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xlsx" ContentType="application/vnd.openxmlformats-officedocument.spreadsheetml.sheet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04" r:id="rId1"/>
  </p:sldMasterIdLst>
  <p:notesMasterIdLst>
    <p:notesMasterId r:id="rId24"/>
  </p:notesMasterIdLst>
  <p:sldIdLst>
    <p:sldId id="256" r:id="rId2"/>
    <p:sldId id="330" r:id="rId3"/>
    <p:sldId id="363" r:id="rId4"/>
    <p:sldId id="377" r:id="rId5"/>
    <p:sldId id="381" r:id="rId6"/>
    <p:sldId id="373" r:id="rId7"/>
    <p:sldId id="350" r:id="rId8"/>
    <p:sldId id="365" r:id="rId9"/>
    <p:sldId id="374" r:id="rId10"/>
    <p:sldId id="376" r:id="rId11"/>
    <p:sldId id="364" r:id="rId12"/>
    <p:sldId id="368" r:id="rId13"/>
    <p:sldId id="375" r:id="rId14"/>
    <p:sldId id="370" r:id="rId15"/>
    <p:sldId id="380" r:id="rId16"/>
    <p:sldId id="382" r:id="rId17"/>
    <p:sldId id="367" r:id="rId18"/>
    <p:sldId id="366" r:id="rId19"/>
    <p:sldId id="371" r:id="rId20"/>
    <p:sldId id="369" r:id="rId21"/>
    <p:sldId id="383" r:id="rId22"/>
    <p:sldId id="360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6666"/>
    <a:srgbClr val="FF6FCF"/>
    <a:srgbClr val="420065"/>
    <a:srgbClr val="800080"/>
    <a:srgbClr val="800040"/>
    <a:srgbClr val="400080"/>
    <a:srgbClr val="009900"/>
    <a:srgbClr val="66FF00"/>
    <a:srgbClr val="00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12" d="100"/>
          <a:sy n="112" d="100"/>
        </p:scale>
        <p:origin x="-760" y="-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1999.0</c:v>
                </c:pt>
                <c:pt idx="1">
                  <c:v>2010.0</c:v>
                </c:pt>
                <c:pt idx="2">
                  <c:v>2012.0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4.0</c:v>
                </c:pt>
                <c:pt idx="1">
                  <c:v>5.0</c:v>
                </c:pt>
                <c:pt idx="2">
                  <c:v>5.6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28225080"/>
        <c:axId val="2126225000"/>
      </c:barChart>
      <c:catAx>
        <c:axId val="21282250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2126225000"/>
        <c:crosses val="autoZero"/>
        <c:auto val="1"/>
        <c:lblAlgn val="ctr"/>
        <c:lblOffset val="100"/>
        <c:noMultiLvlLbl val="0"/>
      </c:catAx>
      <c:valAx>
        <c:axId val="212622500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200" b="0"/>
                </a:pPr>
                <a:r>
                  <a:rPr lang="en-US" sz="1200" b="0" baseline="0" dirty="0" smtClean="0"/>
                  <a:t>Consumer Spending ($ Billions)</a:t>
                </a:r>
                <a:endParaRPr lang="en-US" sz="1200" b="0" dirty="0"/>
              </a:p>
            </c:rich>
          </c:tx>
          <c:layout>
            <c:manualLayout>
              <c:xMode val="edge"/>
              <c:yMode val="edge"/>
              <c:x val="0.0115169683711855"/>
              <c:y val="0.112799710566029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212822508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0"/>
    </mc:Choice>
    <mc:Fallback>
      <c:style val="20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numRef>
              <c:f>Sheet1!$A$2:$A$4</c:f>
              <c:numCache>
                <c:formatCode>General</c:formatCode>
                <c:ptCount val="3"/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0.0</c:v>
                </c:pt>
                <c:pt idx="1">
                  <c:v>2.29</c:v>
                </c:pt>
                <c:pt idx="2">
                  <c:v>7.63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14700200"/>
        <c:axId val="2114703144"/>
      </c:barChart>
      <c:catAx>
        <c:axId val="21147002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114703144"/>
        <c:crosses val="autoZero"/>
        <c:auto val="1"/>
        <c:lblAlgn val="ctr"/>
        <c:lblOffset val="100"/>
        <c:noMultiLvlLbl val="0"/>
      </c:catAx>
      <c:valAx>
        <c:axId val="2114703144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b="0"/>
                </a:pPr>
                <a:r>
                  <a:rPr lang="en-US" b="0"/>
                  <a:t>Mortality Risk</a:t>
                </a:r>
              </a:p>
            </c:rich>
          </c:tx>
          <c:layout>
            <c:manualLayout>
              <c:xMode val="edge"/>
              <c:yMode val="edge"/>
              <c:x val="0.00208333333333333"/>
              <c:y val="0.335917322834646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21147002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FC1FF2-F259-7E4F-9F49-E43FFF9B7CAF}" type="datetimeFigureOut">
              <a:rPr lang="en-US" smtClean="0"/>
              <a:pPr/>
              <a:t>4/23/15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D67BDE-524B-8746-AB8E-34ADE220D5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781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1FF24-9064-D048-A5A7-8B8F95A4BAAC}" type="datetimeFigureOut">
              <a:rPr lang="en-US" smtClean="0"/>
              <a:pPr/>
              <a:t>4/23/15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03CDA-74D1-FC40-A4BD-4599AC9874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925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1FF24-9064-D048-A5A7-8B8F95A4BAAC}" type="datetimeFigureOut">
              <a:rPr lang="en-US" smtClean="0"/>
              <a:pPr/>
              <a:t>4/23/15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03CDA-74D1-FC40-A4BD-4599AC9874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4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1FF24-9064-D048-A5A7-8B8F95A4BAAC}" type="datetimeFigureOut">
              <a:rPr lang="en-US" smtClean="0"/>
              <a:pPr/>
              <a:t>4/23/15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03CDA-74D1-FC40-A4BD-4599AC9874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31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1FF24-9064-D048-A5A7-8B8F95A4BAAC}" type="datetimeFigureOut">
              <a:rPr lang="en-US" smtClean="0"/>
              <a:pPr/>
              <a:t>4/23/15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03CDA-74D1-FC40-A4BD-4599AC9874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46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1FF24-9064-D048-A5A7-8B8F95A4BAAC}" type="datetimeFigureOut">
              <a:rPr lang="en-US" smtClean="0"/>
              <a:pPr/>
              <a:t>4/23/15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03CDA-74D1-FC40-A4BD-4599AC9874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785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1FF24-9064-D048-A5A7-8B8F95A4BAAC}" type="datetimeFigureOut">
              <a:rPr lang="en-US" smtClean="0"/>
              <a:pPr/>
              <a:t>4/23/15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03CDA-74D1-FC40-A4BD-4599AC9874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017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1FF24-9064-D048-A5A7-8B8F95A4BAAC}" type="datetimeFigureOut">
              <a:rPr lang="en-US" smtClean="0"/>
              <a:pPr/>
              <a:t>4/23/15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03CDA-74D1-FC40-A4BD-4599AC9874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00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1FF24-9064-D048-A5A7-8B8F95A4BAAC}" type="datetimeFigureOut">
              <a:rPr lang="en-US" smtClean="0"/>
              <a:pPr/>
              <a:t>4/23/15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03CDA-74D1-FC40-A4BD-4599AC9874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329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1FF24-9064-D048-A5A7-8B8F95A4BAAC}" type="datetimeFigureOut">
              <a:rPr lang="en-US" smtClean="0"/>
              <a:pPr/>
              <a:t>4/23/15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03CDA-74D1-FC40-A4BD-4599AC9874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781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1FF24-9064-D048-A5A7-8B8F95A4BAAC}" type="datetimeFigureOut">
              <a:rPr lang="en-US" smtClean="0"/>
              <a:pPr/>
              <a:t>4/23/15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03CDA-74D1-FC40-A4BD-4599AC9874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937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1FF24-9064-D048-A5A7-8B8F95A4BAAC}" type="datetimeFigureOut">
              <a:rPr lang="en-US" smtClean="0"/>
              <a:pPr/>
              <a:t>4/23/15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03CDA-74D1-FC40-A4BD-4599AC9874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777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90"/>
            </a:gs>
            <a:gs pos="100000">
              <a:srgbClr val="0000FF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81FF24-9064-D048-A5A7-8B8F95A4BAAC}" type="datetimeFigureOut">
              <a:rPr lang="en-US" smtClean="0"/>
              <a:pPr/>
              <a:t>4/23/15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503CDA-74D1-FC40-A4BD-4599AC9874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82030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317510" y="2130425"/>
            <a:ext cx="8504728" cy="1470025"/>
          </a:xfrm>
        </p:spPr>
        <p:txBody>
          <a:bodyPr>
            <a:normAutofit fontScale="90000"/>
          </a:bodyPr>
          <a:lstStyle/>
          <a:p>
            <a:r>
              <a:rPr lang="en-US" sz="5300" dirty="0" smtClean="0"/>
              <a:t>General Health for Liver Patients:</a:t>
            </a:r>
            <a:br>
              <a:rPr lang="en-US" sz="5300" dirty="0" smtClean="0"/>
            </a:br>
            <a:r>
              <a:rPr lang="en-US" sz="4000" dirty="0" smtClean="0"/>
              <a:t>Top 10 Secrets</a:t>
            </a:r>
            <a:endParaRPr lang="en-US" sz="4000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>
          <a:xfrm>
            <a:off x="1371600" y="4309532"/>
            <a:ext cx="6400800" cy="1752600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Stevan A. Gonzalez, MD MS</a:t>
            </a:r>
          </a:p>
          <a:p>
            <a:endParaRPr lang="en-US" sz="1800" dirty="0" smtClean="0"/>
          </a:p>
          <a:p>
            <a:r>
              <a:rPr lang="en-US" sz="1800" dirty="0"/>
              <a:t>Baylor Simmons Transplant Institute</a:t>
            </a:r>
          </a:p>
          <a:p>
            <a:r>
              <a:rPr lang="en-US" sz="1800" dirty="0" smtClean="0"/>
              <a:t>Baylor All Saints Medical Center, Fort Worth &amp;</a:t>
            </a:r>
          </a:p>
          <a:p>
            <a:r>
              <a:rPr lang="en-US" sz="1800" dirty="0" smtClean="0"/>
              <a:t>Baylor University Medical Center, Dallas</a:t>
            </a: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304800" y="3935309"/>
            <a:ext cx="8458200" cy="0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915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90499" y="274638"/>
            <a:ext cx="8784167" cy="1143000"/>
          </a:xfrm>
          <a:prstGeom prst="rect">
            <a:avLst/>
          </a:prstGeom>
        </p:spPr>
        <p:txBody>
          <a:bodyPr anchor="ctr"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Avoid Herbal Supplements</a:t>
            </a:r>
            <a:endParaRPr lang="en-US" dirty="0"/>
          </a:p>
        </p:txBody>
      </p:sp>
      <p:sp>
        <p:nvSpPr>
          <p:cNvPr id="3" name="Line 5"/>
          <p:cNvSpPr>
            <a:spLocks noChangeShapeType="1"/>
          </p:cNvSpPr>
          <p:nvPr/>
        </p:nvSpPr>
        <p:spPr bwMode="auto">
          <a:xfrm>
            <a:off x="304800" y="1338398"/>
            <a:ext cx="8458200" cy="0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charset="2"/>
              <a:buChar char="§"/>
            </a:pPr>
            <a:r>
              <a:rPr lang="en-US" dirty="0" smtClean="0"/>
              <a:t>Herbal supplements </a:t>
            </a:r>
            <a:r>
              <a:rPr lang="en-US" u="sng" dirty="0" smtClean="0"/>
              <a:t>are</a:t>
            </a:r>
            <a:r>
              <a:rPr lang="en-US" dirty="0" smtClean="0"/>
              <a:t> a cause of liver failure</a:t>
            </a:r>
          </a:p>
          <a:p>
            <a:pPr lvl="1">
              <a:buFont typeface="Wingdings" charset="2"/>
              <a:buChar char="§"/>
            </a:pPr>
            <a:r>
              <a:rPr lang="en-US" dirty="0"/>
              <a:t>R</a:t>
            </a:r>
            <a:r>
              <a:rPr lang="en-US" dirty="0" smtClean="0"/>
              <a:t>esponsible for up to 1/5 cases of liver toxicity</a:t>
            </a:r>
          </a:p>
          <a:p>
            <a:pPr lvl="1">
              <a:buFont typeface="Wingdings" charset="2"/>
              <a:buChar char="§"/>
            </a:pPr>
            <a:r>
              <a:rPr lang="en-US" dirty="0" smtClean="0"/>
              <a:t>Frequently </a:t>
            </a:r>
            <a:r>
              <a:rPr lang="en-US" dirty="0" smtClean="0"/>
              <a:t>associated with </a:t>
            </a:r>
            <a:r>
              <a:rPr lang="en-US" dirty="0" smtClean="0"/>
              <a:t>liver </a:t>
            </a:r>
            <a:r>
              <a:rPr lang="en-US" dirty="0" smtClean="0"/>
              <a:t>failure &amp; </a:t>
            </a:r>
            <a:r>
              <a:rPr lang="en-US" dirty="0" smtClean="0"/>
              <a:t>transplantation</a:t>
            </a:r>
          </a:p>
          <a:p>
            <a:pPr lvl="1">
              <a:buFont typeface="Wingdings" charset="2"/>
              <a:buChar char="§"/>
            </a:pPr>
            <a:r>
              <a:rPr lang="en-US" dirty="0" smtClean="0"/>
              <a:t>No standardization, risk of contamination</a:t>
            </a:r>
            <a:endParaRPr lang="en-US" dirty="0" smtClean="0"/>
          </a:p>
          <a:p>
            <a:pPr>
              <a:buFont typeface="Wingdings" charset="2"/>
              <a:buChar char="§"/>
            </a:pPr>
            <a:r>
              <a:rPr lang="en-US" dirty="0" smtClean="0"/>
              <a:t>Supplements assoc. with hepatotoxicity: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6581001"/>
            <a:ext cx="29946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NIH Drug-Induced Liver injury Network, 2015</a:t>
            </a:r>
            <a:endParaRPr lang="en-US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1716451" y="4796903"/>
            <a:ext cx="126709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Black cohosh</a:t>
            </a:r>
          </a:p>
          <a:p>
            <a:r>
              <a:rPr lang="en-US" sz="1600" dirty="0" smtClean="0"/>
              <a:t>Green tea</a:t>
            </a:r>
          </a:p>
          <a:p>
            <a:r>
              <a:rPr lang="en-US" sz="1600" dirty="0" smtClean="0"/>
              <a:t>Chaparral</a:t>
            </a:r>
            <a:endParaRPr lang="en-US" sz="1600" dirty="0" smtClean="0"/>
          </a:p>
          <a:p>
            <a:r>
              <a:rPr lang="en-US" sz="1600" dirty="0" smtClean="0"/>
              <a:t>Comfrey</a:t>
            </a:r>
          </a:p>
          <a:p>
            <a:r>
              <a:rPr lang="en-US" sz="1600" dirty="0"/>
              <a:t>Germander</a:t>
            </a:r>
          </a:p>
          <a:p>
            <a:r>
              <a:rPr lang="en-US" sz="1600" dirty="0" smtClean="0"/>
              <a:t>Kava </a:t>
            </a:r>
            <a:r>
              <a:rPr lang="en-US" sz="1600" dirty="0" smtClean="0"/>
              <a:t>kava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53357" y="4796903"/>
            <a:ext cx="241203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Saw palmetto</a:t>
            </a:r>
          </a:p>
          <a:p>
            <a:r>
              <a:rPr lang="en-US" sz="1600" dirty="0" err="1"/>
              <a:t>Impila</a:t>
            </a:r>
            <a:endParaRPr lang="en-US" sz="1600" dirty="0"/>
          </a:p>
          <a:p>
            <a:r>
              <a:rPr lang="en-US" sz="1600" dirty="0" smtClean="0"/>
              <a:t>Greater celandine</a:t>
            </a:r>
            <a:endParaRPr lang="en-US" sz="1600" dirty="0" smtClean="0"/>
          </a:p>
          <a:p>
            <a:r>
              <a:rPr lang="en-US" sz="1600" dirty="0" smtClean="0"/>
              <a:t>Noni juice</a:t>
            </a:r>
          </a:p>
          <a:p>
            <a:r>
              <a:rPr lang="en-US" sz="1600" dirty="0"/>
              <a:t>Ma-</a:t>
            </a:r>
            <a:r>
              <a:rPr lang="en-US" sz="1600" dirty="0" smtClean="0"/>
              <a:t>Huang</a:t>
            </a:r>
            <a:endParaRPr lang="en-US" sz="1600" dirty="0" smtClean="0"/>
          </a:p>
          <a:p>
            <a:r>
              <a:rPr lang="en-US" sz="1600" dirty="0" smtClean="0"/>
              <a:t>Glucosamine/</a:t>
            </a:r>
            <a:r>
              <a:rPr lang="en-US" sz="1600" dirty="0" err="1" smtClean="0"/>
              <a:t>chondroitine</a:t>
            </a:r>
            <a:endParaRPr lang="en-US" sz="1600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5776199" y="4796903"/>
            <a:ext cx="124595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Hydroxycut</a:t>
            </a:r>
            <a:endParaRPr lang="en-US" sz="1600" dirty="0" smtClean="0"/>
          </a:p>
          <a:p>
            <a:r>
              <a:rPr lang="en-US" sz="1600" dirty="0" smtClean="0"/>
              <a:t>Oxy Elite Pro</a:t>
            </a:r>
          </a:p>
          <a:p>
            <a:r>
              <a:rPr lang="en-US" sz="1600" dirty="0" err="1" smtClean="0"/>
              <a:t>LipoKinetix</a:t>
            </a:r>
            <a:endParaRPr lang="en-US" sz="1600" dirty="0" smtClean="0"/>
          </a:p>
          <a:p>
            <a:r>
              <a:rPr lang="en-US" sz="1600" dirty="0" err="1" smtClean="0"/>
              <a:t>Herbalife</a:t>
            </a:r>
            <a:endParaRPr lang="en-US" sz="1600" dirty="0" smtClean="0"/>
          </a:p>
          <a:p>
            <a:r>
              <a:rPr lang="en-US" sz="1600" dirty="0" err="1" smtClean="0"/>
              <a:t>Gotu</a:t>
            </a:r>
            <a:r>
              <a:rPr lang="en-US" sz="1600" dirty="0" smtClean="0"/>
              <a:t> kola</a:t>
            </a:r>
          </a:p>
          <a:p>
            <a:r>
              <a:rPr lang="en-US" sz="1600" dirty="0" smtClean="0"/>
              <a:t>Jin </a:t>
            </a:r>
            <a:r>
              <a:rPr lang="en-US" sz="1600" dirty="0" smtClean="0"/>
              <a:t>Bu </a:t>
            </a:r>
            <a:r>
              <a:rPr lang="en-US" sz="1600" dirty="0" err="1" smtClean="0"/>
              <a:t>Huan</a:t>
            </a: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1321967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90499" y="274638"/>
            <a:ext cx="8784167" cy="1143000"/>
          </a:xfrm>
          <a:prstGeom prst="rect">
            <a:avLst/>
          </a:prstGeom>
        </p:spPr>
        <p:txBody>
          <a:bodyPr anchor="ctr"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Acetaminophen is Safe</a:t>
            </a:r>
            <a:endParaRPr lang="en-US" dirty="0"/>
          </a:p>
        </p:txBody>
      </p:sp>
      <p:sp>
        <p:nvSpPr>
          <p:cNvPr id="3" name="Line 5"/>
          <p:cNvSpPr>
            <a:spLocks noChangeShapeType="1"/>
          </p:cNvSpPr>
          <p:nvPr/>
        </p:nvSpPr>
        <p:spPr bwMode="auto">
          <a:xfrm>
            <a:off x="304800" y="1338398"/>
            <a:ext cx="8458200" cy="0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charset="2"/>
              <a:buChar char="§"/>
            </a:pPr>
            <a:r>
              <a:rPr lang="en-US" dirty="0" smtClean="0"/>
              <a:t>Truth: acetaminophen can cause liver failure – </a:t>
            </a:r>
            <a:r>
              <a:rPr lang="en-US" dirty="0" smtClean="0"/>
              <a:t>but only in </a:t>
            </a:r>
            <a:r>
              <a:rPr lang="en-US" dirty="0" smtClean="0"/>
              <a:t>an </a:t>
            </a:r>
            <a:r>
              <a:rPr lang="en-US" u="sng" dirty="0" smtClean="0"/>
              <a:t>overdose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Safe dose: up to 2,000mg daily</a:t>
            </a:r>
          </a:p>
          <a:p>
            <a:pPr lvl="1">
              <a:buFont typeface="Wingdings" charset="2"/>
              <a:buChar char="§"/>
            </a:pPr>
            <a:r>
              <a:rPr lang="en-US" dirty="0" smtClean="0"/>
              <a:t>Exception = alcohol use</a:t>
            </a:r>
          </a:p>
          <a:p>
            <a:pPr lvl="1">
              <a:buFont typeface="Wingdings" charset="2"/>
              <a:buChar char="§"/>
            </a:pPr>
            <a:r>
              <a:rPr lang="en-US" dirty="0" smtClean="0"/>
              <a:t>Careful with acetaminophen-containing products: </a:t>
            </a:r>
            <a:r>
              <a:rPr lang="en-US" dirty="0" err="1" smtClean="0"/>
              <a:t>tylenol</a:t>
            </a:r>
            <a:r>
              <a:rPr lang="en-US" dirty="0" smtClean="0"/>
              <a:t>, </a:t>
            </a:r>
            <a:r>
              <a:rPr lang="en-US" dirty="0" err="1" smtClean="0"/>
              <a:t>excedrin</a:t>
            </a:r>
            <a:r>
              <a:rPr lang="en-US" dirty="0" smtClean="0"/>
              <a:t>, </a:t>
            </a:r>
            <a:r>
              <a:rPr lang="en-US" dirty="0" err="1" smtClean="0"/>
              <a:t>vicodin</a:t>
            </a:r>
            <a:r>
              <a:rPr lang="en-US" dirty="0" smtClean="0"/>
              <a:t>, </a:t>
            </a:r>
            <a:r>
              <a:rPr lang="en-US" dirty="0" err="1" smtClean="0"/>
              <a:t>percocet</a:t>
            </a:r>
            <a:r>
              <a:rPr lang="en-US" dirty="0" smtClean="0"/>
              <a:t>, </a:t>
            </a:r>
            <a:r>
              <a:rPr lang="en-US" dirty="0" err="1" smtClean="0"/>
              <a:t>lortab</a:t>
            </a:r>
            <a:r>
              <a:rPr lang="en-US" dirty="0" smtClean="0"/>
              <a:t>, etc</a:t>
            </a:r>
            <a:r>
              <a:rPr lang="en-US" dirty="0" smtClean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60871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90499" y="274638"/>
            <a:ext cx="8784167" cy="1143000"/>
          </a:xfrm>
          <a:prstGeom prst="rect">
            <a:avLst/>
          </a:prstGeom>
        </p:spPr>
        <p:txBody>
          <a:bodyPr anchor="ctr"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Alcohol </a:t>
            </a:r>
            <a:r>
              <a:rPr lang="en-US" dirty="0" smtClean="0"/>
              <a:t>can </a:t>
            </a:r>
            <a:r>
              <a:rPr lang="en-US" dirty="0" smtClean="0"/>
              <a:t>Accelerate Liver Damage</a:t>
            </a:r>
            <a:endParaRPr lang="en-US" dirty="0"/>
          </a:p>
        </p:txBody>
      </p:sp>
      <p:sp>
        <p:nvSpPr>
          <p:cNvPr id="3" name="Line 5"/>
          <p:cNvSpPr>
            <a:spLocks noChangeShapeType="1"/>
          </p:cNvSpPr>
          <p:nvPr/>
        </p:nvSpPr>
        <p:spPr bwMode="auto">
          <a:xfrm>
            <a:off x="304800" y="1338398"/>
            <a:ext cx="8458200" cy="0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charset="2"/>
              <a:buChar char="§"/>
            </a:pPr>
            <a:r>
              <a:rPr lang="en-US" dirty="0" smtClean="0"/>
              <a:t>Risk factor for bile duct cancer in PSC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Accelerates progression of scar tissue in other liver disease states</a:t>
            </a:r>
          </a:p>
          <a:p>
            <a:pPr lvl="1">
              <a:buFont typeface="Wingdings" charset="2"/>
              <a:buChar char="§"/>
            </a:pPr>
            <a:r>
              <a:rPr lang="en-US" dirty="0" smtClean="0"/>
              <a:t>Increased mortality risk with ≥ moderat</a:t>
            </a:r>
            <a:r>
              <a:rPr lang="en-US" dirty="0" smtClean="0"/>
              <a:t>e alcohol intake (1-2 drinks/day)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396335"/>
            <a:ext cx="30998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Chalasani</a:t>
            </a:r>
            <a:r>
              <a:rPr lang="en-US" sz="1200" dirty="0" smtClean="0"/>
              <a:t>. </a:t>
            </a:r>
            <a:r>
              <a:rPr lang="en-US" sz="1200" dirty="0" err="1" smtClean="0"/>
              <a:t>Hepatology</a:t>
            </a:r>
            <a:r>
              <a:rPr lang="en-US" sz="1200" dirty="0" smtClean="0"/>
              <a:t> 2000;31:7</a:t>
            </a:r>
          </a:p>
          <a:p>
            <a:r>
              <a:rPr lang="en-US" sz="1200" dirty="0" err="1" smtClean="0"/>
              <a:t>Younossi</a:t>
            </a:r>
            <a:r>
              <a:rPr lang="en-US" sz="1200" dirty="0" smtClean="0"/>
              <a:t>. Alimentary Pharm </a:t>
            </a:r>
            <a:r>
              <a:rPr lang="en-US" sz="1200" dirty="0" err="1" smtClean="0"/>
              <a:t>Ther</a:t>
            </a:r>
            <a:r>
              <a:rPr lang="en-US" sz="1200" dirty="0" smtClean="0"/>
              <a:t> 2013;37:703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760871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90499" y="274638"/>
            <a:ext cx="8784167" cy="1143000"/>
          </a:xfrm>
          <a:prstGeom prst="rect">
            <a:avLst/>
          </a:prstGeom>
        </p:spPr>
        <p:txBody>
          <a:bodyPr anchor="ctr"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Alcohol </a:t>
            </a:r>
            <a:r>
              <a:rPr lang="en-US" dirty="0" smtClean="0"/>
              <a:t>can Accelerate </a:t>
            </a:r>
            <a:r>
              <a:rPr lang="en-US" dirty="0"/>
              <a:t>Liver Damage</a:t>
            </a:r>
            <a:endParaRPr lang="en-US" dirty="0"/>
          </a:p>
        </p:txBody>
      </p:sp>
      <p:sp>
        <p:nvSpPr>
          <p:cNvPr id="3" name="Line 5"/>
          <p:cNvSpPr>
            <a:spLocks noChangeShapeType="1"/>
          </p:cNvSpPr>
          <p:nvPr/>
        </p:nvSpPr>
        <p:spPr bwMode="auto">
          <a:xfrm>
            <a:off x="304800" y="1338398"/>
            <a:ext cx="8458200" cy="0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631465393"/>
              </p:ext>
            </p:extLst>
          </p:nvPr>
        </p:nvGraphicFramePr>
        <p:xfrm>
          <a:off x="1524000" y="1680506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450063" y="4573309"/>
            <a:ext cx="12904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No </a:t>
            </a:r>
            <a:r>
              <a:rPr lang="en-US" dirty="0" smtClean="0"/>
              <a:t>increase</a:t>
            </a:r>
          </a:p>
          <a:p>
            <a:pPr algn="ctr"/>
            <a:r>
              <a:rPr lang="en-US" dirty="0"/>
              <a:t>i</a:t>
            </a:r>
            <a:r>
              <a:rPr lang="en-US" dirty="0" smtClean="0"/>
              <a:t>n r</a:t>
            </a:r>
            <a:r>
              <a:rPr lang="en-US" dirty="0" smtClean="0"/>
              <a:t>isk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374838" y="4154109"/>
            <a:ext cx="10310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2.29-fold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099352" y="2002610"/>
            <a:ext cx="10310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7.63-fold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819449" y="5559840"/>
            <a:ext cx="165211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Current </a:t>
            </a:r>
            <a:r>
              <a:rPr lang="en-US" sz="1600" u="sng" dirty="0" smtClean="0"/>
              <a:t>excessive</a:t>
            </a:r>
            <a:endParaRPr lang="en-US" sz="1600" u="sng" dirty="0" smtClean="0"/>
          </a:p>
          <a:p>
            <a:pPr algn="ctr"/>
            <a:r>
              <a:rPr lang="en-US" sz="1600" dirty="0" smtClean="0"/>
              <a:t>alcohol intake</a:t>
            </a:r>
            <a:endParaRPr lang="en-US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4066877" y="5559840"/>
            <a:ext cx="169259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Current </a:t>
            </a:r>
            <a:r>
              <a:rPr lang="en-US" sz="1600" u="sng" dirty="0" smtClean="0"/>
              <a:t>moderate</a:t>
            </a:r>
          </a:p>
          <a:p>
            <a:pPr algn="ctr"/>
            <a:r>
              <a:rPr lang="en-US" sz="1600" dirty="0" smtClean="0"/>
              <a:t>alcohol intake</a:t>
            </a:r>
            <a:endParaRPr lang="en-US" sz="1600" dirty="0"/>
          </a:p>
        </p:txBody>
      </p:sp>
      <p:sp>
        <p:nvSpPr>
          <p:cNvPr id="14" name="TextBox 13"/>
          <p:cNvSpPr txBox="1"/>
          <p:nvPr/>
        </p:nvSpPr>
        <p:spPr>
          <a:xfrm>
            <a:off x="2406971" y="5559840"/>
            <a:ext cx="1351752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No</a:t>
            </a:r>
          </a:p>
          <a:p>
            <a:pPr algn="ctr"/>
            <a:r>
              <a:rPr lang="en-US" sz="1600" dirty="0" smtClean="0"/>
              <a:t>alcohol intake</a:t>
            </a:r>
            <a:endParaRPr lang="en-US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0" y="6581001"/>
            <a:ext cx="30998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Younossi</a:t>
            </a:r>
            <a:r>
              <a:rPr lang="en-US" sz="1200" dirty="0" smtClean="0"/>
              <a:t>. Alimentary Pharm </a:t>
            </a:r>
            <a:r>
              <a:rPr lang="en-US" sz="1200" dirty="0" err="1" smtClean="0"/>
              <a:t>Ther</a:t>
            </a:r>
            <a:r>
              <a:rPr lang="en-US" sz="1200" dirty="0" smtClean="0"/>
              <a:t> 2013;37:703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971236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90499" y="274638"/>
            <a:ext cx="8784167" cy="1143000"/>
          </a:xfrm>
          <a:prstGeom prst="rect">
            <a:avLst/>
          </a:prstGeom>
        </p:spPr>
        <p:txBody>
          <a:bodyPr anchor="ctr"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Minimize other Health Problems</a:t>
            </a:r>
            <a:endParaRPr lang="en-US" dirty="0"/>
          </a:p>
        </p:txBody>
      </p:sp>
      <p:sp>
        <p:nvSpPr>
          <p:cNvPr id="3" name="Line 5"/>
          <p:cNvSpPr>
            <a:spLocks noChangeShapeType="1"/>
          </p:cNvSpPr>
          <p:nvPr/>
        </p:nvSpPr>
        <p:spPr bwMode="auto">
          <a:xfrm>
            <a:off x="304800" y="1338398"/>
            <a:ext cx="8458200" cy="0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charset="2"/>
              <a:buChar char="§"/>
            </a:pPr>
            <a:r>
              <a:rPr lang="en-US" dirty="0" smtClean="0"/>
              <a:t>Follow up with your primary care physician</a:t>
            </a:r>
          </a:p>
          <a:p>
            <a:pPr lvl="1">
              <a:buFont typeface="Wingdings" charset="2"/>
              <a:buChar char="§"/>
            </a:pPr>
            <a:r>
              <a:rPr lang="en-US" dirty="0" smtClean="0"/>
              <a:t>Cholesterol screening</a:t>
            </a:r>
          </a:p>
          <a:p>
            <a:pPr lvl="1">
              <a:buFont typeface="Wingdings" charset="2"/>
              <a:buChar char="§"/>
            </a:pPr>
            <a:r>
              <a:rPr lang="en-US" dirty="0" smtClean="0"/>
              <a:t>Bone density scans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Preventive medicine</a:t>
            </a:r>
          </a:p>
          <a:p>
            <a:pPr lvl="1">
              <a:buFont typeface="Wingdings" charset="2"/>
              <a:buChar char="§"/>
            </a:pPr>
            <a:r>
              <a:rPr lang="en-US" dirty="0" smtClean="0"/>
              <a:t>Cancer screening (colonoscopy, mammogram)</a:t>
            </a:r>
          </a:p>
          <a:p>
            <a:pPr lvl="1">
              <a:buFont typeface="Wingdings" charset="2"/>
              <a:buChar char="§"/>
            </a:pPr>
            <a:r>
              <a:rPr lang="en-US" dirty="0" smtClean="0"/>
              <a:t>Hepatitis A/B vaccines, flu shot, etc.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Inflammatory bowel disease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Diabetes, cardiovascular disease</a:t>
            </a:r>
          </a:p>
        </p:txBody>
      </p:sp>
    </p:spTree>
    <p:extLst>
      <p:ext uri="{BB962C8B-B14F-4D97-AF65-F5344CB8AC3E}">
        <p14:creationId xmlns:p14="http://schemas.microsoft.com/office/powerpoint/2010/main" val="760871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 txBox="1">
            <a:spLocks/>
          </p:cNvSpPr>
          <p:nvPr/>
        </p:nvSpPr>
        <p:spPr>
          <a:xfrm>
            <a:off x="190499" y="274638"/>
            <a:ext cx="8784167" cy="1143000"/>
          </a:xfrm>
          <a:prstGeom prst="rect">
            <a:avLst/>
          </a:prstGeom>
        </p:spPr>
        <p:txBody>
          <a:bodyPr anchor="ctr"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Stay Lean</a:t>
            </a:r>
            <a:endParaRPr lang="en-US" dirty="0"/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>
            <a:off x="304800" y="1338398"/>
            <a:ext cx="8458200" cy="0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Content Placeholder 4"/>
          <p:cNvSpPr txBox="1">
            <a:spLocks/>
          </p:cNvSpPr>
          <p:nvPr/>
        </p:nvSpPr>
        <p:spPr>
          <a:xfrm>
            <a:off x="457200" y="1600200"/>
            <a:ext cx="8229600" cy="5045171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charset="2"/>
              <a:buChar char="§"/>
            </a:pPr>
            <a:r>
              <a:rPr lang="en-US" dirty="0" smtClean="0"/>
              <a:t>Maintain a l</a:t>
            </a:r>
            <a:r>
              <a:rPr lang="en-US" dirty="0" smtClean="0"/>
              <a:t>ow-fat diet, exercise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Nonalcoholic fatty liver disease can develop along with other liver diseases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Fatty liver is preventable &amp; reversible in many cases</a:t>
            </a:r>
          </a:p>
          <a:p>
            <a:pPr lvl="1">
              <a:buFont typeface="Wingdings" charset="2"/>
              <a:buChar char="§"/>
            </a:pPr>
            <a:r>
              <a:rPr lang="en-US" dirty="0" smtClean="0"/>
              <a:t>Closely linked to: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152418" y="4241248"/>
            <a:ext cx="4547196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2">
              <a:lnSpc>
                <a:spcPct val="150000"/>
              </a:lnSpc>
              <a:buFont typeface="Wingdings" charset="2"/>
              <a:buChar char="§"/>
            </a:pPr>
            <a:r>
              <a:rPr lang="en-US" sz="2400" dirty="0"/>
              <a:t>Weight gain</a:t>
            </a:r>
          </a:p>
          <a:p>
            <a:pPr lvl="2">
              <a:lnSpc>
                <a:spcPct val="150000"/>
              </a:lnSpc>
              <a:buFont typeface="Wingdings" charset="2"/>
              <a:buChar char="§"/>
            </a:pPr>
            <a:r>
              <a:rPr lang="en-US" sz="2400" dirty="0"/>
              <a:t>Diabetes</a:t>
            </a:r>
          </a:p>
          <a:p>
            <a:pPr lvl="2">
              <a:lnSpc>
                <a:spcPct val="150000"/>
              </a:lnSpc>
              <a:buFont typeface="Wingdings" charset="2"/>
              <a:buChar char="§"/>
            </a:pPr>
            <a:r>
              <a:rPr lang="en-US" sz="2400" dirty="0"/>
              <a:t>High cholesterol</a:t>
            </a:r>
          </a:p>
        </p:txBody>
      </p:sp>
      <p:sp>
        <p:nvSpPr>
          <p:cNvPr id="22" name="Left Bracket 21"/>
          <p:cNvSpPr/>
          <p:nvPr/>
        </p:nvSpPr>
        <p:spPr>
          <a:xfrm>
            <a:off x="3968872" y="4422691"/>
            <a:ext cx="283491" cy="1542106"/>
          </a:xfrm>
          <a:prstGeom prst="leftBracket">
            <a:avLst/>
          </a:prstGeom>
          <a:ln w="381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646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90499" y="274638"/>
            <a:ext cx="8784167" cy="1143000"/>
          </a:xfrm>
          <a:prstGeom prst="rect">
            <a:avLst/>
          </a:prstGeom>
        </p:spPr>
        <p:txBody>
          <a:bodyPr anchor="ctr"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Stay Lean</a:t>
            </a:r>
            <a:endParaRPr lang="en-US" dirty="0"/>
          </a:p>
        </p:txBody>
      </p:sp>
      <p:sp>
        <p:nvSpPr>
          <p:cNvPr id="3" name="Line 5"/>
          <p:cNvSpPr>
            <a:spLocks noChangeShapeType="1"/>
          </p:cNvSpPr>
          <p:nvPr/>
        </p:nvSpPr>
        <p:spPr bwMode="auto">
          <a:xfrm>
            <a:off x="304800" y="1338398"/>
            <a:ext cx="8458200" cy="0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457200" y="1600200"/>
            <a:ext cx="8229600" cy="5045171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1" indent="-342900">
              <a:buFont typeface="Wingdings" charset="2"/>
              <a:buChar char="§"/>
            </a:pPr>
            <a:r>
              <a:rPr lang="en-US" sz="3200" dirty="0" smtClean="0"/>
              <a:t>Non alcoholic fatty </a:t>
            </a:r>
            <a:r>
              <a:rPr lang="en-US" sz="3200" dirty="0"/>
              <a:t>liver disease is currently the fastest growing indication for liver </a:t>
            </a:r>
            <a:r>
              <a:rPr lang="en-US" sz="3200" dirty="0" smtClean="0"/>
              <a:t>transplantation</a:t>
            </a:r>
            <a:endParaRPr lang="en-US" sz="3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3129" y="3327145"/>
            <a:ext cx="5972374" cy="309096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0" y="6581001"/>
            <a:ext cx="26229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Wong. Gastroenterology 2015;148:547</a:t>
            </a:r>
            <a:endParaRPr lang="en-US" sz="1200" dirty="0"/>
          </a:p>
        </p:txBody>
      </p:sp>
      <p:sp>
        <p:nvSpPr>
          <p:cNvPr id="8" name="Oval 7"/>
          <p:cNvSpPr/>
          <p:nvPr/>
        </p:nvSpPr>
        <p:spPr>
          <a:xfrm>
            <a:off x="5363650" y="4166321"/>
            <a:ext cx="1349418" cy="1177649"/>
          </a:xfrm>
          <a:prstGeom prst="ellipse">
            <a:avLst/>
          </a:prstGeom>
          <a:solidFill>
            <a:srgbClr val="FFFF00">
              <a:alpha val="10000"/>
            </a:srgbClr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65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90499" y="274638"/>
            <a:ext cx="8784167" cy="1143000"/>
          </a:xfrm>
          <a:prstGeom prst="rect">
            <a:avLst/>
          </a:prstGeom>
        </p:spPr>
        <p:txBody>
          <a:bodyPr anchor="ctr"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Stay Active</a:t>
            </a:r>
            <a:endParaRPr lang="en-US" dirty="0"/>
          </a:p>
        </p:txBody>
      </p:sp>
      <p:sp>
        <p:nvSpPr>
          <p:cNvPr id="3" name="Line 5"/>
          <p:cNvSpPr>
            <a:spLocks noChangeShapeType="1"/>
          </p:cNvSpPr>
          <p:nvPr/>
        </p:nvSpPr>
        <p:spPr bwMode="auto">
          <a:xfrm>
            <a:off x="304800" y="1338398"/>
            <a:ext cx="8458200" cy="0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charset="2"/>
              <a:buChar char="§"/>
            </a:pPr>
            <a:r>
              <a:rPr lang="en-US" dirty="0" smtClean="0"/>
              <a:t>Maintain your activity level as much as possible</a:t>
            </a:r>
          </a:p>
          <a:p>
            <a:pPr lvl="1">
              <a:buFont typeface="Wingdings" charset="2"/>
              <a:buChar char="§"/>
            </a:pPr>
            <a:r>
              <a:rPr lang="en-US" dirty="0" smtClean="0"/>
              <a:t>Avoid muscle loss</a:t>
            </a:r>
          </a:p>
          <a:p>
            <a:pPr lvl="1">
              <a:buFont typeface="Wingdings" charset="2"/>
              <a:buChar char="§"/>
            </a:pPr>
            <a:r>
              <a:rPr lang="en-US" dirty="0"/>
              <a:t>Maintain </a:t>
            </a:r>
            <a:r>
              <a:rPr lang="en-US" dirty="0" smtClean="0"/>
              <a:t>strength &amp; mobility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Exercise regularly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Keep working as long as you can</a:t>
            </a:r>
          </a:p>
        </p:txBody>
      </p:sp>
    </p:spTree>
    <p:extLst>
      <p:ext uri="{BB962C8B-B14F-4D97-AF65-F5344CB8AC3E}">
        <p14:creationId xmlns:p14="http://schemas.microsoft.com/office/powerpoint/2010/main" val="760871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90499" y="274638"/>
            <a:ext cx="8784167" cy="1143000"/>
          </a:xfrm>
          <a:prstGeom prst="rect">
            <a:avLst/>
          </a:prstGeom>
        </p:spPr>
        <p:txBody>
          <a:bodyPr anchor="ctr"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Be Engaged</a:t>
            </a:r>
            <a:endParaRPr lang="en-US" dirty="0"/>
          </a:p>
        </p:txBody>
      </p:sp>
      <p:sp>
        <p:nvSpPr>
          <p:cNvPr id="3" name="Line 5"/>
          <p:cNvSpPr>
            <a:spLocks noChangeShapeType="1"/>
          </p:cNvSpPr>
          <p:nvPr/>
        </p:nvSpPr>
        <p:spPr bwMode="auto">
          <a:xfrm>
            <a:off x="304800" y="1338398"/>
            <a:ext cx="8458200" cy="0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charset="2"/>
              <a:buChar char="§"/>
            </a:pPr>
            <a:r>
              <a:rPr lang="en-US" dirty="0" smtClean="0"/>
              <a:t>Keep your appointments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Follow treatment protocols</a:t>
            </a:r>
          </a:p>
          <a:p>
            <a:pPr lvl="1">
              <a:buFont typeface="Wingdings" charset="2"/>
              <a:buChar char="§"/>
            </a:pPr>
            <a:r>
              <a:rPr lang="en-US" dirty="0" smtClean="0"/>
              <a:t>Labs, imaging, procedures</a:t>
            </a:r>
          </a:p>
          <a:p>
            <a:pPr lvl="1">
              <a:buFont typeface="Wingdings" charset="2"/>
              <a:buChar char="§"/>
            </a:pPr>
            <a:r>
              <a:rPr lang="en-US" dirty="0" smtClean="0"/>
              <a:t>Prevention &amp; early recognition is key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Stay up to date on vaccinations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Know your medications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Maintain your health insurance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60871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90499" y="274638"/>
            <a:ext cx="8784167" cy="1143000"/>
          </a:xfrm>
          <a:prstGeom prst="rect">
            <a:avLst/>
          </a:prstGeom>
        </p:spPr>
        <p:txBody>
          <a:bodyPr anchor="ctr"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Other </a:t>
            </a:r>
            <a:r>
              <a:rPr lang="en-US" dirty="0" smtClean="0"/>
              <a:t>Things </a:t>
            </a:r>
            <a:r>
              <a:rPr lang="en-US" dirty="0" smtClean="0"/>
              <a:t>to Avoid:</a:t>
            </a:r>
            <a:endParaRPr lang="en-US" dirty="0"/>
          </a:p>
        </p:txBody>
      </p:sp>
      <p:sp>
        <p:nvSpPr>
          <p:cNvPr id="3" name="Line 5"/>
          <p:cNvSpPr>
            <a:spLocks noChangeShapeType="1"/>
          </p:cNvSpPr>
          <p:nvPr/>
        </p:nvSpPr>
        <p:spPr bwMode="auto">
          <a:xfrm>
            <a:off x="304800" y="1338398"/>
            <a:ext cx="8458200" cy="0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charset="2"/>
              <a:buChar char="§"/>
            </a:pPr>
            <a:r>
              <a:rPr lang="en-US" dirty="0"/>
              <a:t>Anti-inflammatory meds (NSAIDS) should be </a:t>
            </a:r>
            <a:r>
              <a:rPr lang="en-US" u="sng" dirty="0"/>
              <a:t>avoided</a:t>
            </a:r>
            <a:r>
              <a:rPr lang="en-US" dirty="0"/>
              <a:t> in cirrhosis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Narcotics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S</a:t>
            </a:r>
            <a:r>
              <a:rPr lang="en-US" dirty="0" smtClean="0"/>
              <a:t>edatives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Tobacco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Colonics, cleanses, miracle cures</a:t>
            </a:r>
          </a:p>
          <a:p>
            <a:pPr>
              <a:buFont typeface="Wingdings" charset="2"/>
              <a:buChar char="§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60871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178" y="685800"/>
            <a:ext cx="3124200" cy="5486400"/>
          </a:xfrm>
          <a:prstGeom prst="rect">
            <a:avLst/>
          </a:prstGeom>
        </p:spPr>
      </p:pic>
      <p:sp>
        <p:nvSpPr>
          <p:cNvPr id="5" name="Content Placeholder 4"/>
          <p:cNvSpPr txBox="1">
            <a:spLocks/>
          </p:cNvSpPr>
          <p:nvPr/>
        </p:nvSpPr>
        <p:spPr>
          <a:xfrm>
            <a:off x="4036904" y="1600200"/>
            <a:ext cx="4944089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charset="2"/>
              <a:buChar char="§"/>
            </a:pPr>
            <a:r>
              <a:rPr lang="en-US" sz="2400" dirty="0" smtClean="0"/>
              <a:t>Processing nutrients, medications, &amp; hormones</a:t>
            </a:r>
            <a:endParaRPr lang="en-US" sz="2400" dirty="0"/>
          </a:p>
          <a:p>
            <a:pPr>
              <a:buFont typeface="Wingdings" charset="2"/>
              <a:buChar char="§"/>
            </a:pPr>
            <a:r>
              <a:rPr lang="en-US" sz="2400" dirty="0" smtClean="0"/>
              <a:t>Production of circulating proteins</a:t>
            </a:r>
            <a:endParaRPr lang="en-US" sz="2400" dirty="0"/>
          </a:p>
          <a:p>
            <a:pPr>
              <a:buFont typeface="Wingdings" charset="2"/>
              <a:buChar char="§"/>
            </a:pPr>
            <a:r>
              <a:rPr lang="en-US" sz="2400" dirty="0" smtClean="0"/>
              <a:t>Removal of bacteria and toxins</a:t>
            </a:r>
          </a:p>
          <a:p>
            <a:pPr>
              <a:buFont typeface="Wingdings" charset="2"/>
              <a:buChar char="§"/>
            </a:pPr>
            <a:r>
              <a:rPr lang="en-US" sz="2400" dirty="0" smtClean="0"/>
              <a:t>Control of immunity &amp; prevention of infection</a:t>
            </a:r>
            <a:endParaRPr lang="en-US" sz="2400" dirty="0"/>
          </a:p>
          <a:p>
            <a:pPr>
              <a:buFont typeface="Wingdings" charset="2"/>
              <a:buChar char="§"/>
            </a:pPr>
            <a:r>
              <a:rPr lang="en-US" sz="2400" dirty="0" smtClean="0"/>
              <a:t>Production of bile; fat absorption within GI tract</a:t>
            </a:r>
          </a:p>
          <a:p>
            <a:pPr>
              <a:buFont typeface="Wingdings" charset="2"/>
              <a:buChar char="§"/>
            </a:pPr>
            <a:r>
              <a:rPr lang="en-US" sz="2400" dirty="0" smtClean="0"/>
              <a:t>Storage of fats, sugars, minerals, &amp; nutrients</a:t>
            </a: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3887526" y="770350"/>
            <a:ext cx="500738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smtClean="0"/>
              <a:t>Essential Functions of the Liver</a:t>
            </a:r>
            <a:endParaRPr lang="en-US" sz="3000" dirty="0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flipV="1">
            <a:off x="3887526" y="1324348"/>
            <a:ext cx="5007388" cy="14050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TextBox 2"/>
          <p:cNvSpPr txBox="1">
            <a:spLocks noChangeArrowheads="1"/>
          </p:cNvSpPr>
          <p:nvPr/>
        </p:nvSpPr>
        <p:spPr bwMode="auto">
          <a:xfrm>
            <a:off x="0" y="6581001"/>
            <a:ext cx="48204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 dirty="0"/>
              <a:t>National Digestive Diseases Information Clearinghouse, NIDDK/NIH</a:t>
            </a:r>
          </a:p>
        </p:txBody>
      </p:sp>
    </p:spTree>
    <p:extLst>
      <p:ext uri="{BB962C8B-B14F-4D97-AF65-F5344CB8AC3E}">
        <p14:creationId xmlns:p14="http://schemas.microsoft.com/office/powerpoint/2010/main" val="1113897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90499" y="274638"/>
            <a:ext cx="8784167" cy="1143000"/>
          </a:xfrm>
          <a:prstGeom prst="rect">
            <a:avLst/>
          </a:prstGeom>
        </p:spPr>
        <p:txBody>
          <a:bodyPr anchor="ctr"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Communicate with your Doctor</a:t>
            </a:r>
            <a:endParaRPr lang="en-US" dirty="0"/>
          </a:p>
        </p:txBody>
      </p:sp>
      <p:sp>
        <p:nvSpPr>
          <p:cNvPr id="3" name="Line 5"/>
          <p:cNvSpPr>
            <a:spLocks noChangeShapeType="1"/>
          </p:cNvSpPr>
          <p:nvPr/>
        </p:nvSpPr>
        <p:spPr bwMode="auto">
          <a:xfrm>
            <a:off x="304800" y="1338398"/>
            <a:ext cx="8458200" cy="0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charset="2"/>
              <a:buChar char="§"/>
            </a:pPr>
            <a:r>
              <a:rPr lang="en-US" dirty="0" smtClean="0"/>
              <a:t>Find a doctor that understands your illness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Keep them updated on side effects of medications 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Call if you develop </a:t>
            </a:r>
            <a:r>
              <a:rPr lang="en-US" dirty="0" smtClean="0"/>
              <a:t>new or worsening symptoms</a:t>
            </a:r>
          </a:p>
          <a:p>
            <a:pPr lvl="1">
              <a:buFont typeface="Wingdings" charset="2"/>
              <a:buChar char="§"/>
            </a:pPr>
            <a:r>
              <a:rPr lang="en-US" dirty="0" smtClean="0"/>
              <a:t>You can avoid the ER in many cases</a:t>
            </a:r>
          </a:p>
          <a:p>
            <a:pPr lvl="1">
              <a:buFont typeface="Wingdings" charset="2"/>
              <a:buChar char="§"/>
            </a:pPr>
            <a:r>
              <a:rPr lang="en-US" dirty="0" smtClean="0"/>
              <a:t>136 million visits/</a:t>
            </a:r>
            <a:r>
              <a:rPr lang="en-US" dirty="0" err="1" smtClean="0"/>
              <a:t>yr</a:t>
            </a:r>
            <a:r>
              <a:rPr lang="en-US" dirty="0" smtClean="0"/>
              <a:t> in the US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Be nice to the nurses!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60871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90499" y="274638"/>
            <a:ext cx="8784167" cy="1143000"/>
          </a:xfrm>
          <a:prstGeom prst="rect">
            <a:avLst/>
          </a:prstGeom>
        </p:spPr>
        <p:txBody>
          <a:bodyPr anchor="ctr"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Final Thoughts</a:t>
            </a:r>
            <a:endParaRPr lang="en-US" dirty="0"/>
          </a:p>
        </p:txBody>
      </p:sp>
      <p:sp>
        <p:nvSpPr>
          <p:cNvPr id="3" name="Line 5"/>
          <p:cNvSpPr>
            <a:spLocks noChangeShapeType="1"/>
          </p:cNvSpPr>
          <p:nvPr/>
        </p:nvSpPr>
        <p:spPr bwMode="auto">
          <a:xfrm>
            <a:off x="304800" y="1338398"/>
            <a:ext cx="8458200" cy="0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charset="2"/>
              <a:buChar char="§"/>
            </a:pPr>
            <a:r>
              <a:rPr lang="en-US" dirty="0"/>
              <a:t>You have a major role in maintaining your health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External factors can influence the progression of liver disease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There are no “secrets”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Good nutrition &amp; a healthy lifestyle is the key</a:t>
            </a:r>
          </a:p>
          <a:p>
            <a:pPr>
              <a:buFont typeface="Wingdings" charset="2"/>
              <a:buChar char="§"/>
            </a:pPr>
            <a:r>
              <a:rPr lang="en-US" dirty="0" smtClean="0"/>
              <a:t>Communicate with your healthcare providers</a:t>
            </a:r>
          </a:p>
          <a:p>
            <a:pPr lvl="1">
              <a:buFont typeface="Wingdings" charset="2"/>
              <a:buChar char="§"/>
            </a:pPr>
            <a:r>
              <a:rPr lang="en-US" dirty="0" smtClean="0"/>
              <a:t>We want to hear from you!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72104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101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719" y="2417049"/>
            <a:ext cx="1879600" cy="13208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9900" y="2417049"/>
            <a:ext cx="1943100" cy="1320800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190499" y="274638"/>
            <a:ext cx="8784167" cy="1143000"/>
          </a:xfrm>
          <a:prstGeom prst="rect">
            <a:avLst/>
          </a:prstGeom>
        </p:spPr>
        <p:txBody>
          <a:bodyPr anchor="ctr"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Chronic Liver Disease</a:t>
            </a:r>
            <a:endParaRPr lang="en-US" dirty="0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304800" y="1338398"/>
            <a:ext cx="8458200" cy="0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Striped Right Arrow 5"/>
          <p:cNvSpPr/>
          <p:nvPr/>
        </p:nvSpPr>
        <p:spPr>
          <a:xfrm>
            <a:off x="2472041" y="2857729"/>
            <a:ext cx="4172985" cy="396908"/>
          </a:xfrm>
          <a:prstGeom prst="striped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389285" y="2417049"/>
            <a:ext cx="16544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i="1" dirty="0" smtClean="0">
                <a:solidFill>
                  <a:srgbClr val="FFFF00"/>
                </a:solidFill>
              </a:rPr>
              <a:t>Inflammation</a:t>
            </a:r>
            <a:endParaRPr lang="en-US" sz="2000" i="1" dirty="0">
              <a:solidFill>
                <a:srgbClr val="FFFF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13359" y="2417049"/>
            <a:ext cx="10328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i="1" dirty="0" smtClean="0">
                <a:solidFill>
                  <a:srgbClr val="FFFF00"/>
                </a:solidFill>
              </a:rPr>
              <a:t>Fibrosis</a:t>
            </a:r>
            <a:endParaRPr lang="en-US" sz="2000" i="1" dirty="0">
              <a:solidFill>
                <a:srgbClr val="FFFF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80882" y="2416680"/>
            <a:ext cx="8386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i="1" dirty="0" smtClean="0">
                <a:solidFill>
                  <a:srgbClr val="FFFF00"/>
                </a:solidFill>
              </a:rPr>
              <a:t>Injury</a:t>
            </a:r>
            <a:endParaRPr lang="en-US" sz="2000" i="1" dirty="0">
              <a:solidFill>
                <a:srgbClr val="FFFF00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979797" y="2637404"/>
            <a:ext cx="312425" cy="0"/>
          </a:xfrm>
          <a:prstGeom prst="line">
            <a:avLst/>
          </a:prstGeom>
          <a:ln w="38100" cmpd="sng">
            <a:solidFill>
              <a:srgbClr val="FFFF00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066956" y="2637404"/>
            <a:ext cx="465676" cy="0"/>
          </a:xfrm>
          <a:prstGeom prst="line">
            <a:avLst/>
          </a:prstGeom>
          <a:ln w="38100" cmpd="sng">
            <a:solidFill>
              <a:srgbClr val="FFFF00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56079" y="2078126"/>
            <a:ext cx="12129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Normal liver</a:t>
            </a:r>
            <a:endParaRPr lang="en-US" sz="1600" dirty="0"/>
          </a:p>
        </p:txBody>
      </p:sp>
      <p:sp>
        <p:nvSpPr>
          <p:cNvPr id="18" name="TextBox 17"/>
          <p:cNvSpPr txBox="1"/>
          <p:nvPr/>
        </p:nvSpPr>
        <p:spPr>
          <a:xfrm>
            <a:off x="6980739" y="2072451"/>
            <a:ext cx="160472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Nodular cirrhosis</a:t>
            </a:r>
            <a:endParaRPr lang="en-US" sz="1600" dirty="0"/>
          </a:p>
        </p:txBody>
      </p:sp>
      <p:sp>
        <p:nvSpPr>
          <p:cNvPr id="24" name="TextBox 23"/>
          <p:cNvSpPr txBox="1"/>
          <p:nvPr/>
        </p:nvSpPr>
        <p:spPr>
          <a:xfrm>
            <a:off x="3399064" y="3220617"/>
            <a:ext cx="225091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i="1" dirty="0" smtClean="0">
                <a:solidFill>
                  <a:srgbClr val="FFFF00"/>
                </a:solidFill>
              </a:rPr>
              <a:t>Risk of Liver Cancer</a:t>
            </a:r>
          </a:p>
          <a:p>
            <a:pPr algn="ctr"/>
            <a:r>
              <a:rPr lang="en-US" sz="2000" i="1" dirty="0" smtClean="0">
                <a:solidFill>
                  <a:srgbClr val="FFFF00"/>
                </a:solidFill>
              </a:rPr>
              <a:t>Liver Dysfunction</a:t>
            </a:r>
          </a:p>
          <a:p>
            <a:pPr algn="ctr"/>
            <a:r>
              <a:rPr lang="en-US" sz="2000" i="1" dirty="0" smtClean="0">
                <a:solidFill>
                  <a:srgbClr val="FFFF00"/>
                </a:solidFill>
              </a:rPr>
              <a:t>Liver Failure</a:t>
            </a:r>
            <a:endParaRPr lang="en-US" sz="2000" i="1" dirty="0">
              <a:solidFill>
                <a:srgbClr val="FFFF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54040" y="4434034"/>
            <a:ext cx="8024252" cy="23698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Common pathway in virtually all forms of chronic liver disease:</a:t>
            </a:r>
          </a:p>
          <a:p>
            <a:pPr algn="ctr"/>
            <a:endParaRPr lang="en-US" sz="1600" dirty="0" smtClean="0"/>
          </a:p>
          <a:p>
            <a:pPr algn="ctr"/>
            <a:r>
              <a:rPr lang="en-US" dirty="0" smtClean="0"/>
              <a:t>Chronic viral hepatitis</a:t>
            </a:r>
          </a:p>
          <a:p>
            <a:pPr algn="ctr"/>
            <a:r>
              <a:rPr lang="en-US" dirty="0" smtClean="0"/>
              <a:t>Autoimmune liver disease</a:t>
            </a:r>
          </a:p>
          <a:p>
            <a:pPr algn="ctr"/>
            <a:r>
              <a:rPr lang="en-US" dirty="0" smtClean="0"/>
              <a:t>Hereditary/Genetic disorders</a:t>
            </a:r>
          </a:p>
          <a:p>
            <a:pPr algn="ctr"/>
            <a:r>
              <a:rPr lang="en-US" dirty="0" smtClean="0"/>
              <a:t>Alcoholic </a:t>
            </a:r>
            <a:r>
              <a:rPr lang="en-US" dirty="0" smtClean="0"/>
              <a:t>liver </a:t>
            </a:r>
            <a:r>
              <a:rPr lang="en-US" dirty="0" smtClean="0"/>
              <a:t>disease</a:t>
            </a:r>
          </a:p>
          <a:p>
            <a:pPr algn="ctr"/>
            <a:r>
              <a:rPr lang="en-US" dirty="0" smtClean="0"/>
              <a:t>Primary </a:t>
            </a:r>
            <a:r>
              <a:rPr lang="en-US" dirty="0" err="1" smtClean="0"/>
              <a:t>Sclerosing</a:t>
            </a:r>
            <a:r>
              <a:rPr lang="en-US" dirty="0" smtClean="0"/>
              <a:t> </a:t>
            </a:r>
            <a:r>
              <a:rPr lang="en-US" dirty="0" smtClean="0"/>
              <a:t>Cholangitis</a:t>
            </a:r>
          </a:p>
          <a:p>
            <a:pPr algn="ctr"/>
            <a:r>
              <a:rPr lang="en-US" dirty="0" smtClean="0"/>
              <a:t>Metabolic diseases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65205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90499" y="274638"/>
            <a:ext cx="8784167" cy="1143000"/>
          </a:xfrm>
          <a:prstGeom prst="rect">
            <a:avLst/>
          </a:prstGeom>
        </p:spPr>
        <p:txBody>
          <a:bodyPr anchor="ctr"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Primary </a:t>
            </a:r>
            <a:r>
              <a:rPr lang="en-US" dirty="0" err="1" smtClean="0"/>
              <a:t>Sclerosing</a:t>
            </a:r>
            <a:r>
              <a:rPr lang="en-US" dirty="0" smtClean="0"/>
              <a:t> Cholangitis</a:t>
            </a:r>
            <a:endParaRPr lang="en-US" dirty="0"/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304800" y="1338398"/>
            <a:ext cx="8458200" cy="0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 txBox="1">
            <a:spLocks/>
          </p:cNvSpPr>
          <p:nvPr/>
        </p:nvSpPr>
        <p:spPr>
          <a:xfrm>
            <a:off x="479876" y="2135389"/>
            <a:ext cx="3545697" cy="3911151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charset="2"/>
              <a:buChar char="§"/>
            </a:pPr>
            <a:r>
              <a:rPr lang="en-US" sz="2400" dirty="0" smtClean="0"/>
              <a:t>Chronic inflammatory liver disease</a:t>
            </a:r>
          </a:p>
          <a:p>
            <a:pPr>
              <a:buFont typeface="Wingdings" charset="2"/>
              <a:buChar char="§"/>
            </a:pPr>
            <a:r>
              <a:rPr lang="en-US" sz="2400" dirty="0" smtClean="0"/>
              <a:t>Progressive scarring of bile ducts</a:t>
            </a:r>
          </a:p>
          <a:p>
            <a:pPr>
              <a:buFont typeface="Wingdings" charset="2"/>
              <a:buChar char="§"/>
            </a:pPr>
            <a:r>
              <a:rPr lang="en-US" sz="2400" dirty="0" smtClean="0"/>
              <a:t>Association </a:t>
            </a:r>
            <a:r>
              <a:rPr lang="en-US" sz="2400" dirty="0" smtClean="0"/>
              <a:t>with inflammatory bowel disease</a:t>
            </a:r>
          </a:p>
          <a:p>
            <a:pPr>
              <a:buFont typeface="Wingdings" charset="2"/>
              <a:buChar char="§"/>
            </a:pPr>
            <a:r>
              <a:rPr lang="en-US" sz="2400" dirty="0" smtClean="0"/>
              <a:t>Variable </a:t>
            </a:r>
            <a:r>
              <a:rPr lang="en-US" sz="2400" dirty="0" smtClean="0"/>
              <a:t>course, </a:t>
            </a:r>
            <a:r>
              <a:rPr lang="en-US" sz="2400" dirty="0" smtClean="0"/>
              <a:t>can lead to liver </a:t>
            </a:r>
            <a:r>
              <a:rPr lang="en-US" sz="2400" dirty="0" smtClean="0"/>
              <a:t>failure</a:t>
            </a:r>
            <a:endParaRPr lang="en-US" sz="2400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27124" t="24702" r="40823" b="16955"/>
          <a:stretch/>
        </p:blipFill>
        <p:spPr>
          <a:xfrm>
            <a:off x="4195660" y="2086687"/>
            <a:ext cx="4434840" cy="3755733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 flipH="1">
            <a:off x="8232576" y="3776294"/>
            <a:ext cx="530424" cy="442269"/>
          </a:xfrm>
          <a:prstGeom prst="straightConnector1">
            <a:avLst/>
          </a:prstGeom>
          <a:ln w="76200" cmpd="sng">
            <a:solidFill>
              <a:schemeClr val="bg1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3762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What are the secrets to keeping your liver healthy?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298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90499" y="274638"/>
            <a:ext cx="8784167" cy="1143000"/>
          </a:xfrm>
          <a:prstGeom prst="rect">
            <a:avLst/>
          </a:prstGeom>
        </p:spPr>
        <p:txBody>
          <a:bodyPr anchor="ctr"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Maintain Good Nutrition</a:t>
            </a:r>
            <a:endParaRPr lang="en-US" dirty="0"/>
          </a:p>
        </p:txBody>
      </p:sp>
      <p:sp>
        <p:nvSpPr>
          <p:cNvPr id="3" name="Line 5"/>
          <p:cNvSpPr>
            <a:spLocks noChangeShapeType="1"/>
          </p:cNvSpPr>
          <p:nvPr/>
        </p:nvSpPr>
        <p:spPr bwMode="auto">
          <a:xfrm>
            <a:off x="304800" y="1338398"/>
            <a:ext cx="8458200" cy="0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71460" y="3315750"/>
            <a:ext cx="1676400" cy="1371600"/>
          </a:xfrm>
          <a:prstGeom prst="ellipse">
            <a:avLst/>
          </a:prstGeom>
          <a:solidFill>
            <a:srgbClr val="FFFFCC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60" y="3620550"/>
            <a:ext cx="1054100" cy="86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Down Arrow 7"/>
          <p:cNvSpPr/>
          <p:nvPr/>
        </p:nvSpPr>
        <p:spPr>
          <a:xfrm rot="16200000">
            <a:off x="2428860" y="3544350"/>
            <a:ext cx="381000" cy="685800"/>
          </a:xfrm>
          <a:prstGeom prst="downArrow">
            <a:avLst/>
          </a:prstGeom>
          <a:solidFill>
            <a:srgbClr val="FF6600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107058" y="3102041"/>
            <a:ext cx="580158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400" dirty="0" smtClean="0"/>
              <a:t>Storage &amp; breakdown of </a:t>
            </a:r>
            <a:r>
              <a:rPr lang="en-US" sz="2400" dirty="0" smtClean="0"/>
              <a:t>sugars (glycogen)</a:t>
            </a:r>
            <a:endParaRPr lang="en-US" sz="2400" dirty="0" smtClean="0"/>
          </a:p>
          <a:p>
            <a:pPr marL="342900" indent="-342900">
              <a:buFontTx/>
              <a:buChar char="-"/>
            </a:pPr>
            <a:r>
              <a:rPr lang="en-US" sz="2400" dirty="0" smtClean="0"/>
              <a:t>Production of sugars (gluconeogenesis)</a:t>
            </a:r>
          </a:p>
          <a:p>
            <a:pPr marL="342900" indent="-342900">
              <a:buFontTx/>
              <a:buChar char="-"/>
            </a:pPr>
            <a:r>
              <a:rPr lang="en-US" sz="2400" dirty="0" smtClean="0"/>
              <a:t>Breakdown of fats</a:t>
            </a:r>
          </a:p>
          <a:p>
            <a:pPr marL="342900" indent="-342900">
              <a:buFontTx/>
              <a:buChar char="-"/>
            </a:pPr>
            <a:r>
              <a:rPr lang="en-US" sz="2400" dirty="0" smtClean="0"/>
              <a:t>Production of proteins</a:t>
            </a:r>
            <a:endParaRPr lang="en-US" sz="2400" dirty="0"/>
          </a:p>
        </p:txBody>
      </p:sp>
      <p:sp>
        <p:nvSpPr>
          <p:cNvPr id="10" name="Content Placeholder 4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charset="2"/>
              <a:buChar char="§"/>
            </a:pPr>
            <a:r>
              <a:rPr lang="en-US" dirty="0" smtClean="0"/>
              <a:t>The liver plays a critical role in nutrition</a:t>
            </a:r>
          </a:p>
        </p:txBody>
      </p:sp>
    </p:spTree>
    <p:extLst>
      <p:ext uri="{BB962C8B-B14F-4D97-AF65-F5344CB8AC3E}">
        <p14:creationId xmlns:p14="http://schemas.microsoft.com/office/powerpoint/2010/main" val="4277103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90499" y="274638"/>
            <a:ext cx="8784167" cy="1143000"/>
          </a:xfrm>
          <a:prstGeom prst="rect">
            <a:avLst/>
          </a:prstGeom>
        </p:spPr>
        <p:txBody>
          <a:bodyPr anchor="ctr"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Maintain Good Nutrition</a:t>
            </a:r>
            <a:endParaRPr lang="en-US" dirty="0"/>
          </a:p>
        </p:txBody>
      </p:sp>
      <p:sp>
        <p:nvSpPr>
          <p:cNvPr id="3" name="Line 5"/>
          <p:cNvSpPr>
            <a:spLocks noChangeShapeType="1"/>
          </p:cNvSpPr>
          <p:nvPr/>
        </p:nvSpPr>
        <p:spPr bwMode="auto">
          <a:xfrm>
            <a:off x="304800" y="1338398"/>
            <a:ext cx="8458200" cy="0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457200" y="1600200"/>
            <a:ext cx="8229600" cy="4750325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charset="2"/>
              <a:buChar char="§"/>
            </a:pPr>
            <a:r>
              <a:rPr lang="en-US" dirty="0"/>
              <a:t>Advanced liver disease = catabolic state</a:t>
            </a:r>
          </a:p>
          <a:p>
            <a:pPr lvl="1">
              <a:buFont typeface="Wingdings" charset="2"/>
              <a:buChar char="§"/>
            </a:pPr>
            <a:r>
              <a:rPr lang="en-US" dirty="0"/>
              <a:t>Increased protein loss</a:t>
            </a:r>
          </a:p>
          <a:p>
            <a:pPr lvl="1">
              <a:buFont typeface="Wingdings" charset="2"/>
              <a:buChar char="§"/>
            </a:pPr>
            <a:r>
              <a:rPr lang="en-US" dirty="0"/>
              <a:t>Increased energy requirement</a:t>
            </a:r>
          </a:p>
          <a:p>
            <a:pPr lvl="1">
              <a:buFont typeface="Wingdings" charset="2"/>
              <a:buChar char="§"/>
            </a:pPr>
            <a:r>
              <a:rPr lang="en-US" dirty="0"/>
              <a:t>Inadequate dietary intake is common</a:t>
            </a:r>
          </a:p>
          <a:p>
            <a:pPr>
              <a:buFont typeface="Wingdings" charset="2"/>
              <a:buChar char="§"/>
            </a:pPr>
            <a:endParaRPr lang="en-US" sz="2600" dirty="0" smtClean="0"/>
          </a:p>
          <a:p>
            <a:pPr>
              <a:buFont typeface="Wingdings" charset="2"/>
              <a:buChar char="§"/>
            </a:pPr>
            <a:r>
              <a:rPr lang="en-US" u="sng" dirty="0" smtClean="0"/>
              <a:t>DO NOT RESTRICT DIETARY PROTEIN</a:t>
            </a:r>
            <a:endParaRPr lang="en-US" u="sng" dirty="0"/>
          </a:p>
          <a:p>
            <a:pPr lvl="1">
              <a:buFont typeface="Wingdings" charset="2"/>
              <a:buChar char="§"/>
            </a:pPr>
            <a:r>
              <a:rPr lang="en-US" dirty="0" smtClean="0"/>
              <a:t>Protein </a:t>
            </a:r>
            <a:r>
              <a:rPr lang="en-US" dirty="0" smtClean="0"/>
              <a:t>restriction promotes </a:t>
            </a:r>
            <a:r>
              <a:rPr lang="en-US" dirty="0" smtClean="0"/>
              <a:t>protein </a:t>
            </a:r>
            <a:r>
              <a:rPr lang="en-US" dirty="0" smtClean="0"/>
              <a:t>loss, worsens </a:t>
            </a:r>
            <a:r>
              <a:rPr lang="en-US" dirty="0" smtClean="0"/>
              <a:t>nutrition = debilitation</a:t>
            </a:r>
            <a:r>
              <a:rPr lang="en-US" dirty="0" smtClean="0"/>
              <a:t>, </a:t>
            </a:r>
            <a:r>
              <a:rPr lang="en-US" dirty="0" smtClean="0"/>
              <a:t>liver failure, </a:t>
            </a:r>
            <a:r>
              <a:rPr lang="en-US" dirty="0" smtClean="0"/>
              <a:t>risk of complications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63889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90499" y="274638"/>
            <a:ext cx="8784167" cy="1143000"/>
          </a:xfrm>
          <a:prstGeom prst="rect">
            <a:avLst/>
          </a:prstGeom>
        </p:spPr>
        <p:txBody>
          <a:bodyPr anchor="ctr"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Avoid Herbal Supplements</a:t>
            </a:r>
            <a:endParaRPr lang="en-US" dirty="0"/>
          </a:p>
        </p:txBody>
      </p:sp>
      <p:sp>
        <p:nvSpPr>
          <p:cNvPr id="3" name="Line 5"/>
          <p:cNvSpPr>
            <a:spLocks noChangeShapeType="1"/>
          </p:cNvSpPr>
          <p:nvPr/>
        </p:nvSpPr>
        <p:spPr bwMode="auto">
          <a:xfrm>
            <a:off x="304800" y="1338398"/>
            <a:ext cx="8458200" cy="0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7900" y="1932660"/>
            <a:ext cx="7188200" cy="27432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-8046" y="6582163"/>
            <a:ext cx="13574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www.nytimes.com</a:t>
            </a:r>
            <a:endParaRPr lang="en-US" sz="1200" dirty="0"/>
          </a:p>
        </p:txBody>
      </p:sp>
      <p:sp>
        <p:nvSpPr>
          <p:cNvPr id="14" name="TextBox 13"/>
          <p:cNvSpPr txBox="1"/>
          <p:nvPr/>
        </p:nvSpPr>
        <p:spPr>
          <a:xfrm>
            <a:off x="1519517" y="4967019"/>
            <a:ext cx="607089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000" dirty="0" smtClean="0"/>
              <a:t>NY </a:t>
            </a:r>
            <a:r>
              <a:rPr lang="en-US" sz="2000" dirty="0" smtClean="0"/>
              <a:t>State Attorney General’s Office </a:t>
            </a:r>
            <a:r>
              <a:rPr lang="en-US" sz="2000" dirty="0" smtClean="0"/>
              <a:t>investigation, 2015</a:t>
            </a:r>
          </a:p>
          <a:p>
            <a:pPr marL="285750" indent="-285750">
              <a:buFontTx/>
              <a:buChar char="-"/>
            </a:pPr>
            <a:r>
              <a:rPr lang="en-US" sz="2000" dirty="0" smtClean="0"/>
              <a:t>4</a:t>
            </a:r>
            <a:r>
              <a:rPr lang="en-US" sz="2000" dirty="0" smtClean="0"/>
              <a:t>/5 products </a:t>
            </a:r>
            <a:r>
              <a:rPr lang="en-US" sz="2000" dirty="0" smtClean="0"/>
              <a:t>did </a:t>
            </a:r>
            <a:r>
              <a:rPr lang="en-US" sz="2000" dirty="0" smtClean="0"/>
              <a:t>not include </a:t>
            </a:r>
            <a:r>
              <a:rPr lang="en-US" sz="2000" dirty="0" smtClean="0"/>
              <a:t>herbs </a:t>
            </a:r>
            <a:r>
              <a:rPr lang="en-US" sz="2000" dirty="0" smtClean="0"/>
              <a:t>listed on </a:t>
            </a:r>
            <a:r>
              <a:rPr lang="en-US" sz="2000" dirty="0" smtClean="0"/>
              <a:t>label</a:t>
            </a:r>
          </a:p>
          <a:p>
            <a:pPr marL="285750" indent="-285750">
              <a:buFontTx/>
              <a:buChar char="-"/>
            </a:pPr>
            <a:r>
              <a:rPr lang="en-US" sz="2000" dirty="0" smtClean="0"/>
              <a:t>Hidden </a:t>
            </a:r>
            <a:r>
              <a:rPr lang="en-US" sz="2000" dirty="0" smtClean="0"/>
              <a:t>ingredients/contaminants </a:t>
            </a:r>
            <a:endParaRPr lang="en-US" sz="2000" dirty="0" smtClean="0"/>
          </a:p>
          <a:p>
            <a:pPr marL="285750" indent="-285750">
              <a:buFontTx/>
              <a:buChar char="-"/>
            </a:pPr>
            <a:r>
              <a:rPr lang="en-US" sz="2000" dirty="0" smtClean="0"/>
              <a:t>Mostly </a:t>
            </a:r>
            <a:r>
              <a:rPr lang="en-US" sz="2000" dirty="0" smtClean="0"/>
              <a:t>fillers – rice, beans, vegetables, house plants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60871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90499" y="274638"/>
            <a:ext cx="8784167" cy="1143000"/>
          </a:xfrm>
          <a:prstGeom prst="rect">
            <a:avLst/>
          </a:prstGeom>
        </p:spPr>
        <p:txBody>
          <a:bodyPr anchor="ctr"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Avoid Herbal Supplements</a:t>
            </a:r>
            <a:endParaRPr lang="en-US" dirty="0"/>
          </a:p>
        </p:txBody>
      </p:sp>
      <p:sp>
        <p:nvSpPr>
          <p:cNvPr id="3" name="Line 5"/>
          <p:cNvSpPr>
            <a:spLocks noChangeShapeType="1"/>
          </p:cNvSpPr>
          <p:nvPr/>
        </p:nvSpPr>
        <p:spPr bwMode="auto">
          <a:xfrm>
            <a:off x="304800" y="1338398"/>
            <a:ext cx="8458200" cy="0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224674" y="4774231"/>
            <a:ext cx="6710525" cy="1428868"/>
          </a:xfrm>
          <a:prstGeom prst="rect">
            <a:avLst/>
          </a:prstGeom>
          <a:solidFill>
            <a:schemeClr val="tx1"/>
          </a:solidFill>
          <a:ln w="38100" cmpd="sng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Avenir Next Condensed Demi Bold"/>
                <a:cs typeface="Avenir Next Condensed Demi Bold"/>
              </a:rPr>
              <a:t>* These statements have not been evaluated by the Food and Drug Administration. This product is not intended to diagnose, treat, cure, or prevent any disease.</a:t>
            </a:r>
            <a:endParaRPr lang="en-US" sz="2400" b="1" dirty="0">
              <a:solidFill>
                <a:schemeClr val="bg1"/>
              </a:solidFill>
              <a:latin typeface="Avenir Next Condensed Demi Bold"/>
              <a:cs typeface="Avenir Next Condensed Demi Bold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6581001"/>
            <a:ext cx="34342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Dietary Supplement Health and Education Act, 1994</a:t>
            </a:r>
            <a:endParaRPr lang="en-US" sz="1200" dirty="0"/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3712210535"/>
              </p:ext>
            </p:extLst>
          </p:nvPr>
        </p:nvGraphicFramePr>
        <p:xfrm>
          <a:off x="3769313" y="1576292"/>
          <a:ext cx="4410883" cy="2841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801221" y="2211345"/>
            <a:ext cx="3795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4.0</a:t>
            </a:r>
            <a:endParaRPr lang="en-US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6019546" y="1842094"/>
            <a:ext cx="3795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5.0</a:t>
            </a:r>
            <a:endParaRPr lang="en-US" sz="1200" dirty="0"/>
          </a:p>
        </p:txBody>
      </p:sp>
      <p:sp>
        <p:nvSpPr>
          <p:cNvPr id="10" name="TextBox 9"/>
          <p:cNvSpPr txBox="1"/>
          <p:nvPr/>
        </p:nvSpPr>
        <p:spPr>
          <a:xfrm>
            <a:off x="7204166" y="1576292"/>
            <a:ext cx="3795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5.6</a:t>
            </a:r>
            <a:endParaRPr lang="en-US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1837125"/>
            <a:ext cx="328986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000" dirty="0" smtClean="0"/>
              <a:t>Manufacturers “regulate” themselves to ensure safety</a:t>
            </a:r>
          </a:p>
          <a:p>
            <a:pPr marL="285750" indent="-285750">
              <a:buFontTx/>
              <a:buChar char="-"/>
            </a:pPr>
            <a:r>
              <a:rPr lang="en-US" sz="2000" dirty="0" smtClean="0"/>
              <a:t>Scientific evidence required </a:t>
            </a:r>
            <a:r>
              <a:rPr lang="en-US" sz="2000" u="sng" dirty="0" smtClean="0"/>
              <a:t>only</a:t>
            </a:r>
            <a:r>
              <a:rPr lang="en-US" sz="2000" dirty="0" smtClean="0"/>
              <a:t> if claims of “cure” or “prevention”</a:t>
            </a:r>
          </a:p>
          <a:p>
            <a:pPr marL="285750" indent="-285750">
              <a:buFontTx/>
              <a:buChar char="-"/>
            </a:pPr>
            <a:r>
              <a:rPr lang="en-US" sz="2000" dirty="0" smtClean="0"/>
              <a:t>Billion-dollar industry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89835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6214</TotalTime>
  <Words>860</Words>
  <Application>Microsoft Macintosh PowerPoint</Application>
  <PresentationFormat>On-screen Show (4:3)</PresentationFormat>
  <Paragraphs>170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Default Theme</vt:lpstr>
      <vt:lpstr>General Health for Liver Patients: Top 10 Secrets</vt:lpstr>
      <vt:lpstr>PowerPoint Presentation</vt:lpstr>
      <vt:lpstr>PowerPoint Presentation</vt:lpstr>
      <vt:lpstr>PowerPoint Presentation</vt:lpstr>
      <vt:lpstr>What are the secrets to keeping your liver healthy?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Stevan Gonzalez</dc:creator>
  <cp:lastModifiedBy>Stevan Gonzalez</cp:lastModifiedBy>
  <cp:revision>345</cp:revision>
  <dcterms:created xsi:type="dcterms:W3CDTF">2013-07-10T23:40:57Z</dcterms:created>
  <dcterms:modified xsi:type="dcterms:W3CDTF">2015-04-24T21:58:19Z</dcterms:modified>
</cp:coreProperties>
</file>