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1060" r:id="rId2"/>
    <p:sldId id="1099" r:id="rId3"/>
    <p:sldId id="1100" r:id="rId4"/>
    <p:sldId id="1107" r:id="rId5"/>
    <p:sldId id="1108" r:id="rId6"/>
    <p:sldId id="1111" r:id="rId7"/>
    <p:sldId id="1112" r:id="rId8"/>
    <p:sldId id="1101" r:id="rId9"/>
    <p:sldId id="1102" r:id="rId10"/>
    <p:sldId id="1103" r:id="rId11"/>
    <p:sldId id="1104" r:id="rId12"/>
    <p:sldId id="1156" r:id="rId13"/>
    <p:sldId id="1155" r:id="rId14"/>
    <p:sldId id="1154" r:id="rId15"/>
    <p:sldId id="1115" r:id="rId16"/>
    <p:sldId id="1116" r:id="rId17"/>
    <p:sldId id="1066" r:id="rId18"/>
    <p:sldId id="1124" r:id="rId19"/>
    <p:sldId id="1125" r:id="rId20"/>
    <p:sldId id="1129" r:id="rId21"/>
    <p:sldId id="1117" r:id="rId22"/>
    <p:sldId id="1118" r:id="rId23"/>
    <p:sldId id="1157" r:id="rId24"/>
    <p:sldId id="1158" r:id="rId25"/>
    <p:sldId id="1119" r:id="rId26"/>
    <p:sldId id="1120" r:id="rId27"/>
    <p:sldId id="1121" r:id="rId28"/>
    <p:sldId id="1122" r:id="rId29"/>
    <p:sldId id="1123" r:id="rId30"/>
    <p:sldId id="1159" r:id="rId31"/>
    <p:sldId id="1160" r:id="rId32"/>
    <p:sldId id="1145" r:id="rId33"/>
    <p:sldId id="1168" r:id="rId34"/>
    <p:sldId id="1169" r:id="rId35"/>
    <p:sldId id="1170" r:id="rId36"/>
    <p:sldId id="1171" r:id="rId37"/>
    <p:sldId id="1172" r:id="rId38"/>
    <p:sldId id="1173" r:id="rId39"/>
  </p:sldIdLst>
  <p:sldSz cx="9144000" cy="6858000" type="screen4x3"/>
  <p:notesSz cx="6858000" cy="9144000"/>
  <p:defaultTextStyle>
    <a:defPPr>
      <a:defRPr lang="en-US"/>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B0511"/>
    <a:srgbClr val="000000"/>
    <a:srgbClr val="FFCC00"/>
    <a:srgbClr val="FF99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p:restoredLeft sz="16012" autoAdjust="0"/>
    <p:restoredTop sz="98171" autoAdjust="0"/>
  </p:normalViewPr>
  <p:slideViewPr>
    <p:cSldViewPr>
      <p:cViewPr varScale="1">
        <p:scale>
          <a:sx n="111" d="100"/>
          <a:sy n="111" d="100"/>
        </p:scale>
        <p:origin x="-2298"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non-cholestatic</c:v>
                </c:pt>
              </c:strCache>
            </c:strRef>
          </c:tx>
          <c:spPr>
            <a:solidFill>
              <a:schemeClr val="accent2"/>
            </a:solidFill>
          </c:spPr>
          <c:invertIfNegative val="0"/>
          <c:cat>
            <c:strRef>
              <c:f>Sheet1!$A$2:$A$3</c:f>
              <c:strCache>
                <c:ptCount val="2"/>
                <c:pt idx="0">
                  <c:v>DDLT</c:v>
                </c:pt>
                <c:pt idx="1">
                  <c:v>LDLT</c:v>
                </c:pt>
              </c:strCache>
            </c:strRef>
          </c:cat>
          <c:val>
            <c:numRef>
              <c:f>Sheet1!$B$2:$B$3</c:f>
              <c:numCache>
                <c:formatCode>General</c:formatCode>
                <c:ptCount val="2"/>
                <c:pt idx="0">
                  <c:v>58.9</c:v>
                </c:pt>
                <c:pt idx="1">
                  <c:v>50.4</c:v>
                </c:pt>
              </c:numCache>
            </c:numRef>
          </c:val>
        </c:ser>
        <c:ser>
          <c:idx val="1"/>
          <c:order val="1"/>
          <c:tx>
            <c:strRef>
              <c:f>Sheet1!$C$1</c:f>
              <c:strCache>
                <c:ptCount val="1"/>
                <c:pt idx="0">
                  <c:v>cholestatic</c:v>
                </c:pt>
              </c:strCache>
            </c:strRef>
          </c:tx>
          <c:spPr>
            <a:solidFill>
              <a:srgbClr val="FFFF00"/>
            </a:solidFill>
          </c:spPr>
          <c:invertIfNegative val="0"/>
          <c:cat>
            <c:strRef>
              <c:f>Sheet1!$A$2:$A$3</c:f>
              <c:strCache>
                <c:ptCount val="2"/>
                <c:pt idx="0">
                  <c:v>DDLT</c:v>
                </c:pt>
                <c:pt idx="1">
                  <c:v>LDLT</c:v>
                </c:pt>
              </c:strCache>
            </c:strRef>
          </c:cat>
          <c:val>
            <c:numRef>
              <c:f>Sheet1!$C$2:$C$3</c:f>
              <c:numCache>
                <c:formatCode>General</c:formatCode>
                <c:ptCount val="2"/>
                <c:pt idx="0">
                  <c:v>7.6</c:v>
                </c:pt>
                <c:pt idx="1">
                  <c:v>21</c:v>
                </c:pt>
              </c:numCache>
            </c:numRef>
          </c:val>
        </c:ser>
        <c:ser>
          <c:idx val="2"/>
          <c:order val="2"/>
          <c:tx>
            <c:strRef>
              <c:f>Sheet1!$D$1</c:f>
              <c:strCache>
                <c:ptCount val="1"/>
                <c:pt idx="0">
                  <c:v>cancer </c:v>
                </c:pt>
              </c:strCache>
            </c:strRef>
          </c:tx>
          <c:invertIfNegative val="0"/>
          <c:cat>
            <c:strRef>
              <c:f>Sheet1!$A$2:$A$3</c:f>
              <c:strCache>
                <c:ptCount val="2"/>
                <c:pt idx="0">
                  <c:v>DDLT</c:v>
                </c:pt>
                <c:pt idx="1">
                  <c:v>LDLT</c:v>
                </c:pt>
              </c:strCache>
            </c:strRef>
          </c:cat>
          <c:val>
            <c:numRef>
              <c:f>Sheet1!$D$2:$D$3</c:f>
              <c:numCache>
                <c:formatCode>General</c:formatCode>
                <c:ptCount val="2"/>
                <c:pt idx="0">
                  <c:v>18.8</c:v>
                </c:pt>
                <c:pt idx="1">
                  <c:v>9.9</c:v>
                </c:pt>
              </c:numCache>
            </c:numRef>
          </c:val>
        </c:ser>
        <c:ser>
          <c:idx val="3"/>
          <c:order val="3"/>
          <c:tx>
            <c:strRef>
              <c:f>Sheet1!$E$1</c:f>
              <c:strCache>
                <c:ptCount val="1"/>
                <c:pt idx="0">
                  <c:v>ALF</c:v>
                </c:pt>
              </c:strCache>
            </c:strRef>
          </c:tx>
          <c:invertIfNegative val="0"/>
          <c:cat>
            <c:strRef>
              <c:f>Sheet1!$A$2:$A$3</c:f>
              <c:strCache>
                <c:ptCount val="2"/>
                <c:pt idx="0">
                  <c:v>DDLT</c:v>
                </c:pt>
                <c:pt idx="1">
                  <c:v>LDLT</c:v>
                </c:pt>
              </c:strCache>
            </c:strRef>
          </c:cat>
          <c:val>
            <c:numRef>
              <c:f>Sheet1!$E$2:$E$3</c:f>
              <c:numCache>
                <c:formatCode>General</c:formatCode>
                <c:ptCount val="2"/>
                <c:pt idx="0">
                  <c:v>4.8</c:v>
                </c:pt>
                <c:pt idx="1">
                  <c:v>3.6</c:v>
                </c:pt>
              </c:numCache>
            </c:numRef>
          </c:val>
        </c:ser>
        <c:ser>
          <c:idx val="4"/>
          <c:order val="4"/>
          <c:tx>
            <c:strRef>
              <c:f>Sheet1!$F$1</c:f>
              <c:strCache>
                <c:ptCount val="1"/>
                <c:pt idx="0">
                  <c:v>other</c:v>
                </c:pt>
              </c:strCache>
            </c:strRef>
          </c:tx>
          <c:invertIfNegative val="0"/>
          <c:cat>
            <c:strRef>
              <c:f>Sheet1!$A$2:$A$3</c:f>
              <c:strCache>
                <c:ptCount val="2"/>
                <c:pt idx="0">
                  <c:v>DDLT</c:v>
                </c:pt>
                <c:pt idx="1">
                  <c:v>LDLT</c:v>
                </c:pt>
              </c:strCache>
            </c:strRef>
          </c:cat>
          <c:val>
            <c:numRef>
              <c:f>Sheet1!$F$2:$F$3</c:f>
              <c:numCache>
                <c:formatCode>General</c:formatCode>
                <c:ptCount val="2"/>
                <c:pt idx="0">
                  <c:v>9.9</c:v>
                </c:pt>
                <c:pt idx="1">
                  <c:v>15.1</c:v>
                </c:pt>
              </c:numCache>
            </c:numRef>
          </c:val>
        </c:ser>
        <c:dLbls>
          <c:showLegendKey val="0"/>
          <c:showVal val="0"/>
          <c:showCatName val="0"/>
          <c:showSerName val="0"/>
          <c:showPercent val="0"/>
          <c:showBubbleSize val="0"/>
        </c:dLbls>
        <c:gapWidth val="150"/>
        <c:axId val="95904512"/>
        <c:axId val="95906048"/>
      </c:barChart>
      <c:catAx>
        <c:axId val="95904512"/>
        <c:scaling>
          <c:orientation val="minMax"/>
        </c:scaling>
        <c:delete val="0"/>
        <c:axPos val="b"/>
        <c:numFmt formatCode="General" sourceLinked="1"/>
        <c:majorTickMark val="out"/>
        <c:minorTickMark val="none"/>
        <c:tickLblPos val="nextTo"/>
        <c:txPr>
          <a:bodyPr/>
          <a:lstStyle/>
          <a:p>
            <a:pPr>
              <a:defRPr sz="2000" b="1">
                <a:latin typeface="Calibri" pitchFamily="34" charset="0"/>
              </a:defRPr>
            </a:pPr>
            <a:endParaRPr lang="en-US"/>
          </a:p>
        </c:txPr>
        <c:crossAx val="95906048"/>
        <c:crosses val="autoZero"/>
        <c:auto val="1"/>
        <c:lblAlgn val="ctr"/>
        <c:lblOffset val="100"/>
        <c:noMultiLvlLbl val="0"/>
      </c:catAx>
      <c:valAx>
        <c:axId val="95906048"/>
        <c:scaling>
          <c:orientation val="minMax"/>
        </c:scaling>
        <c:delete val="0"/>
        <c:axPos val="l"/>
        <c:majorGridlines/>
        <c:numFmt formatCode="General" sourceLinked="1"/>
        <c:majorTickMark val="out"/>
        <c:minorTickMark val="none"/>
        <c:tickLblPos val="nextTo"/>
        <c:txPr>
          <a:bodyPr/>
          <a:lstStyle/>
          <a:p>
            <a:pPr>
              <a:defRPr b="1">
                <a:latin typeface="Calibri" pitchFamily="34" charset="0"/>
              </a:defRPr>
            </a:pPr>
            <a:endParaRPr lang="en-US"/>
          </a:p>
        </c:txPr>
        <c:crossAx val="95904512"/>
        <c:crosses val="autoZero"/>
        <c:crossBetween val="between"/>
      </c:valAx>
      <c:spPr>
        <a:noFill/>
        <a:ln w="25402">
          <a:noFill/>
        </a:ln>
      </c:spPr>
    </c:plotArea>
    <c:legend>
      <c:legendPos val="r"/>
      <c:layout>
        <c:manualLayout>
          <c:xMode val="edge"/>
          <c:yMode val="edge"/>
          <c:x val="0.77314814814814814"/>
          <c:y val="0.30252100840336132"/>
          <c:w val="0.21643518518518517"/>
          <c:h val="0.38865546218487396"/>
        </c:manualLayout>
      </c:layout>
      <c:overlay val="0"/>
      <c:txPr>
        <a:bodyPr/>
        <a:lstStyle/>
        <a:p>
          <a:pPr>
            <a:defRPr b="1">
              <a:latin typeface="Calibri"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537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cs typeface="+mn-cs"/>
              </a:defRPr>
            </a:lvl1pPr>
          </a:lstStyle>
          <a:p>
            <a:pPr>
              <a:defRPr/>
            </a:pPr>
            <a:endParaRPr lang="en-US"/>
          </a:p>
        </p:txBody>
      </p:sp>
      <p:sp>
        <p:nvSpPr>
          <p:cNvPr id="195379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cs typeface="+mn-cs"/>
              </a:defRPr>
            </a:lvl1pPr>
          </a:lstStyle>
          <a:p>
            <a:pPr>
              <a:defRPr/>
            </a:pPr>
            <a:endParaRPr lang="en-US"/>
          </a:p>
        </p:txBody>
      </p:sp>
      <p:sp>
        <p:nvSpPr>
          <p:cNvPr id="195379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cs typeface="+mn-cs"/>
              </a:defRPr>
            </a:lvl1pPr>
          </a:lstStyle>
          <a:p>
            <a:pPr>
              <a:defRPr/>
            </a:pPr>
            <a:endParaRPr lang="en-US"/>
          </a:p>
        </p:txBody>
      </p:sp>
      <p:sp>
        <p:nvSpPr>
          <p:cNvPr id="195379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cs typeface="+mn-cs"/>
              </a:defRPr>
            </a:lvl1pPr>
          </a:lstStyle>
          <a:p>
            <a:pPr>
              <a:defRPr/>
            </a:pPr>
            <a:fld id="{B7F4AE08-6C30-40F2-9177-9A96255F4EED}" type="slidenum">
              <a:rPr lang="en-US"/>
              <a:pPr>
                <a:defRPr/>
              </a:pPr>
              <a:t>‹#›</a:t>
            </a:fld>
            <a:endParaRPr lang="en-US"/>
          </a:p>
        </p:txBody>
      </p:sp>
    </p:spTree>
    <p:extLst>
      <p:ext uri="{BB962C8B-B14F-4D97-AF65-F5344CB8AC3E}">
        <p14:creationId xmlns:p14="http://schemas.microsoft.com/office/powerpoint/2010/main" val="38423361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cs typeface="+mn-cs"/>
              </a:defRPr>
            </a:lvl1pPr>
          </a:lstStyle>
          <a:p>
            <a:pPr>
              <a:defRPr/>
            </a:pPr>
            <a:endParaRPr lang="en-US"/>
          </a:p>
        </p:txBody>
      </p:sp>
      <p:sp>
        <p:nvSpPr>
          <p:cNvPr id="92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cs typeface="+mn-cs"/>
              </a:defRPr>
            </a:lvl1pPr>
          </a:lstStyle>
          <a:p>
            <a:pPr>
              <a:defRPr/>
            </a:pPr>
            <a:endParaRPr lang="en-US"/>
          </a:p>
        </p:txBody>
      </p:sp>
      <p:sp>
        <p:nvSpPr>
          <p:cNvPr id="92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cs typeface="+mn-cs"/>
              </a:defRPr>
            </a:lvl1pPr>
          </a:lstStyle>
          <a:p>
            <a:pPr>
              <a:defRPr/>
            </a:pPr>
            <a:endParaRPr lang="en-US"/>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cs typeface="+mn-cs"/>
              </a:defRPr>
            </a:lvl1pPr>
          </a:lstStyle>
          <a:p>
            <a:pPr>
              <a:defRPr/>
            </a:pPr>
            <a:fld id="{EA683020-246C-49AA-B43B-3F56D1B1D806}" type="slidenum">
              <a:rPr lang="en-US"/>
              <a:pPr>
                <a:defRPr/>
              </a:pPr>
              <a:t>‹#›</a:t>
            </a:fld>
            <a:endParaRPr lang="en-US"/>
          </a:p>
        </p:txBody>
      </p:sp>
    </p:spTree>
    <p:extLst>
      <p:ext uri="{BB962C8B-B14F-4D97-AF65-F5344CB8AC3E}">
        <p14:creationId xmlns:p14="http://schemas.microsoft.com/office/powerpoint/2010/main" val="2471059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 development of sirolimus (SIR) as an immunosuppressive agent in liver transplantation has been lengthy, complicated and interesting.  More than any other immunosuppressive agent, SIR has the widest array of biological effects most of which have important implications for its use in liver transplantation. </a:t>
            </a:r>
          </a:p>
        </p:txBody>
      </p:sp>
      <p:sp>
        <p:nvSpPr>
          <p:cNvPr id="4" name="Slide Number Placeholder 3"/>
          <p:cNvSpPr>
            <a:spLocks noGrp="1"/>
          </p:cNvSpPr>
          <p:nvPr>
            <p:ph type="sldNum" sz="quarter" idx="5"/>
          </p:nvPr>
        </p:nvSpPr>
        <p:spPr/>
        <p:txBody>
          <a:bodyPr/>
          <a:lstStyle/>
          <a:p>
            <a:pPr>
              <a:defRPr/>
            </a:pPr>
            <a:fld id="{B774D300-614A-441B-8182-8514B53BEE30}"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184EB900-D0AB-402F-AE30-EA2D5F90158E}" type="slidenum">
              <a:rPr lang="en-US" smtClean="0"/>
              <a:pPr>
                <a:defRPr/>
              </a:pPr>
              <a:t>34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p:txBody>
          <a:bodyPr/>
          <a:lstStyle/>
          <a:p>
            <a:pPr>
              <a:defRPr/>
            </a:pPr>
            <a:fld id="{411F9D14-CC9E-4DBA-9CB0-07DBD845B653}" type="slidenum">
              <a:rPr lang="en-US" smtClean="0"/>
              <a:pPr>
                <a:defRPr/>
              </a:pPr>
              <a:t>35</a:t>
            </a:fld>
            <a:endParaRPr lang="en-US" dirty="0" smtClean="0"/>
          </a:p>
        </p:txBody>
      </p:sp>
      <p:sp>
        <p:nvSpPr>
          <p:cNvPr id="91139" name="Slide Image Placeholder 1"/>
          <p:cNvSpPr>
            <a:spLocks noGrp="1" noRot="1" noChangeAspect="1" noTextEdit="1"/>
          </p:cNvSpPr>
          <p:nvPr>
            <p:ph type="sldImg"/>
          </p:nvPr>
        </p:nvSpPr>
        <p:spPr>
          <a:ln/>
        </p:spPr>
      </p:sp>
      <p:sp>
        <p:nvSpPr>
          <p:cNvPr id="91140" name="Notes Placeholder 2"/>
          <p:cNvSpPr>
            <a:spLocks noGrp="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So, to increase the organ pool for these sick patients, there has been a recent change in organ allocation to regionally share donor livers for patients with MELD &gt; 35.  </a:t>
            </a:r>
          </a:p>
        </p:txBody>
      </p:sp>
      <p:sp>
        <p:nvSpPr>
          <p:cNvPr id="91141"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nchor="b"/>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r"/>
            <a:fld id="{F06A68E4-529E-4C09-B57B-EC4CFFF6D228}" type="slidenum">
              <a:rPr lang="en-US" sz="1200" i="1"/>
              <a:pPr algn="r"/>
              <a:t>35</a:t>
            </a:fld>
            <a:endParaRPr lang="en-US" sz="1200" i="1"/>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26AA7EF0-7AD5-43D4-BE1F-616661387678}" type="slidenum">
              <a:rPr lang="en-US" smtClean="0"/>
              <a:pPr>
                <a:defRPr/>
              </a:pPr>
              <a:t>36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D1F39A65-9AC7-4361-B6C9-45CDD3A7B23D}" type="slidenum">
              <a:rPr lang="en-US" smtClean="0"/>
              <a:pPr>
                <a:defRPr/>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83455E-6FAE-4CD5-97F4-BD2D518DC520}" type="slidenum">
              <a:rPr lang="en-US"/>
              <a:pPr/>
              <a:t>5</a:t>
            </a:fld>
            <a:endParaRPr lang="en-US"/>
          </a:p>
        </p:txBody>
      </p:sp>
      <p:sp>
        <p:nvSpPr>
          <p:cNvPr id="832514" name="Rectangle 2"/>
          <p:cNvSpPr>
            <a:spLocks noGrp="1" noRot="1" noChangeAspect="1" noChangeArrowheads="1" noTextEdit="1"/>
          </p:cNvSpPr>
          <p:nvPr>
            <p:ph type="sldImg"/>
          </p:nvPr>
        </p:nvSpPr>
        <p:spPr>
          <a:ln/>
        </p:spPr>
      </p:sp>
      <p:sp>
        <p:nvSpPr>
          <p:cNvPr id="832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30E12EAE-2530-469A-8CE3-7A05730009C4}" type="slidenum">
              <a:rPr lang="en-US" smtClean="0"/>
              <a:pPr>
                <a:defRPr/>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A683020-246C-49AA-B43B-3F56D1B1D806}" type="slidenum">
              <a:rPr lang="en-US" smtClean="0"/>
              <a:pPr>
                <a:defRPr/>
              </a:pPr>
              <a:t>12</a:t>
            </a:fld>
            <a:endParaRPr lang="en-US"/>
          </a:p>
        </p:txBody>
      </p:sp>
    </p:spTree>
    <p:extLst>
      <p:ext uri="{BB962C8B-B14F-4D97-AF65-F5344CB8AC3E}">
        <p14:creationId xmlns:p14="http://schemas.microsoft.com/office/powerpoint/2010/main" val="4055119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A683020-246C-49AA-B43B-3F56D1B1D806}" type="slidenum">
              <a:rPr lang="en-US" smtClean="0"/>
              <a:pPr>
                <a:defRPr/>
              </a:pPr>
              <a:t>13</a:t>
            </a:fld>
            <a:endParaRPr lang="en-US"/>
          </a:p>
        </p:txBody>
      </p:sp>
    </p:spTree>
    <p:extLst>
      <p:ext uri="{BB962C8B-B14F-4D97-AF65-F5344CB8AC3E}">
        <p14:creationId xmlns:p14="http://schemas.microsoft.com/office/powerpoint/2010/main" val="4055119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fld id="{0DC32037-0288-4C5F-8863-8F8CDAD2D106}" type="slidenum">
              <a:rPr lang="en-US" b="0" smtClean="0"/>
              <a:pPr eaLnBrk="1" hangingPunct="1">
                <a:defRPr/>
              </a:pPr>
              <a:t>17</a:t>
            </a:fld>
            <a:endParaRPr lang="en-US" b="0" smtClean="0"/>
          </a:p>
        </p:txBody>
      </p:sp>
      <p:sp>
        <p:nvSpPr>
          <p:cNvPr id="55299" name="Slide Image Placeholder 1"/>
          <p:cNvSpPr>
            <a:spLocks noGrp="1" noRot="1" noChangeAspect="1" noTextEdit="1"/>
          </p:cNvSpPr>
          <p:nvPr>
            <p:ph type="sldImg"/>
          </p:nvPr>
        </p:nvSpPr>
        <p:spPr>
          <a:ln/>
        </p:spPr>
      </p:sp>
      <p:sp>
        <p:nvSpPr>
          <p:cNvPr id="55300" name="Notes Placeholder 2"/>
          <p:cNvSpPr>
            <a:spLocks noGrp="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Overall, an important message is that liver transplant works and still works very well despite some challenges that I will describe shortly.  The five-year survival of patients</a:t>
            </a:r>
          </a:p>
        </p:txBody>
      </p:sp>
      <p:sp>
        <p:nvSpPr>
          <p:cNvPr id="55301"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nchor="b"/>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r"/>
            <a:fld id="{EA77CDEB-9995-4C23-80BA-C6DAE057B6C3}" type="slidenum">
              <a:rPr lang="en-US" sz="1200" i="1"/>
              <a:pPr algn="r"/>
              <a:t>17</a:t>
            </a:fld>
            <a:endParaRPr lang="en-US" sz="1200" i="1"/>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In addition to addressing the problem of improving organ allocation to sicker patients, regional sharing addresses a continually vexing problem of liver allocation in the US which is that there is a very wide variation of organ access between regions.  For example, patients in some organ procurement areas in region % (California) have relatively limited access to organs and suffer a waiting list mortality that is over 3x that of other regions (region 3).  This disparity in access to livers and the corresponding difference in death rates is viewed as a problem.</a:t>
            </a:r>
          </a:p>
        </p:txBody>
      </p:sp>
      <p:sp>
        <p:nvSpPr>
          <p:cNvPr id="4" name="Slide Number Placeholder 3"/>
          <p:cNvSpPr>
            <a:spLocks noGrp="1"/>
          </p:cNvSpPr>
          <p:nvPr>
            <p:ph type="sldNum" sz="quarter" idx="5"/>
          </p:nvPr>
        </p:nvSpPr>
        <p:spPr/>
        <p:txBody>
          <a:bodyPr/>
          <a:lstStyle/>
          <a:p>
            <a:pPr>
              <a:defRPr/>
            </a:pPr>
            <a:fld id="{CD9C7D2D-0FA1-48AA-A51D-F2D5B085E43B}" type="slidenum">
              <a:rPr lang="en-US" smtClean="0"/>
              <a:pPr>
                <a:defRPr/>
              </a:pPr>
              <a:t>32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p:txBody>
          <a:bodyPr/>
          <a:lstStyle/>
          <a:p>
            <a:pPr>
              <a:defRPr/>
            </a:pPr>
            <a:fld id="{699AEB2D-D2C4-4FED-991B-08A5AFEBF117}" type="slidenum">
              <a:rPr lang="en-US" smtClean="0"/>
              <a:pPr>
                <a:defRPr/>
              </a:pPr>
              <a:t>33</a:t>
            </a:fld>
            <a:endParaRPr lang="en-US" dirty="0" smtClean="0"/>
          </a:p>
        </p:txBody>
      </p:sp>
      <p:sp>
        <p:nvSpPr>
          <p:cNvPr id="89091" name="Slide Image Placeholder 1"/>
          <p:cNvSpPr>
            <a:spLocks noGrp="1" noRot="1" noChangeAspect="1" noTextEdit="1"/>
          </p:cNvSpPr>
          <p:nvPr>
            <p:ph type="sldImg"/>
          </p:nvPr>
        </p:nvSpPr>
        <p:spPr>
          <a:ln/>
        </p:spPr>
      </p:sp>
      <p:sp>
        <p:nvSpPr>
          <p:cNvPr id="89092" name="Notes Placeholder 2"/>
          <p:cNvSpPr>
            <a:spLocks noGrp="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So, to increase the organ pool for these sick patients, there has been a recent change in organ allocation to regionally share donor livers for patients with MELD &gt; 35.  </a:t>
            </a:r>
          </a:p>
        </p:txBody>
      </p:sp>
      <p:sp>
        <p:nvSpPr>
          <p:cNvPr id="89093"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nchor="b"/>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r"/>
            <a:fld id="{93AAFD46-A296-4128-A839-B451B174FC84}" type="slidenum">
              <a:rPr lang="en-US" sz="1200" i="1"/>
              <a:pPr algn="r"/>
              <a:t>33</a:t>
            </a:fld>
            <a:endParaRPr lang="en-US" sz="1200" i="1"/>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F9B299-40F4-4701-B608-1D622CC3389A}" type="slidenum">
              <a:rPr lang="en-US"/>
              <a:pPr>
                <a:defRPr/>
              </a:pPr>
              <a:t>‹#›</a:t>
            </a:fld>
            <a:endParaRPr lang="en-US"/>
          </a:p>
        </p:txBody>
      </p:sp>
    </p:spTree>
    <p:extLst>
      <p:ext uri="{BB962C8B-B14F-4D97-AF65-F5344CB8AC3E}">
        <p14:creationId xmlns:p14="http://schemas.microsoft.com/office/powerpoint/2010/main" val="711306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FB8EF7-B9F2-4AED-B414-3B537E2E9DF4}" type="slidenum">
              <a:rPr lang="en-US"/>
              <a:pPr>
                <a:defRPr/>
              </a:pPr>
              <a:t>‹#›</a:t>
            </a:fld>
            <a:endParaRPr lang="en-US"/>
          </a:p>
        </p:txBody>
      </p:sp>
    </p:spTree>
    <p:extLst>
      <p:ext uri="{BB962C8B-B14F-4D97-AF65-F5344CB8AC3E}">
        <p14:creationId xmlns:p14="http://schemas.microsoft.com/office/powerpoint/2010/main" val="2005639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B22BCC6-A69E-428B-9ECE-1C1604F7B56B}" type="slidenum">
              <a:rPr lang="en-US"/>
              <a:pPr>
                <a:defRPr/>
              </a:pPr>
              <a:t>‹#›</a:t>
            </a:fld>
            <a:endParaRPr lang="en-US"/>
          </a:p>
        </p:txBody>
      </p:sp>
    </p:spTree>
    <p:extLst>
      <p:ext uri="{BB962C8B-B14F-4D97-AF65-F5344CB8AC3E}">
        <p14:creationId xmlns:p14="http://schemas.microsoft.com/office/powerpoint/2010/main" val="38050140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SmartArt Placeholder 2"/>
          <p:cNvSpPr>
            <a:spLocks noGrp="1"/>
          </p:cNvSpPr>
          <p:nvPr>
            <p:ph type="dgm"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61CB2D7C-8D8A-4B07-97F6-B767FD38F049}" type="slidenum">
              <a:rPr lang="en-US"/>
              <a:pPr/>
              <a:t>‹#›</a:t>
            </a:fld>
            <a:endParaRPr lang="en-US"/>
          </a:p>
        </p:txBody>
      </p:sp>
    </p:spTree>
    <p:extLst>
      <p:ext uri="{BB962C8B-B14F-4D97-AF65-F5344CB8AC3E}">
        <p14:creationId xmlns:p14="http://schemas.microsoft.com/office/powerpoint/2010/main" val="1014256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7A0DAB6-307E-4457-9DBF-AAFD553D64F0}" type="slidenum">
              <a:rPr lang="en-US"/>
              <a:pPr>
                <a:defRPr/>
              </a:pPr>
              <a:t>‹#›</a:t>
            </a:fld>
            <a:endParaRPr lang="en-US"/>
          </a:p>
        </p:txBody>
      </p:sp>
    </p:spTree>
    <p:extLst>
      <p:ext uri="{BB962C8B-B14F-4D97-AF65-F5344CB8AC3E}">
        <p14:creationId xmlns:p14="http://schemas.microsoft.com/office/powerpoint/2010/main" val="2593721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1CA6EE-4045-42EB-B6E4-42A1F0DEE329}" type="slidenum">
              <a:rPr lang="en-US"/>
              <a:pPr>
                <a:defRPr/>
              </a:pPr>
              <a:t>‹#›</a:t>
            </a:fld>
            <a:endParaRPr lang="en-US"/>
          </a:p>
        </p:txBody>
      </p:sp>
    </p:spTree>
    <p:extLst>
      <p:ext uri="{BB962C8B-B14F-4D97-AF65-F5344CB8AC3E}">
        <p14:creationId xmlns:p14="http://schemas.microsoft.com/office/powerpoint/2010/main" val="4227071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A790C7B-D95C-4233-B823-38B9DE6091B6}" type="slidenum">
              <a:rPr lang="en-US"/>
              <a:pPr>
                <a:defRPr/>
              </a:pPr>
              <a:t>‹#›</a:t>
            </a:fld>
            <a:endParaRPr lang="en-US"/>
          </a:p>
        </p:txBody>
      </p:sp>
    </p:spTree>
    <p:extLst>
      <p:ext uri="{BB962C8B-B14F-4D97-AF65-F5344CB8AC3E}">
        <p14:creationId xmlns:p14="http://schemas.microsoft.com/office/powerpoint/2010/main" val="2840512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439D4E1-0C83-4420-B246-64129BB11778}" type="slidenum">
              <a:rPr lang="en-US"/>
              <a:pPr>
                <a:defRPr/>
              </a:pPr>
              <a:t>‹#›</a:t>
            </a:fld>
            <a:endParaRPr lang="en-US"/>
          </a:p>
        </p:txBody>
      </p:sp>
    </p:spTree>
    <p:extLst>
      <p:ext uri="{BB962C8B-B14F-4D97-AF65-F5344CB8AC3E}">
        <p14:creationId xmlns:p14="http://schemas.microsoft.com/office/powerpoint/2010/main" val="2834067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6106FF2-7225-4081-9A85-FD1D2E0464DF}" type="slidenum">
              <a:rPr lang="en-US"/>
              <a:pPr>
                <a:defRPr/>
              </a:pPr>
              <a:t>‹#›</a:t>
            </a:fld>
            <a:endParaRPr lang="en-US"/>
          </a:p>
        </p:txBody>
      </p:sp>
    </p:spTree>
    <p:extLst>
      <p:ext uri="{BB962C8B-B14F-4D97-AF65-F5344CB8AC3E}">
        <p14:creationId xmlns:p14="http://schemas.microsoft.com/office/powerpoint/2010/main" val="890645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A5505FA-174E-4FEC-9899-7F3DE1E84DCF}" type="slidenum">
              <a:rPr lang="en-US"/>
              <a:pPr>
                <a:defRPr/>
              </a:pPr>
              <a:t>‹#›</a:t>
            </a:fld>
            <a:endParaRPr lang="en-US"/>
          </a:p>
        </p:txBody>
      </p:sp>
    </p:spTree>
    <p:extLst>
      <p:ext uri="{BB962C8B-B14F-4D97-AF65-F5344CB8AC3E}">
        <p14:creationId xmlns:p14="http://schemas.microsoft.com/office/powerpoint/2010/main" val="4070643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69EFD9F-7BE8-45CD-88C1-9C25873CED63}" type="slidenum">
              <a:rPr lang="en-US"/>
              <a:pPr>
                <a:defRPr/>
              </a:pPr>
              <a:t>‹#›</a:t>
            </a:fld>
            <a:endParaRPr lang="en-US"/>
          </a:p>
        </p:txBody>
      </p:sp>
    </p:spTree>
    <p:extLst>
      <p:ext uri="{BB962C8B-B14F-4D97-AF65-F5344CB8AC3E}">
        <p14:creationId xmlns:p14="http://schemas.microsoft.com/office/powerpoint/2010/main" val="876172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53CA13C-893F-4D10-B8E1-15D1780A1E62}" type="slidenum">
              <a:rPr lang="en-US"/>
              <a:pPr>
                <a:defRPr/>
              </a:pPr>
              <a:t>‹#›</a:t>
            </a:fld>
            <a:endParaRPr lang="en-US"/>
          </a:p>
        </p:txBody>
      </p:sp>
    </p:spTree>
    <p:extLst>
      <p:ext uri="{BB962C8B-B14F-4D97-AF65-F5344CB8AC3E}">
        <p14:creationId xmlns:p14="http://schemas.microsoft.com/office/powerpoint/2010/main" val="146303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cs typeface="+mn-cs"/>
              </a:defRPr>
            </a:lvl1pPr>
          </a:lstStyle>
          <a:p>
            <a:pPr>
              <a:defRPr/>
            </a:pPr>
            <a:fld id="{C4129A39-9498-4A5A-9DBA-A5C50592AB3B}"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a:xfrm>
            <a:off x="304800" y="1905000"/>
            <a:ext cx="8153400" cy="1470025"/>
          </a:xfrm>
        </p:spPr>
        <p:txBody>
          <a:bodyPr/>
          <a:lstStyle/>
          <a:p>
            <a:r>
              <a:rPr lang="en-US" sz="4800" b="1" dirty="0" smtClean="0">
                <a:solidFill>
                  <a:srgbClr val="FFFF00"/>
                </a:solidFill>
                <a:latin typeface="Calibri" pitchFamily="34" charset="0"/>
                <a:cs typeface="Calibri" pitchFamily="34" charset="0"/>
              </a:rPr>
              <a:t>Liver transplant: </a:t>
            </a:r>
            <a:br>
              <a:rPr lang="en-US" sz="4800" b="1" dirty="0" smtClean="0">
                <a:solidFill>
                  <a:srgbClr val="FFFF00"/>
                </a:solidFill>
                <a:latin typeface="Calibri" pitchFamily="34" charset="0"/>
                <a:cs typeface="Calibri" pitchFamily="34" charset="0"/>
              </a:rPr>
            </a:br>
            <a:r>
              <a:rPr lang="en-US" sz="4800" b="1" dirty="0" smtClean="0">
                <a:solidFill>
                  <a:srgbClr val="FFFF00"/>
                </a:solidFill>
                <a:latin typeface="Calibri" pitchFamily="34" charset="0"/>
                <a:cs typeface="Calibri" pitchFamily="34" charset="0"/>
              </a:rPr>
              <a:t>myths and realities</a:t>
            </a:r>
            <a:r>
              <a:rPr lang="en-US" b="1" dirty="0" smtClean="0">
                <a:solidFill>
                  <a:srgbClr val="FFFF00"/>
                </a:solidFill>
                <a:latin typeface="Calibri" pitchFamily="34" charset="0"/>
                <a:cs typeface="Calibri" pitchFamily="34" charset="0"/>
              </a:rPr>
              <a:t/>
            </a:r>
            <a:br>
              <a:rPr lang="en-US" b="1" dirty="0" smtClean="0">
                <a:solidFill>
                  <a:srgbClr val="FFFF00"/>
                </a:solidFill>
                <a:latin typeface="Calibri" pitchFamily="34" charset="0"/>
                <a:cs typeface="Calibri" pitchFamily="34" charset="0"/>
              </a:rPr>
            </a:br>
            <a:endParaRPr lang="en-US" b="1" dirty="0" smtClean="0">
              <a:solidFill>
                <a:srgbClr val="FFFF00"/>
              </a:solidFill>
              <a:latin typeface="Calibri" pitchFamily="34" charset="0"/>
              <a:cs typeface="Calibri" pitchFamily="34" charset="0"/>
            </a:endParaRPr>
          </a:p>
        </p:txBody>
      </p:sp>
      <p:sp>
        <p:nvSpPr>
          <p:cNvPr id="8195" name="Subtitle 2"/>
          <p:cNvSpPr>
            <a:spLocks noGrp="1"/>
          </p:cNvSpPr>
          <p:nvPr>
            <p:ph type="subTitle" idx="1"/>
          </p:nvPr>
        </p:nvSpPr>
        <p:spPr>
          <a:xfrm>
            <a:off x="1371600" y="4495800"/>
            <a:ext cx="6400800" cy="1752600"/>
          </a:xfrm>
        </p:spPr>
        <p:txBody>
          <a:bodyPr/>
          <a:lstStyle/>
          <a:p>
            <a:r>
              <a:rPr lang="en-US" b="1" smtClean="0">
                <a:latin typeface="Calibri" pitchFamily="34" charset="0"/>
                <a:cs typeface="Calibri" pitchFamily="34" charset="0"/>
              </a:rPr>
              <a:t>James Trotter, MD</a:t>
            </a:r>
          </a:p>
          <a:p>
            <a:r>
              <a:rPr lang="en-US" b="1" smtClean="0">
                <a:latin typeface="Calibri" pitchFamily="34" charset="0"/>
                <a:cs typeface="Calibri" pitchFamily="34" charset="0"/>
              </a:rPr>
              <a:t>Baylor University Medical Center</a:t>
            </a:r>
          </a:p>
          <a:p>
            <a:r>
              <a:rPr lang="en-US" b="1" smtClean="0">
                <a:latin typeface="Calibri" pitchFamily="34" charset="0"/>
                <a:cs typeface="Calibri" pitchFamily="34" charset="0"/>
              </a:rPr>
              <a:t>Dallas, Texas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457325"/>
            <a:ext cx="6604116" cy="1569660"/>
          </a:xfrm>
          <a:prstGeom prst="rect">
            <a:avLst/>
          </a:prstGeom>
          <a:noFill/>
        </p:spPr>
        <p:txBody>
          <a:bodyPr wrap="none">
            <a:spAutoFit/>
          </a:bodyPr>
          <a:lstStyle/>
          <a:p>
            <a:pPr marL="514350" indent="-514350">
              <a:buAutoNum type="arabicPeriod" startAt="3"/>
              <a:defRPr/>
            </a:pPr>
            <a:r>
              <a:rPr lang="en-US" sz="3200" i="1" dirty="0" smtClean="0">
                <a:latin typeface="Calibri" pitchFamily="34" charset="0"/>
                <a:cs typeface="Calibri" pitchFamily="34" charset="0"/>
              </a:rPr>
              <a:t>All liver transplant programs have </a:t>
            </a:r>
          </a:p>
          <a:p>
            <a:pPr marL="514350" indent="-514350">
              <a:buAutoNum type="arabicPeriod" startAt="3"/>
              <a:defRPr/>
            </a:pPr>
            <a:endParaRPr lang="en-US" sz="3200" i="1" dirty="0">
              <a:latin typeface="Calibri" pitchFamily="34" charset="0"/>
              <a:cs typeface="Calibri" pitchFamily="34" charset="0"/>
            </a:endParaRPr>
          </a:p>
          <a:p>
            <a:pPr>
              <a:defRPr/>
            </a:pPr>
            <a:r>
              <a:rPr lang="en-US" sz="3200" i="1" dirty="0">
                <a:latin typeface="Calibri" pitchFamily="34" charset="0"/>
                <a:cs typeface="Calibri" pitchFamily="34" charset="0"/>
              </a:rPr>
              <a:t>s</a:t>
            </a:r>
            <a:r>
              <a:rPr lang="en-US" sz="3200" i="1" dirty="0" smtClean="0">
                <a:latin typeface="Calibri" pitchFamily="34" charset="0"/>
                <a:cs typeface="Calibri" pitchFamily="34" charset="0"/>
              </a:rPr>
              <a:t>imilar outcomes.</a:t>
            </a:r>
            <a:endParaRPr lang="en-US" sz="3200" i="1" dirty="0">
              <a:latin typeface="Calibri" pitchFamily="34" charset="0"/>
              <a:cs typeface="Calibri" pitchFamily="34" charset="0"/>
            </a:endParaRPr>
          </a:p>
        </p:txBody>
      </p:sp>
      <p:sp>
        <p:nvSpPr>
          <p:cNvPr id="2" name="Title 1"/>
          <p:cNvSpPr>
            <a:spLocks noGrp="1"/>
          </p:cNvSpPr>
          <p:nvPr>
            <p:ph type="title"/>
          </p:nvPr>
        </p:nvSpPr>
        <p:spPr/>
        <p:txBody>
          <a:bodyPr/>
          <a:lstStyle/>
          <a:p>
            <a:pPr algn="l"/>
            <a:r>
              <a:rPr lang="en-US" b="1" dirty="0" smtClean="0">
                <a:solidFill>
                  <a:srgbClr val="FFFF00"/>
                </a:solidFill>
                <a:latin typeface="Calibri" pitchFamily="34" charset="0"/>
                <a:cs typeface="Calibri" pitchFamily="34" charset="0"/>
              </a:rPr>
              <a:t>Myth</a:t>
            </a:r>
            <a:endParaRPr lang="en-US" b="1" dirty="0">
              <a:solidFill>
                <a:srgbClr val="FFFF00"/>
              </a:solidFill>
              <a:latin typeface="Calibri" pitchFamily="34" charset="0"/>
              <a:cs typeface="Calibri" pitchFamily="34" charset="0"/>
            </a:endParaRPr>
          </a:p>
        </p:txBody>
      </p:sp>
    </p:spTree>
    <p:extLst>
      <p:ext uri="{BB962C8B-B14F-4D97-AF65-F5344CB8AC3E}">
        <p14:creationId xmlns:p14="http://schemas.microsoft.com/office/powerpoint/2010/main" val="3916074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457325"/>
            <a:ext cx="6617966" cy="1569660"/>
          </a:xfrm>
          <a:prstGeom prst="rect">
            <a:avLst/>
          </a:prstGeom>
          <a:noFill/>
        </p:spPr>
        <p:txBody>
          <a:bodyPr wrap="none">
            <a:spAutoFit/>
          </a:bodyPr>
          <a:lstStyle/>
          <a:p>
            <a:pPr marL="514350" indent="-514350">
              <a:buAutoNum type="arabicPeriod" startAt="3"/>
              <a:defRPr/>
            </a:pPr>
            <a:r>
              <a:rPr lang="en-US" sz="3200" i="1" dirty="0" smtClean="0">
                <a:latin typeface="Calibri" pitchFamily="34" charset="0"/>
                <a:cs typeface="Calibri" pitchFamily="34" charset="0"/>
              </a:rPr>
              <a:t>The outcome after liver transplant </a:t>
            </a:r>
          </a:p>
          <a:p>
            <a:pPr marL="514350" indent="-514350">
              <a:buAutoNum type="arabicPeriod" startAt="3"/>
              <a:defRPr/>
            </a:pPr>
            <a:endParaRPr lang="en-US" sz="3200" i="1" dirty="0">
              <a:latin typeface="Calibri" pitchFamily="34" charset="0"/>
              <a:cs typeface="Calibri" pitchFamily="34" charset="0"/>
            </a:endParaRPr>
          </a:p>
          <a:p>
            <a:pPr>
              <a:defRPr/>
            </a:pPr>
            <a:r>
              <a:rPr lang="en-US" sz="3200" i="1" dirty="0">
                <a:latin typeface="Calibri" pitchFamily="34" charset="0"/>
                <a:cs typeface="Calibri" pitchFamily="34" charset="0"/>
              </a:rPr>
              <a:t>v</a:t>
            </a:r>
            <a:r>
              <a:rPr lang="en-US" sz="3200" i="1" dirty="0" smtClean="0">
                <a:latin typeface="Calibri" pitchFamily="34" charset="0"/>
                <a:cs typeface="Calibri" pitchFamily="34" charset="0"/>
              </a:rPr>
              <a:t>aries widely between centers.</a:t>
            </a:r>
            <a:endParaRPr lang="en-US" sz="3200" i="1" dirty="0">
              <a:latin typeface="Calibri" pitchFamily="34" charset="0"/>
              <a:cs typeface="Calibri" pitchFamily="34" charset="0"/>
            </a:endParaRPr>
          </a:p>
        </p:txBody>
      </p:sp>
      <p:sp>
        <p:nvSpPr>
          <p:cNvPr id="2" name="Title 1"/>
          <p:cNvSpPr>
            <a:spLocks noGrp="1"/>
          </p:cNvSpPr>
          <p:nvPr>
            <p:ph type="title"/>
          </p:nvPr>
        </p:nvSpPr>
        <p:spPr/>
        <p:txBody>
          <a:bodyPr/>
          <a:lstStyle/>
          <a:p>
            <a:pPr algn="l"/>
            <a:r>
              <a:rPr lang="en-US" b="1" dirty="0" smtClean="0">
                <a:solidFill>
                  <a:srgbClr val="FFFF00"/>
                </a:solidFill>
                <a:latin typeface="Calibri" pitchFamily="34" charset="0"/>
                <a:cs typeface="Calibri" pitchFamily="34" charset="0"/>
              </a:rPr>
              <a:t>Reality</a:t>
            </a:r>
            <a:endParaRPr lang="en-US" b="1" dirty="0">
              <a:solidFill>
                <a:srgbClr val="FFFF00"/>
              </a:solidFill>
              <a:latin typeface="Calibri" pitchFamily="34" charset="0"/>
              <a:cs typeface="Calibri" pitchFamily="34" charset="0"/>
            </a:endParaRPr>
          </a:p>
        </p:txBody>
      </p:sp>
    </p:spTree>
    <p:extLst>
      <p:ext uri="{BB962C8B-B14F-4D97-AF65-F5344CB8AC3E}">
        <p14:creationId xmlns:p14="http://schemas.microsoft.com/office/powerpoint/2010/main" val="888512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789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863" t="37600" r="58594" b="56585"/>
          <a:stretch/>
        </p:blipFill>
        <p:spPr bwMode="auto">
          <a:xfrm>
            <a:off x="990600" y="914400"/>
            <a:ext cx="7175862" cy="598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863" t="24211" r="58594" b="69697"/>
          <a:stretch/>
        </p:blipFill>
        <p:spPr bwMode="auto">
          <a:xfrm>
            <a:off x="990600" y="304801"/>
            <a:ext cx="7175862" cy="626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835" t="44018" r="58622" b="53767"/>
          <a:stretch/>
        </p:blipFill>
        <p:spPr bwMode="auto">
          <a:xfrm>
            <a:off x="990600" y="1515454"/>
            <a:ext cx="7175862" cy="227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7943" t="39873" r="70571" b="24233"/>
          <a:stretch/>
        </p:blipFill>
        <p:spPr bwMode="auto">
          <a:xfrm>
            <a:off x="2058114" y="1820111"/>
            <a:ext cx="4648200" cy="4902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9533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789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863" t="37600" r="58594" b="56585"/>
          <a:stretch/>
        </p:blipFill>
        <p:spPr bwMode="auto">
          <a:xfrm>
            <a:off x="990600" y="914400"/>
            <a:ext cx="7175862" cy="598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863" t="24211" r="58594" b="69697"/>
          <a:stretch/>
        </p:blipFill>
        <p:spPr bwMode="auto">
          <a:xfrm>
            <a:off x="990600" y="304801"/>
            <a:ext cx="7175862" cy="626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835" t="44018" r="58622" b="53767"/>
          <a:stretch/>
        </p:blipFill>
        <p:spPr bwMode="auto">
          <a:xfrm>
            <a:off x="990600" y="1515454"/>
            <a:ext cx="7175862" cy="227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7400" t="40042" r="70343" b="24233"/>
          <a:stretch/>
        </p:blipFill>
        <p:spPr bwMode="auto">
          <a:xfrm>
            <a:off x="2102978" y="1905000"/>
            <a:ext cx="4495800" cy="4422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9533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198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000" t="8212" r="55485" b="4508"/>
          <a:stretch/>
        </p:blipFill>
        <p:spPr bwMode="auto">
          <a:xfrm>
            <a:off x="1143000" y="0"/>
            <a:ext cx="6709954" cy="6696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2707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457325"/>
            <a:ext cx="6371103" cy="1569660"/>
          </a:xfrm>
          <a:prstGeom prst="rect">
            <a:avLst/>
          </a:prstGeom>
          <a:noFill/>
        </p:spPr>
        <p:txBody>
          <a:bodyPr wrap="none">
            <a:spAutoFit/>
          </a:bodyPr>
          <a:lstStyle/>
          <a:p>
            <a:pPr marL="514350" indent="-514350">
              <a:buAutoNum type="arabicPeriod" startAt="4"/>
              <a:defRPr/>
            </a:pPr>
            <a:r>
              <a:rPr lang="en-US" sz="3200" i="1" dirty="0" smtClean="0">
                <a:latin typeface="Calibri" pitchFamily="34" charset="0"/>
                <a:cs typeface="Calibri" pitchFamily="34" charset="0"/>
              </a:rPr>
              <a:t>Liver transplant is a therapy that </a:t>
            </a:r>
          </a:p>
          <a:p>
            <a:pPr marL="514350" indent="-514350">
              <a:buAutoNum type="arabicPeriod" startAt="4"/>
              <a:defRPr/>
            </a:pPr>
            <a:endParaRPr lang="en-US" sz="3200" i="1" dirty="0">
              <a:latin typeface="Calibri" pitchFamily="34" charset="0"/>
              <a:cs typeface="Calibri" pitchFamily="34" charset="0"/>
            </a:endParaRPr>
          </a:p>
          <a:p>
            <a:pPr>
              <a:defRPr/>
            </a:pPr>
            <a:r>
              <a:rPr lang="en-US" sz="3200" i="1" dirty="0">
                <a:latin typeface="Calibri" pitchFamily="34" charset="0"/>
                <a:cs typeface="Calibri" pitchFamily="34" charset="0"/>
              </a:rPr>
              <a:t>e</a:t>
            </a:r>
            <a:r>
              <a:rPr lang="en-US" sz="3200" i="1" dirty="0" smtClean="0">
                <a:latin typeface="Calibri" pitchFamily="34" charset="0"/>
                <a:cs typeface="Calibri" pitchFamily="34" charset="0"/>
              </a:rPr>
              <a:t>ffectively cures PSC.</a:t>
            </a:r>
          </a:p>
        </p:txBody>
      </p:sp>
      <p:sp>
        <p:nvSpPr>
          <p:cNvPr id="2" name="Title 1"/>
          <p:cNvSpPr>
            <a:spLocks noGrp="1"/>
          </p:cNvSpPr>
          <p:nvPr>
            <p:ph type="title"/>
          </p:nvPr>
        </p:nvSpPr>
        <p:spPr/>
        <p:txBody>
          <a:bodyPr/>
          <a:lstStyle/>
          <a:p>
            <a:pPr algn="l"/>
            <a:r>
              <a:rPr lang="en-US" b="1" dirty="0" smtClean="0">
                <a:solidFill>
                  <a:srgbClr val="FFFF00"/>
                </a:solidFill>
                <a:latin typeface="Calibri" pitchFamily="34" charset="0"/>
                <a:cs typeface="Calibri" pitchFamily="34" charset="0"/>
              </a:rPr>
              <a:t>Myth</a:t>
            </a:r>
            <a:endParaRPr lang="en-US" b="1" dirty="0">
              <a:solidFill>
                <a:srgbClr val="FFFF00"/>
              </a:solidFill>
              <a:latin typeface="Calibri" pitchFamily="34" charset="0"/>
              <a:cs typeface="Calibri" pitchFamily="34" charset="0"/>
            </a:endParaRPr>
          </a:p>
        </p:txBody>
      </p:sp>
    </p:spTree>
    <p:extLst>
      <p:ext uri="{BB962C8B-B14F-4D97-AF65-F5344CB8AC3E}">
        <p14:creationId xmlns:p14="http://schemas.microsoft.com/office/powerpoint/2010/main" val="1382712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457325"/>
            <a:ext cx="8340553" cy="4031873"/>
          </a:xfrm>
          <a:prstGeom prst="rect">
            <a:avLst/>
          </a:prstGeom>
          <a:noFill/>
        </p:spPr>
        <p:txBody>
          <a:bodyPr wrap="none">
            <a:spAutoFit/>
          </a:bodyPr>
          <a:lstStyle/>
          <a:p>
            <a:pPr marL="514350" indent="-514350">
              <a:buAutoNum type="arabicPeriod" startAt="4"/>
              <a:defRPr/>
            </a:pPr>
            <a:r>
              <a:rPr lang="en-US" sz="3200" i="1" dirty="0" smtClean="0">
                <a:latin typeface="Calibri" pitchFamily="34" charset="0"/>
                <a:cs typeface="Calibri" pitchFamily="34" charset="0"/>
              </a:rPr>
              <a:t>Liver transplant is an effective therapy</a:t>
            </a:r>
          </a:p>
          <a:p>
            <a:pPr marL="514350" indent="-514350">
              <a:buAutoNum type="arabicPeriod" startAt="4"/>
              <a:defRPr/>
            </a:pPr>
            <a:endParaRPr lang="en-US" sz="3200" i="1" dirty="0">
              <a:latin typeface="Calibri" pitchFamily="34" charset="0"/>
              <a:cs typeface="Calibri" pitchFamily="34" charset="0"/>
            </a:endParaRPr>
          </a:p>
          <a:p>
            <a:pPr>
              <a:defRPr/>
            </a:pPr>
            <a:r>
              <a:rPr lang="en-US" sz="3200" i="1" dirty="0" smtClean="0">
                <a:latin typeface="Calibri" pitchFamily="34" charset="0"/>
                <a:cs typeface="Calibri" pitchFamily="34" charset="0"/>
              </a:rPr>
              <a:t>for PSC, but </a:t>
            </a:r>
          </a:p>
          <a:p>
            <a:pPr>
              <a:defRPr/>
            </a:pPr>
            <a:endParaRPr lang="en-US" sz="3200" i="1" dirty="0">
              <a:latin typeface="Calibri" pitchFamily="34" charset="0"/>
              <a:cs typeface="Calibri" pitchFamily="34" charset="0"/>
            </a:endParaRPr>
          </a:p>
          <a:p>
            <a:pPr marL="514350" indent="-514350">
              <a:buAutoNum type="alphaLcPeriod"/>
              <a:defRPr/>
            </a:pPr>
            <a:r>
              <a:rPr lang="en-US" sz="3200" i="1" dirty="0" smtClean="0">
                <a:latin typeface="Calibri" pitchFamily="34" charset="0"/>
                <a:cs typeface="Calibri" pitchFamily="34" charset="0"/>
              </a:rPr>
              <a:t>you trade one set of pre-transplant problems</a:t>
            </a:r>
          </a:p>
          <a:p>
            <a:pPr>
              <a:defRPr/>
            </a:pPr>
            <a:r>
              <a:rPr lang="en-US" sz="3200" i="1" dirty="0" smtClean="0">
                <a:latin typeface="Calibri" pitchFamily="34" charset="0"/>
                <a:cs typeface="Calibri" pitchFamily="34" charset="0"/>
              </a:rPr>
              <a:t>for a different set of post-transplant problems</a:t>
            </a:r>
          </a:p>
          <a:p>
            <a:pPr>
              <a:defRPr/>
            </a:pPr>
            <a:endParaRPr lang="en-US" sz="3200" i="1" dirty="0">
              <a:latin typeface="Calibri" pitchFamily="34" charset="0"/>
              <a:cs typeface="Calibri" pitchFamily="34" charset="0"/>
            </a:endParaRPr>
          </a:p>
          <a:p>
            <a:pPr>
              <a:defRPr/>
            </a:pPr>
            <a:r>
              <a:rPr lang="en-US" sz="3200" i="1" dirty="0" smtClean="0">
                <a:latin typeface="Calibri" pitchFamily="34" charset="0"/>
                <a:cs typeface="Calibri" pitchFamily="34" charset="0"/>
              </a:rPr>
              <a:t>b. PSC can recur</a:t>
            </a:r>
            <a:endParaRPr lang="en-US" sz="3200" i="1" dirty="0">
              <a:latin typeface="Calibri" pitchFamily="34" charset="0"/>
              <a:cs typeface="Calibri" pitchFamily="34" charset="0"/>
            </a:endParaRPr>
          </a:p>
        </p:txBody>
      </p:sp>
      <p:sp>
        <p:nvSpPr>
          <p:cNvPr id="2" name="Title 1"/>
          <p:cNvSpPr>
            <a:spLocks noGrp="1"/>
          </p:cNvSpPr>
          <p:nvPr>
            <p:ph type="title"/>
          </p:nvPr>
        </p:nvSpPr>
        <p:spPr/>
        <p:txBody>
          <a:bodyPr/>
          <a:lstStyle/>
          <a:p>
            <a:pPr algn="l"/>
            <a:r>
              <a:rPr lang="en-US" b="1" dirty="0" smtClean="0">
                <a:solidFill>
                  <a:srgbClr val="FFFF00"/>
                </a:solidFill>
                <a:latin typeface="Calibri" pitchFamily="34" charset="0"/>
                <a:cs typeface="Calibri" pitchFamily="34" charset="0"/>
              </a:rPr>
              <a:t>Reality</a:t>
            </a:r>
            <a:endParaRPr lang="en-US" b="1" dirty="0">
              <a:solidFill>
                <a:srgbClr val="FFFF00"/>
              </a:solidFill>
              <a:latin typeface="Calibri" pitchFamily="34" charset="0"/>
              <a:cs typeface="Calibri" pitchFamily="34" charset="0"/>
            </a:endParaRPr>
          </a:p>
        </p:txBody>
      </p:sp>
    </p:spTree>
    <p:extLst>
      <p:ext uri="{BB962C8B-B14F-4D97-AF65-F5344CB8AC3E}">
        <p14:creationId xmlns:p14="http://schemas.microsoft.com/office/powerpoint/2010/main" val="12947666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idx="4294967295"/>
          </p:nvPr>
        </p:nvSpPr>
        <p:spPr>
          <a:xfrm>
            <a:off x="533400" y="381000"/>
            <a:ext cx="8458200" cy="1143000"/>
          </a:xfrm>
        </p:spPr>
        <p:txBody>
          <a:bodyPr/>
          <a:lstStyle/>
          <a:p>
            <a:pPr algn="l" eaLnBrk="1" hangingPunct="1"/>
            <a:r>
              <a:rPr lang="en-US" sz="4800" b="1" smtClean="0">
                <a:solidFill>
                  <a:srgbClr val="FFFF00"/>
                </a:solidFill>
                <a:latin typeface="Calibri" pitchFamily="34" charset="0"/>
              </a:rPr>
              <a:t>Five-year patient survival</a:t>
            </a:r>
          </a:p>
        </p:txBody>
      </p:sp>
      <p:sp>
        <p:nvSpPr>
          <p:cNvPr id="21507" name="Rectangle 4"/>
          <p:cNvSpPr>
            <a:spLocks noChangeArrowheads="1"/>
          </p:cNvSpPr>
          <p:nvPr/>
        </p:nvSpPr>
        <p:spPr bwMode="auto">
          <a:xfrm>
            <a:off x="-1524000" y="43434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algn="ctr" eaLnBrk="0" hangingPunct="0"/>
            <a:endParaRPr lang="en-US" sz="2400" i="1"/>
          </a:p>
        </p:txBody>
      </p:sp>
      <p:sp>
        <p:nvSpPr>
          <p:cNvPr id="21508" name="TextBox 5"/>
          <p:cNvSpPr txBox="1">
            <a:spLocks noChangeArrowheads="1"/>
          </p:cNvSpPr>
          <p:nvPr/>
        </p:nvSpPr>
        <p:spPr bwMode="auto">
          <a:xfrm>
            <a:off x="5943600" y="6172200"/>
            <a:ext cx="2381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n-US">
                <a:solidFill>
                  <a:srgbClr val="FFFF00"/>
                </a:solidFill>
                <a:latin typeface="Calibri" pitchFamily="34" charset="0"/>
              </a:rPr>
              <a:t>Charlton, Gastro, 2011 </a:t>
            </a:r>
          </a:p>
        </p:txBody>
      </p:sp>
      <p:pic>
        <p:nvPicPr>
          <p:cNvPr id="21509" name="Picture 2"/>
          <p:cNvPicPr>
            <a:picLocks noChangeAspect="1" noChangeArrowheads="1"/>
          </p:cNvPicPr>
          <p:nvPr/>
        </p:nvPicPr>
        <p:blipFill>
          <a:blip r:embed="rId3">
            <a:extLst>
              <a:ext uri="{28A0092B-C50C-407E-A947-70E740481C1C}">
                <a14:useLocalDpi xmlns:a14="http://schemas.microsoft.com/office/drawing/2010/main" val="0"/>
              </a:ext>
            </a:extLst>
          </a:blip>
          <a:srcRect l="51875" t="16406" r="11250" b="57031"/>
          <a:stretch>
            <a:fillRect/>
          </a:stretch>
        </p:blipFill>
        <p:spPr bwMode="auto">
          <a:xfrm>
            <a:off x="609600" y="1447800"/>
            <a:ext cx="7405688"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04560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42" name="Text Box 2"/>
          <p:cNvSpPr txBox="1">
            <a:spLocks noChangeArrowheads="1"/>
          </p:cNvSpPr>
          <p:nvPr/>
        </p:nvSpPr>
        <p:spPr bwMode="auto">
          <a:xfrm>
            <a:off x="304800" y="1676400"/>
            <a:ext cx="8710613"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eaLnBrk="0" hangingPunct="0"/>
            <a:r>
              <a:rPr lang="en-US" sz="2400" u="sng"/>
              <a:t>130 patients transplanted with PSC in Denver</a:t>
            </a:r>
          </a:p>
          <a:p>
            <a:pPr eaLnBrk="0" hangingPunct="0"/>
            <a:endParaRPr lang="en-US" sz="2400" u="sng"/>
          </a:p>
          <a:p>
            <a:pPr eaLnBrk="0" hangingPunct="0"/>
            <a:r>
              <a:rPr lang="en-US" sz="2400"/>
              <a:t>male 						77 %</a:t>
            </a:r>
          </a:p>
          <a:p>
            <a:pPr eaLnBrk="0" hangingPunct="0"/>
            <a:endParaRPr lang="en-US" sz="2400"/>
          </a:p>
          <a:p>
            <a:pPr eaLnBrk="0" hangingPunct="0"/>
            <a:r>
              <a:rPr lang="en-US" sz="2400"/>
              <a:t>inflammatory bowel disease 		71 %</a:t>
            </a:r>
          </a:p>
          <a:p>
            <a:pPr eaLnBrk="0" hangingPunct="0"/>
            <a:endParaRPr lang="en-US" sz="2400"/>
          </a:p>
          <a:p>
            <a:pPr eaLnBrk="0" hangingPunct="0"/>
            <a:r>
              <a:rPr lang="en-US" sz="2400"/>
              <a:t>median age (at transplant)		46 y   (range 18 – 71)</a:t>
            </a:r>
          </a:p>
          <a:p>
            <a:pPr eaLnBrk="0" hangingPunct="0"/>
            <a:endParaRPr lang="en-US" sz="2400"/>
          </a:p>
        </p:txBody>
      </p:sp>
      <p:sp>
        <p:nvSpPr>
          <p:cNvPr id="931843" name="Text Box 3"/>
          <p:cNvSpPr txBox="1">
            <a:spLocks noChangeArrowheads="1"/>
          </p:cNvSpPr>
          <p:nvPr/>
        </p:nvSpPr>
        <p:spPr bwMode="auto">
          <a:xfrm>
            <a:off x="344488" y="457200"/>
            <a:ext cx="8799512"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r>
              <a:rPr lang="en-US" sz="4800">
                <a:solidFill>
                  <a:schemeClr val="folHlink"/>
                </a:solidFill>
              </a:rPr>
              <a:t>What will happen afterwards?</a:t>
            </a:r>
          </a:p>
        </p:txBody>
      </p:sp>
    </p:spTree>
    <p:extLst>
      <p:ext uri="{BB962C8B-B14F-4D97-AF65-F5344CB8AC3E}">
        <p14:creationId xmlns:p14="http://schemas.microsoft.com/office/powerpoint/2010/main" val="1570674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14" name="Text Box 2"/>
          <p:cNvSpPr txBox="1">
            <a:spLocks noChangeArrowheads="1"/>
          </p:cNvSpPr>
          <p:nvPr/>
        </p:nvSpPr>
        <p:spPr bwMode="auto">
          <a:xfrm>
            <a:off x="304800" y="1676400"/>
            <a:ext cx="8710613"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eaLnBrk="0" hangingPunct="0"/>
            <a:r>
              <a:rPr lang="en-US" sz="2400" u="sng"/>
              <a:t>130 patients transplanted with PSC in Denver</a:t>
            </a:r>
          </a:p>
          <a:p>
            <a:pPr eaLnBrk="0" hangingPunct="0"/>
            <a:endParaRPr lang="en-US" sz="2400" u="sng"/>
          </a:p>
          <a:p>
            <a:pPr eaLnBrk="0" hangingPunct="0"/>
            <a:r>
              <a:rPr lang="en-US" sz="2400"/>
              <a:t>overall survival 					82 %</a:t>
            </a:r>
          </a:p>
          <a:p>
            <a:pPr eaLnBrk="0" hangingPunct="0"/>
            <a:endParaRPr lang="en-US" sz="2400"/>
          </a:p>
          <a:p>
            <a:pPr eaLnBrk="0" hangingPunct="0"/>
            <a:r>
              <a:rPr lang="en-US" sz="2400"/>
              <a:t>overall PSC recurrence-free survival 		67 %</a:t>
            </a:r>
          </a:p>
          <a:p>
            <a:pPr eaLnBrk="0" hangingPunct="0"/>
            <a:endParaRPr lang="en-US" sz="2400"/>
          </a:p>
          <a:p>
            <a:pPr eaLnBrk="0" hangingPunct="0"/>
            <a:r>
              <a:rPr lang="en-US" sz="2400"/>
              <a:t>live donor recipient 				15 %</a:t>
            </a:r>
          </a:p>
          <a:p>
            <a:pPr eaLnBrk="0" hangingPunct="0"/>
            <a:endParaRPr lang="en-US" sz="2400"/>
          </a:p>
          <a:p>
            <a:pPr eaLnBrk="0" hangingPunct="0"/>
            <a:r>
              <a:rPr lang="en-US" sz="2400"/>
              <a:t>cholangiocarcinoma 		 		  8 %</a:t>
            </a:r>
          </a:p>
        </p:txBody>
      </p:sp>
      <p:sp>
        <p:nvSpPr>
          <p:cNvPr id="934915" name="Text Box 3"/>
          <p:cNvSpPr txBox="1">
            <a:spLocks noChangeArrowheads="1"/>
          </p:cNvSpPr>
          <p:nvPr/>
        </p:nvSpPr>
        <p:spPr bwMode="auto">
          <a:xfrm>
            <a:off x="344488" y="508000"/>
            <a:ext cx="8074025"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r>
              <a:rPr lang="en-US" sz="4400">
                <a:solidFill>
                  <a:schemeClr val="folHlink"/>
                </a:solidFill>
              </a:rPr>
              <a:t>What will happen afterwards?</a:t>
            </a:r>
          </a:p>
        </p:txBody>
      </p:sp>
    </p:spTree>
    <p:extLst>
      <p:ext uri="{BB962C8B-B14F-4D97-AF65-F5344CB8AC3E}">
        <p14:creationId xmlns:p14="http://schemas.microsoft.com/office/powerpoint/2010/main" val="27027329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457325"/>
            <a:ext cx="7374776" cy="1569660"/>
          </a:xfrm>
          <a:prstGeom prst="rect">
            <a:avLst/>
          </a:prstGeom>
          <a:noFill/>
        </p:spPr>
        <p:txBody>
          <a:bodyPr wrap="none">
            <a:spAutoFit/>
          </a:bodyPr>
          <a:lstStyle/>
          <a:p>
            <a:pPr marL="342900" indent="-342900">
              <a:buFontTx/>
              <a:buAutoNum type="arabicPeriod"/>
              <a:defRPr/>
            </a:pPr>
            <a:r>
              <a:rPr lang="en-US" sz="3200" i="1" dirty="0">
                <a:latin typeface="Calibri" pitchFamily="34" charset="0"/>
                <a:cs typeface="Calibri" pitchFamily="34" charset="0"/>
              </a:rPr>
              <a:t> </a:t>
            </a:r>
            <a:r>
              <a:rPr lang="en-US" sz="3200" i="1" dirty="0" smtClean="0">
                <a:latin typeface="Calibri" pitchFamily="34" charset="0"/>
                <a:cs typeface="Calibri" pitchFamily="34" charset="0"/>
              </a:rPr>
              <a:t>The liver transplant candidates who are</a:t>
            </a:r>
          </a:p>
          <a:p>
            <a:pPr marL="342900" indent="-342900">
              <a:buFontTx/>
              <a:buAutoNum type="arabicPeriod"/>
              <a:defRPr/>
            </a:pPr>
            <a:endParaRPr lang="en-US" sz="3200" i="1" dirty="0">
              <a:latin typeface="Calibri" pitchFamily="34" charset="0"/>
              <a:cs typeface="Calibri" pitchFamily="34" charset="0"/>
            </a:endParaRPr>
          </a:p>
          <a:p>
            <a:pPr>
              <a:defRPr/>
            </a:pPr>
            <a:r>
              <a:rPr lang="en-US" sz="3200" i="1" dirty="0" smtClean="0">
                <a:latin typeface="Calibri" pitchFamily="34" charset="0"/>
                <a:cs typeface="Calibri" pitchFamily="34" charset="0"/>
              </a:rPr>
              <a:t>the sickest get transplanted first.</a:t>
            </a:r>
            <a:endParaRPr lang="en-US" sz="3200" i="1" dirty="0">
              <a:latin typeface="Calibri" pitchFamily="34" charset="0"/>
              <a:cs typeface="Calibri" pitchFamily="34" charset="0"/>
            </a:endParaRPr>
          </a:p>
        </p:txBody>
      </p:sp>
      <p:sp>
        <p:nvSpPr>
          <p:cNvPr id="2" name="Title 1"/>
          <p:cNvSpPr>
            <a:spLocks noGrp="1"/>
          </p:cNvSpPr>
          <p:nvPr>
            <p:ph type="title"/>
          </p:nvPr>
        </p:nvSpPr>
        <p:spPr/>
        <p:txBody>
          <a:bodyPr/>
          <a:lstStyle/>
          <a:p>
            <a:pPr algn="l"/>
            <a:r>
              <a:rPr lang="en-US" b="1" dirty="0" smtClean="0">
                <a:solidFill>
                  <a:srgbClr val="FFFF00"/>
                </a:solidFill>
                <a:latin typeface="Calibri" pitchFamily="34" charset="0"/>
                <a:cs typeface="Calibri" pitchFamily="34" charset="0"/>
              </a:rPr>
              <a:t>Myth</a:t>
            </a:r>
            <a:endParaRPr lang="en-US" b="1" dirty="0">
              <a:solidFill>
                <a:srgbClr val="FFFF00"/>
              </a:solidFill>
              <a:latin typeface="Calibri" pitchFamily="34" charset="0"/>
              <a:cs typeface="Calibri" pitchFamily="34" charset="0"/>
            </a:endParaRPr>
          </a:p>
        </p:txBody>
      </p:sp>
    </p:spTree>
    <p:extLst>
      <p:ext uri="{BB962C8B-B14F-4D97-AF65-F5344CB8AC3E}">
        <p14:creationId xmlns:p14="http://schemas.microsoft.com/office/powerpoint/2010/main" val="41449778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22" name="Text Box 2"/>
          <p:cNvSpPr txBox="1">
            <a:spLocks noChangeArrowheads="1"/>
          </p:cNvSpPr>
          <p:nvPr/>
        </p:nvSpPr>
        <p:spPr bwMode="auto">
          <a:xfrm>
            <a:off x="2322513" y="1639888"/>
            <a:ext cx="1635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en-US" sz="2400" i="1"/>
          </a:p>
        </p:txBody>
      </p:sp>
      <p:sp>
        <p:nvSpPr>
          <p:cNvPr id="849923" name="Rectangle 3"/>
          <p:cNvSpPr>
            <a:spLocks noGrp="1" noChangeArrowheads="1"/>
          </p:cNvSpPr>
          <p:nvPr>
            <p:ph type="title"/>
          </p:nvPr>
        </p:nvSpPr>
        <p:spPr/>
        <p:txBody>
          <a:bodyPr/>
          <a:lstStyle/>
          <a:p>
            <a:endParaRPr lang="en-US"/>
          </a:p>
        </p:txBody>
      </p:sp>
      <p:grpSp>
        <p:nvGrpSpPr>
          <p:cNvPr id="2" name="Organization Chart 2"/>
          <p:cNvGrpSpPr>
            <a:grpSpLocks/>
          </p:cNvGrpSpPr>
          <p:nvPr/>
        </p:nvGrpSpPr>
        <p:grpSpPr bwMode="auto">
          <a:xfrm>
            <a:off x="-685800" y="533400"/>
            <a:ext cx="9829800" cy="8153400"/>
            <a:chOff x="1130" y="-336"/>
            <a:chExt cx="9910" cy="5136"/>
          </a:xfrm>
        </p:grpSpPr>
        <p:cxnSp>
          <p:nvCxnSpPr>
            <p:cNvPr id="40964" name="_s40964"/>
            <p:cNvCxnSpPr>
              <a:cxnSpLocks noChangeShapeType="1"/>
              <a:stCxn id="10" idx="1"/>
              <a:endCxn id="7" idx="2"/>
            </p:cNvCxnSpPr>
            <p:nvPr/>
          </p:nvCxnSpPr>
          <p:spPr bwMode="auto">
            <a:xfrm rot="10800000">
              <a:off x="6652" y="1808"/>
              <a:ext cx="161" cy="288"/>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40965" name="_s40965"/>
            <p:cNvCxnSpPr>
              <a:cxnSpLocks noChangeShapeType="1"/>
              <a:stCxn id="9" idx="0"/>
              <a:endCxn id="5" idx="2"/>
            </p:cNvCxnSpPr>
            <p:nvPr/>
          </p:nvCxnSpPr>
          <p:spPr bwMode="auto">
            <a:xfrm rot="5400000" flipH="1">
              <a:off x="7583" y="1317"/>
              <a:ext cx="144" cy="261"/>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40966" name="_s40966"/>
            <p:cNvCxnSpPr>
              <a:cxnSpLocks noChangeShapeType="1"/>
              <a:stCxn id="8" idx="0"/>
              <a:endCxn id="4" idx="2"/>
            </p:cNvCxnSpPr>
            <p:nvPr/>
          </p:nvCxnSpPr>
          <p:spPr bwMode="auto">
            <a:xfrm rot="5400000" flipH="1">
              <a:off x="5163" y="1165"/>
              <a:ext cx="144" cy="566"/>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40967" name="_s40967"/>
            <p:cNvCxnSpPr>
              <a:cxnSpLocks noChangeShapeType="1"/>
              <a:stCxn id="7" idx="0"/>
              <a:endCxn id="5" idx="2"/>
            </p:cNvCxnSpPr>
            <p:nvPr/>
          </p:nvCxnSpPr>
          <p:spPr bwMode="auto">
            <a:xfrm rot="16200000">
              <a:off x="7016" y="1012"/>
              <a:ext cx="144" cy="872"/>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40968" name="_s40968"/>
            <p:cNvCxnSpPr>
              <a:cxnSpLocks noChangeShapeType="1"/>
              <a:stCxn id="6" idx="0"/>
              <a:endCxn id="4" idx="2"/>
            </p:cNvCxnSpPr>
            <p:nvPr/>
          </p:nvCxnSpPr>
          <p:spPr bwMode="auto">
            <a:xfrm rot="16200000">
              <a:off x="4597" y="1164"/>
              <a:ext cx="144" cy="567"/>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40969" name="_s40969"/>
            <p:cNvCxnSpPr>
              <a:cxnSpLocks noChangeShapeType="1"/>
              <a:stCxn id="5" idx="0"/>
              <a:endCxn id="3" idx="2"/>
            </p:cNvCxnSpPr>
            <p:nvPr/>
          </p:nvCxnSpPr>
          <p:spPr bwMode="auto">
            <a:xfrm rot="5400000" flipH="1">
              <a:off x="6733" y="228"/>
              <a:ext cx="144" cy="1439"/>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40970" name="_s40970"/>
            <p:cNvCxnSpPr>
              <a:cxnSpLocks noChangeShapeType="1"/>
              <a:stCxn id="4" idx="0"/>
              <a:endCxn id="3" idx="2"/>
            </p:cNvCxnSpPr>
            <p:nvPr/>
          </p:nvCxnSpPr>
          <p:spPr bwMode="auto">
            <a:xfrm rot="16200000">
              <a:off x="5447" y="381"/>
              <a:ext cx="144" cy="1133"/>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3" name="_s40971"/>
            <p:cNvSpPr>
              <a:spLocks noChangeArrowheads="1"/>
            </p:cNvSpPr>
            <p:nvPr/>
          </p:nvSpPr>
          <p:spPr bwMode="auto">
            <a:xfrm>
              <a:off x="5242" y="520"/>
              <a:ext cx="1687" cy="356"/>
            </a:xfrm>
            <a:prstGeom prst="roundRect">
              <a:avLst>
                <a:gd name="adj" fmla="val 16667"/>
              </a:avLst>
            </a:prstGeom>
            <a:solidFill>
              <a:srgbClr val="000000"/>
            </a:solidFill>
            <a:ln w="9525">
              <a:solidFill>
                <a:schemeClr val="tx1"/>
              </a:solidFill>
              <a:round/>
              <a:headEnd/>
              <a:tailEnd/>
            </a:ln>
          </p:spPr>
          <p:txBody>
            <a:bodyPr vert="horz" wrap="none" lIns="11439" tIns="5720" rIns="11439" bIns="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folHlink"/>
                  </a:solidFill>
                  <a:effectLst/>
                  <a:latin typeface="Arial" charset="0"/>
                </a:rPr>
                <a:t>22 patients with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folHlink"/>
                  </a:solidFill>
                  <a:effectLst/>
                  <a:latin typeface="Arial" charset="0"/>
                </a:rPr>
                <a:t>recurrent PSC</a:t>
              </a:r>
            </a:p>
          </p:txBody>
        </p:sp>
        <p:sp>
          <p:nvSpPr>
            <p:cNvPr id="4" name="_s40972"/>
            <p:cNvSpPr>
              <a:spLocks noChangeArrowheads="1"/>
            </p:cNvSpPr>
            <p:nvPr/>
          </p:nvSpPr>
          <p:spPr bwMode="auto">
            <a:xfrm>
              <a:off x="4242" y="1020"/>
              <a:ext cx="1421" cy="356"/>
            </a:xfrm>
            <a:prstGeom prst="roundRect">
              <a:avLst>
                <a:gd name="adj" fmla="val 16667"/>
              </a:avLst>
            </a:prstGeom>
            <a:solidFill>
              <a:srgbClr val="000000"/>
            </a:solidFill>
            <a:ln w="9525">
              <a:solidFill>
                <a:schemeClr val="tx1"/>
              </a:solidFill>
              <a:round/>
              <a:headEnd/>
              <a:tailEnd/>
            </a:ln>
          </p:spPr>
          <p:txBody>
            <a:bodyPr vert="horz" wrap="none" lIns="11439" tIns="5720" rIns="11439" bIns="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folHlink"/>
                  </a:solidFill>
                  <a:effectLst/>
                  <a:latin typeface="Arial" charset="0"/>
                </a:rPr>
                <a:t>7 received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folHlink"/>
                  </a:solidFill>
                  <a:effectLst/>
                  <a:latin typeface="Arial" charset="0"/>
                </a:rPr>
                <a:t>2</a:t>
              </a:r>
              <a:r>
                <a:rPr kumimoji="0" lang="en-US" sz="1600" b="1" i="0" u="none" strike="noStrike" cap="none" normalizeH="0" baseline="30000" smtClean="0">
                  <a:ln>
                    <a:noFill/>
                  </a:ln>
                  <a:solidFill>
                    <a:schemeClr val="folHlink"/>
                  </a:solidFill>
                  <a:effectLst/>
                  <a:latin typeface="Arial" charset="0"/>
                </a:rPr>
                <a:t>nd</a:t>
              </a:r>
              <a:r>
                <a:rPr kumimoji="0" lang="en-US" sz="1600" b="1" i="0" u="none" strike="noStrike" cap="none" normalizeH="0" baseline="0" smtClean="0">
                  <a:ln>
                    <a:noFill/>
                  </a:ln>
                  <a:solidFill>
                    <a:schemeClr val="folHlink"/>
                  </a:solidFill>
                  <a:effectLst/>
                  <a:latin typeface="Arial" charset="0"/>
                </a:rPr>
                <a:t> transplant</a:t>
              </a:r>
            </a:p>
          </p:txBody>
        </p:sp>
        <p:sp>
          <p:nvSpPr>
            <p:cNvPr id="5" name="_s40973"/>
            <p:cNvSpPr>
              <a:spLocks noChangeArrowheads="1"/>
            </p:cNvSpPr>
            <p:nvPr/>
          </p:nvSpPr>
          <p:spPr bwMode="auto">
            <a:xfrm>
              <a:off x="6813" y="1020"/>
              <a:ext cx="1421" cy="356"/>
            </a:xfrm>
            <a:prstGeom prst="roundRect">
              <a:avLst>
                <a:gd name="adj" fmla="val 16667"/>
              </a:avLst>
            </a:prstGeom>
            <a:solidFill>
              <a:srgbClr val="000000"/>
            </a:solidFill>
            <a:ln w="9525">
              <a:solidFill>
                <a:schemeClr val="tx1"/>
              </a:solidFill>
              <a:round/>
              <a:headEnd/>
              <a:tailEnd/>
            </a:ln>
          </p:spPr>
          <p:txBody>
            <a:bodyPr vert="horz" wrap="none" lIns="11439" tIns="5720" rIns="11439" bIns="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folHlink"/>
                  </a:solidFill>
                  <a:effectLst/>
                  <a:latin typeface="Arial" charset="0"/>
                </a:rPr>
                <a:t>15 received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folHlink"/>
                  </a:solidFill>
                  <a:effectLst/>
                  <a:latin typeface="Arial" charset="0"/>
                </a:rPr>
                <a:t>medical care</a:t>
              </a:r>
            </a:p>
          </p:txBody>
        </p:sp>
        <p:sp>
          <p:nvSpPr>
            <p:cNvPr id="6" name="_s40974"/>
            <p:cNvSpPr>
              <a:spLocks noChangeArrowheads="1"/>
            </p:cNvSpPr>
            <p:nvPr/>
          </p:nvSpPr>
          <p:spPr bwMode="auto">
            <a:xfrm>
              <a:off x="3900" y="1520"/>
              <a:ext cx="971" cy="288"/>
            </a:xfrm>
            <a:prstGeom prst="roundRect">
              <a:avLst>
                <a:gd name="adj" fmla="val 16667"/>
              </a:avLst>
            </a:prstGeom>
            <a:solidFill>
              <a:srgbClr val="000000"/>
            </a:solidFill>
            <a:ln w="9525">
              <a:solidFill>
                <a:schemeClr val="tx1"/>
              </a:solidFill>
              <a:round/>
              <a:headEnd/>
              <a:tailEnd/>
            </a:ln>
          </p:spPr>
          <p:txBody>
            <a:bodyPr vert="horz" wrap="none" lIns="22511" tIns="11258" rIns="22511" bIns="1125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folHlink"/>
                  </a:solidFill>
                  <a:effectLst/>
                  <a:latin typeface="Arial" charset="0"/>
                </a:rPr>
                <a:t>5 alive</a:t>
              </a:r>
            </a:p>
          </p:txBody>
        </p:sp>
        <p:sp>
          <p:nvSpPr>
            <p:cNvPr id="7" name="_s40975"/>
            <p:cNvSpPr>
              <a:spLocks noChangeArrowheads="1"/>
            </p:cNvSpPr>
            <p:nvPr/>
          </p:nvSpPr>
          <p:spPr bwMode="auto">
            <a:xfrm>
              <a:off x="6166" y="1520"/>
              <a:ext cx="971" cy="288"/>
            </a:xfrm>
            <a:prstGeom prst="roundRect">
              <a:avLst>
                <a:gd name="adj" fmla="val 16667"/>
              </a:avLst>
            </a:prstGeom>
            <a:solidFill>
              <a:srgbClr val="000000"/>
            </a:solidFill>
            <a:ln w="9525">
              <a:solidFill>
                <a:schemeClr val="tx1"/>
              </a:solidFill>
              <a:round/>
              <a:headEnd/>
              <a:tailEnd/>
            </a:ln>
          </p:spPr>
          <p:txBody>
            <a:bodyPr vert="horz" wrap="none" lIns="23208" tIns="11605" rIns="23208" bIns="11605"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folHlink"/>
                  </a:solidFill>
                  <a:effectLst/>
                  <a:latin typeface="Arial" charset="0"/>
                </a:rPr>
                <a:t>14 alive</a:t>
              </a:r>
            </a:p>
          </p:txBody>
        </p:sp>
        <p:sp>
          <p:nvSpPr>
            <p:cNvPr id="8" name="_s40976"/>
            <p:cNvSpPr>
              <a:spLocks noChangeArrowheads="1"/>
            </p:cNvSpPr>
            <p:nvPr/>
          </p:nvSpPr>
          <p:spPr bwMode="auto">
            <a:xfrm>
              <a:off x="5033" y="1520"/>
              <a:ext cx="971" cy="288"/>
            </a:xfrm>
            <a:prstGeom prst="roundRect">
              <a:avLst>
                <a:gd name="adj" fmla="val 16667"/>
              </a:avLst>
            </a:prstGeom>
            <a:solidFill>
              <a:srgbClr val="000000"/>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folHlink"/>
                  </a:solidFill>
                  <a:effectLst/>
                  <a:latin typeface="Arial" charset="0"/>
                </a:rPr>
                <a:t>2 dead</a:t>
              </a:r>
            </a:p>
          </p:txBody>
        </p:sp>
        <p:sp>
          <p:nvSpPr>
            <p:cNvPr id="9" name="_s40977"/>
            <p:cNvSpPr>
              <a:spLocks noChangeArrowheads="1"/>
            </p:cNvSpPr>
            <p:nvPr/>
          </p:nvSpPr>
          <p:spPr bwMode="auto">
            <a:xfrm>
              <a:off x="7299" y="1520"/>
              <a:ext cx="971" cy="288"/>
            </a:xfrm>
            <a:prstGeom prst="roundRect">
              <a:avLst>
                <a:gd name="adj" fmla="val 16667"/>
              </a:avLst>
            </a:prstGeom>
            <a:solidFill>
              <a:srgbClr val="000000"/>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folHlink"/>
                  </a:solidFill>
                  <a:effectLst/>
                  <a:latin typeface="Arial" charset="0"/>
                </a:rPr>
                <a:t>1 dead</a:t>
              </a:r>
            </a:p>
          </p:txBody>
        </p:sp>
        <p:sp>
          <p:nvSpPr>
            <p:cNvPr id="10" name="_s40978"/>
            <p:cNvSpPr>
              <a:spLocks noChangeArrowheads="1"/>
            </p:cNvSpPr>
            <p:nvPr/>
          </p:nvSpPr>
          <p:spPr bwMode="auto">
            <a:xfrm>
              <a:off x="6813" y="1952"/>
              <a:ext cx="1135" cy="288"/>
            </a:xfrm>
            <a:prstGeom prst="roundRect">
              <a:avLst>
                <a:gd name="adj" fmla="val 16667"/>
              </a:avLst>
            </a:prstGeom>
            <a:solidFill>
              <a:srgbClr val="000000"/>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folHlink"/>
                  </a:solidFill>
                  <a:effectLst/>
                  <a:latin typeface="Arial" charset="0"/>
                </a:rPr>
                <a:t>2 relisted</a:t>
              </a:r>
            </a:p>
          </p:txBody>
        </p:sp>
      </p:grpSp>
      <p:sp>
        <p:nvSpPr>
          <p:cNvPr id="849958" name="Rectangle 38"/>
          <p:cNvSpPr>
            <a:spLocks noChangeArrowheads="1"/>
          </p:cNvSpPr>
          <p:nvPr/>
        </p:nvSpPr>
        <p:spPr bwMode="auto">
          <a:xfrm>
            <a:off x="533400" y="457200"/>
            <a:ext cx="8382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4400">
                <a:solidFill>
                  <a:schemeClr val="folHlink"/>
                </a:solidFill>
              </a:rPr>
              <a:t>What will happen afterwards?</a:t>
            </a:r>
          </a:p>
        </p:txBody>
      </p:sp>
      <p:sp>
        <p:nvSpPr>
          <p:cNvPr id="849973" name="Text Box 53"/>
          <p:cNvSpPr txBox="1">
            <a:spLocks noChangeArrowheads="1"/>
          </p:cNvSpPr>
          <p:nvPr/>
        </p:nvSpPr>
        <p:spPr bwMode="auto">
          <a:xfrm>
            <a:off x="381000" y="5181600"/>
            <a:ext cx="7516813"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t>About 20 - 30 % get recurrent PSC after transplant,</a:t>
            </a:r>
          </a:p>
          <a:p>
            <a:endParaRPr lang="en-US" sz="2400"/>
          </a:p>
          <a:p>
            <a:r>
              <a:rPr lang="en-US" sz="2400"/>
              <a:t>but most of these do well.</a:t>
            </a:r>
          </a:p>
        </p:txBody>
      </p:sp>
    </p:spTree>
    <p:extLst>
      <p:ext uri="{BB962C8B-B14F-4D97-AF65-F5344CB8AC3E}">
        <p14:creationId xmlns:p14="http://schemas.microsoft.com/office/powerpoint/2010/main" val="30116272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2818" name="Text Box 2"/>
          <p:cNvSpPr txBox="1">
            <a:spLocks noChangeArrowheads="1"/>
          </p:cNvSpPr>
          <p:nvPr/>
        </p:nvSpPr>
        <p:spPr bwMode="auto">
          <a:xfrm>
            <a:off x="685800" y="1600200"/>
            <a:ext cx="6584950" cy="350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eaLnBrk="0" hangingPunct="0">
              <a:buFontTx/>
              <a:buAutoNum type="arabicParenR"/>
            </a:pPr>
            <a:r>
              <a:rPr lang="en-US" sz="3200"/>
              <a:t> Will I need it?</a:t>
            </a:r>
          </a:p>
          <a:p>
            <a:pPr eaLnBrk="0" hangingPunct="0">
              <a:buFontTx/>
              <a:buAutoNum type="arabicParenR"/>
            </a:pPr>
            <a:endParaRPr lang="en-US" sz="3200"/>
          </a:p>
          <a:p>
            <a:pPr eaLnBrk="0" hangingPunct="0">
              <a:buFontTx/>
              <a:buAutoNum type="arabicParenR"/>
            </a:pPr>
            <a:r>
              <a:rPr lang="en-US" sz="3200"/>
              <a:t> When will I need it?	</a:t>
            </a:r>
          </a:p>
          <a:p>
            <a:pPr eaLnBrk="0" hangingPunct="0">
              <a:buFontTx/>
              <a:buAutoNum type="arabicParenR"/>
            </a:pPr>
            <a:endParaRPr lang="en-US" sz="3200"/>
          </a:p>
          <a:p>
            <a:pPr eaLnBrk="0" hangingPunct="0">
              <a:buFontTx/>
              <a:buAutoNum type="arabicParenR"/>
            </a:pPr>
            <a:r>
              <a:rPr lang="en-US" sz="3200"/>
              <a:t> How will it happen?</a:t>
            </a:r>
          </a:p>
          <a:p>
            <a:pPr eaLnBrk="0" hangingPunct="0">
              <a:buFontTx/>
              <a:buAutoNum type="arabicParenR"/>
            </a:pPr>
            <a:endParaRPr lang="en-US" sz="3200"/>
          </a:p>
          <a:p>
            <a:pPr eaLnBrk="0" hangingPunct="0">
              <a:buFontTx/>
              <a:buAutoNum type="arabicParenR"/>
            </a:pPr>
            <a:r>
              <a:rPr lang="en-US" sz="3200"/>
              <a:t> What happens afterwards?	</a:t>
            </a:r>
          </a:p>
        </p:txBody>
      </p:sp>
      <p:sp>
        <p:nvSpPr>
          <p:cNvPr id="802819" name="Text Box 3"/>
          <p:cNvSpPr txBox="1">
            <a:spLocks noChangeArrowheads="1"/>
          </p:cNvSpPr>
          <p:nvPr/>
        </p:nvSpPr>
        <p:spPr bwMode="auto">
          <a:xfrm>
            <a:off x="685800" y="457200"/>
            <a:ext cx="8123238"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r>
              <a:rPr lang="en-US" sz="4800">
                <a:solidFill>
                  <a:schemeClr val="folHlink"/>
                </a:solidFill>
              </a:rPr>
              <a:t>Questions about transplant</a:t>
            </a:r>
          </a:p>
        </p:txBody>
      </p:sp>
    </p:spTree>
    <p:extLst>
      <p:ext uri="{BB962C8B-B14F-4D97-AF65-F5344CB8AC3E}">
        <p14:creationId xmlns:p14="http://schemas.microsoft.com/office/powerpoint/2010/main" val="33116098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7746" name="Text Box 2"/>
          <p:cNvSpPr txBox="1">
            <a:spLocks noChangeArrowheads="1"/>
          </p:cNvSpPr>
          <p:nvPr/>
        </p:nvSpPr>
        <p:spPr bwMode="auto">
          <a:xfrm>
            <a:off x="685800" y="1600200"/>
            <a:ext cx="8118475" cy="301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eaLnBrk="0" hangingPunct="0"/>
            <a:r>
              <a:rPr lang="en-US" sz="3200"/>
              <a:t>About ½ of our patients are transplanted </a:t>
            </a:r>
          </a:p>
          <a:p>
            <a:pPr eaLnBrk="0" hangingPunct="0"/>
            <a:r>
              <a:rPr lang="en-US" sz="3200"/>
              <a:t>10 years after diagnosis.</a:t>
            </a:r>
          </a:p>
          <a:p>
            <a:pPr eaLnBrk="0" hangingPunct="0"/>
            <a:endParaRPr lang="en-US" sz="3200"/>
          </a:p>
          <a:p>
            <a:pPr eaLnBrk="0" hangingPunct="0"/>
            <a:endParaRPr lang="en-US" sz="3200"/>
          </a:p>
          <a:p>
            <a:pPr eaLnBrk="0" hangingPunct="0"/>
            <a:endParaRPr lang="en-US" sz="3200"/>
          </a:p>
          <a:p>
            <a:pPr eaLnBrk="0" hangingPunct="0"/>
            <a:r>
              <a:rPr lang="en-US" sz="3200"/>
              <a:t> - - that means ½ are not transplanted</a:t>
            </a:r>
          </a:p>
        </p:txBody>
      </p:sp>
      <p:sp>
        <p:nvSpPr>
          <p:cNvPr id="927747" name="Text Box 3"/>
          <p:cNvSpPr txBox="1">
            <a:spLocks noChangeArrowheads="1"/>
          </p:cNvSpPr>
          <p:nvPr/>
        </p:nvSpPr>
        <p:spPr bwMode="auto">
          <a:xfrm>
            <a:off x="685800" y="508000"/>
            <a:ext cx="3787775" cy="1493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eaLnBrk="0" hangingPunct="0"/>
            <a:r>
              <a:rPr lang="en-US" sz="4400">
                <a:solidFill>
                  <a:schemeClr val="folHlink"/>
                </a:solidFill>
              </a:rPr>
              <a:t>Will I need it?</a:t>
            </a:r>
          </a:p>
          <a:p>
            <a:pPr eaLnBrk="0" hangingPunct="0"/>
            <a:endParaRPr lang="en-US" sz="4800">
              <a:solidFill>
                <a:schemeClr val="folHlink"/>
              </a:solidFill>
            </a:endParaRPr>
          </a:p>
        </p:txBody>
      </p:sp>
    </p:spTree>
    <p:extLst>
      <p:ext uri="{BB962C8B-B14F-4D97-AF65-F5344CB8AC3E}">
        <p14:creationId xmlns:p14="http://schemas.microsoft.com/office/powerpoint/2010/main" val="36918200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457325"/>
            <a:ext cx="7799123" cy="1569660"/>
          </a:xfrm>
          <a:prstGeom prst="rect">
            <a:avLst/>
          </a:prstGeom>
          <a:noFill/>
        </p:spPr>
        <p:txBody>
          <a:bodyPr wrap="none">
            <a:spAutoFit/>
          </a:bodyPr>
          <a:lstStyle/>
          <a:p>
            <a:pPr marL="514350" indent="-514350">
              <a:buAutoNum type="arabicPeriod" startAt="5"/>
              <a:defRPr/>
            </a:pPr>
            <a:r>
              <a:rPr lang="en-US" sz="3200" i="1" dirty="0" smtClean="0">
                <a:latin typeface="Calibri" pitchFamily="34" charset="0"/>
                <a:cs typeface="Calibri" pitchFamily="34" charset="0"/>
              </a:rPr>
              <a:t>My doctor can accurately predict the time</a:t>
            </a:r>
          </a:p>
          <a:p>
            <a:pPr marL="514350" indent="-514350">
              <a:buAutoNum type="arabicPeriod" startAt="5"/>
              <a:defRPr/>
            </a:pPr>
            <a:endParaRPr lang="en-US" sz="3200" i="1" dirty="0">
              <a:latin typeface="Calibri" pitchFamily="34" charset="0"/>
              <a:cs typeface="Calibri" pitchFamily="34" charset="0"/>
            </a:endParaRPr>
          </a:p>
          <a:p>
            <a:pPr>
              <a:defRPr/>
            </a:pPr>
            <a:r>
              <a:rPr lang="en-US" sz="3200" i="1" dirty="0">
                <a:latin typeface="Calibri" pitchFamily="34" charset="0"/>
                <a:cs typeface="Calibri" pitchFamily="34" charset="0"/>
              </a:rPr>
              <a:t>w</a:t>
            </a:r>
            <a:r>
              <a:rPr lang="en-US" sz="3200" i="1" dirty="0" smtClean="0">
                <a:latin typeface="Calibri" pitchFamily="34" charset="0"/>
                <a:cs typeface="Calibri" pitchFamily="34" charset="0"/>
              </a:rPr>
              <a:t>hen I will need the transplant.</a:t>
            </a:r>
            <a:endParaRPr lang="en-US" sz="3200" i="1" dirty="0">
              <a:latin typeface="Calibri" pitchFamily="34" charset="0"/>
              <a:cs typeface="Calibri" pitchFamily="34" charset="0"/>
            </a:endParaRPr>
          </a:p>
        </p:txBody>
      </p:sp>
      <p:sp>
        <p:nvSpPr>
          <p:cNvPr id="2" name="Title 1"/>
          <p:cNvSpPr>
            <a:spLocks noGrp="1"/>
          </p:cNvSpPr>
          <p:nvPr>
            <p:ph type="title"/>
          </p:nvPr>
        </p:nvSpPr>
        <p:spPr/>
        <p:txBody>
          <a:bodyPr/>
          <a:lstStyle/>
          <a:p>
            <a:pPr algn="l"/>
            <a:r>
              <a:rPr lang="en-US" b="1" dirty="0" smtClean="0">
                <a:solidFill>
                  <a:srgbClr val="FFFF00"/>
                </a:solidFill>
                <a:latin typeface="Calibri" pitchFamily="34" charset="0"/>
                <a:cs typeface="Calibri" pitchFamily="34" charset="0"/>
              </a:rPr>
              <a:t>Myth</a:t>
            </a:r>
            <a:endParaRPr lang="en-US" b="1" dirty="0">
              <a:solidFill>
                <a:srgbClr val="FFFF00"/>
              </a:solidFill>
              <a:latin typeface="Calibri" pitchFamily="34" charset="0"/>
              <a:cs typeface="Calibri" pitchFamily="34" charset="0"/>
            </a:endParaRPr>
          </a:p>
        </p:txBody>
      </p:sp>
    </p:spTree>
    <p:extLst>
      <p:ext uri="{BB962C8B-B14F-4D97-AF65-F5344CB8AC3E}">
        <p14:creationId xmlns:p14="http://schemas.microsoft.com/office/powerpoint/2010/main" val="29573252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457325"/>
            <a:ext cx="8014566" cy="1569660"/>
          </a:xfrm>
          <a:prstGeom prst="rect">
            <a:avLst/>
          </a:prstGeom>
          <a:noFill/>
        </p:spPr>
        <p:txBody>
          <a:bodyPr wrap="none">
            <a:spAutoFit/>
          </a:bodyPr>
          <a:lstStyle/>
          <a:p>
            <a:pPr marL="514350" indent="-514350">
              <a:buAutoNum type="arabicPeriod" startAt="5"/>
              <a:defRPr/>
            </a:pPr>
            <a:r>
              <a:rPr lang="en-US" sz="3200" i="1" dirty="0" smtClean="0">
                <a:latin typeface="Calibri" pitchFamily="34" charset="0"/>
                <a:cs typeface="Calibri" pitchFamily="34" charset="0"/>
              </a:rPr>
              <a:t>Predicting the time of transplant is difficult</a:t>
            </a:r>
          </a:p>
          <a:p>
            <a:pPr marL="514350" indent="-514350">
              <a:buAutoNum type="arabicPeriod" startAt="5"/>
              <a:defRPr/>
            </a:pPr>
            <a:endParaRPr lang="en-US" sz="3200" i="1" dirty="0">
              <a:latin typeface="Calibri" pitchFamily="34" charset="0"/>
              <a:cs typeface="Calibri" pitchFamily="34" charset="0"/>
            </a:endParaRPr>
          </a:p>
          <a:p>
            <a:pPr>
              <a:defRPr/>
            </a:pPr>
            <a:r>
              <a:rPr lang="en-US" sz="3200" i="1" dirty="0" smtClean="0">
                <a:latin typeface="Calibri" pitchFamily="34" charset="0"/>
                <a:cs typeface="Calibri" pitchFamily="34" charset="0"/>
              </a:rPr>
              <a:t>for individual patients, but there are clues.</a:t>
            </a:r>
            <a:endParaRPr lang="en-US" sz="3200" i="1" dirty="0">
              <a:latin typeface="Calibri" pitchFamily="34" charset="0"/>
              <a:cs typeface="Calibri" pitchFamily="34" charset="0"/>
            </a:endParaRPr>
          </a:p>
        </p:txBody>
      </p:sp>
      <p:sp>
        <p:nvSpPr>
          <p:cNvPr id="2" name="Title 1"/>
          <p:cNvSpPr>
            <a:spLocks noGrp="1"/>
          </p:cNvSpPr>
          <p:nvPr>
            <p:ph type="title"/>
          </p:nvPr>
        </p:nvSpPr>
        <p:spPr/>
        <p:txBody>
          <a:bodyPr/>
          <a:lstStyle/>
          <a:p>
            <a:pPr algn="l"/>
            <a:r>
              <a:rPr lang="en-US" b="1" dirty="0" smtClean="0">
                <a:solidFill>
                  <a:srgbClr val="FFFF00"/>
                </a:solidFill>
                <a:latin typeface="Calibri" pitchFamily="34" charset="0"/>
                <a:cs typeface="Calibri" pitchFamily="34" charset="0"/>
              </a:rPr>
              <a:t>Reality</a:t>
            </a:r>
            <a:endParaRPr lang="en-US" b="1" dirty="0">
              <a:solidFill>
                <a:srgbClr val="FFFF00"/>
              </a:solidFill>
              <a:latin typeface="Calibri" pitchFamily="34" charset="0"/>
              <a:cs typeface="Calibri" pitchFamily="34" charset="0"/>
            </a:endParaRPr>
          </a:p>
        </p:txBody>
      </p:sp>
    </p:spTree>
    <p:extLst>
      <p:ext uri="{BB962C8B-B14F-4D97-AF65-F5344CB8AC3E}">
        <p14:creationId xmlns:p14="http://schemas.microsoft.com/office/powerpoint/2010/main" val="17165606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Text Box 2"/>
          <p:cNvSpPr txBox="1">
            <a:spLocks noChangeArrowheads="1"/>
          </p:cNvSpPr>
          <p:nvPr/>
        </p:nvSpPr>
        <p:spPr bwMode="auto">
          <a:xfrm>
            <a:off x="685800" y="1600200"/>
            <a:ext cx="7577138" cy="301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eaLnBrk="0" hangingPunct="0"/>
            <a:r>
              <a:rPr lang="en-US" sz="3200"/>
              <a:t>Very difficult (impossible) to predict</a:t>
            </a:r>
          </a:p>
          <a:p>
            <a:pPr eaLnBrk="0" hangingPunct="0"/>
            <a:r>
              <a:rPr lang="en-US" sz="3200"/>
              <a:t>long-term outcomes for single patient.</a:t>
            </a:r>
          </a:p>
          <a:p>
            <a:pPr eaLnBrk="0" hangingPunct="0"/>
            <a:endParaRPr lang="en-US" sz="3200"/>
          </a:p>
          <a:p>
            <a:pPr eaLnBrk="0" hangingPunct="0"/>
            <a:endParaRPr lang="en-US" sz="3200"/>
          </a:p>
          <a:p>
            <a:pPr eaLnBrk="0" hangingPunct="0"/>
            <a:endParaRPr lang="en-US" sz="3200"/>
          </a:p>
          <a:p>
            <a:pPr eaLnBrk="0" hangingPunct="0"/>
            <a:r>
              <a:rPr lang="en-US" sz="3200"/>
              <a:t>Until   . . . . . .</a:t>
            </a:r>
          </a:p>
        </p:txBody>
      </p:sp>
      <p:sp>
        <p:nvSpPr>
          <p:cNvPr id="928771" name="Text Box 3"/>
          <p:cNvSpPr txBox="1">
            <a:spLocks noChangeArrowheads="1"/>
          </p:cNvSpPr>
          <p:nvPr/>
        </p:nvSpPr>
        <p:spPr bwMode="auto">
          <a:xfrm>
            <a:off x="685800" y="508000"/>
            <a:ext cx="5372100" cy="1493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eaLnBrk="0" hangingPunct="0"/>
            <a:r>
              <a:rPr lang="en-US" sz="4400">
                <a:solidFill>
                  <a:schemeClr val="folHlink"/>
                </a:solidFill>
              </a:rPr>
              <a:t>When will I need it?</a:t>
            </a:r>
          </a:p>
          <a:p>
            <a:pPr eaLnBrk="0" hangingPunct="0"/>
            <a:endParaRPr lang="en-US" sz="4800">
              <a:solidFill>
                <a:schemeClr val="folHlink"/>
              </a:solidFill>
            </a:endParaRPr>
          </a:p>
        </p:txBody>
      </p:sp>
    </p:spTree>
    <p:extLst>
      <p:ext uri="{BB962C8B-B14F-4D97-AF65-F5344CB8AC3E}">
        <p14:creationId xmlns:p14="http://schemas.microsoft.com/office/powerpoint/2010/main" val="25857767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9794" name="Text Box 2"/>
          <p:cNvSpPr txBox="1">
            <a:spLocks noChangeArrowheads="1"/>
          </p:cNvSpPr>
          <p:nvPr/>
        </p:nvSpPr>
        <p:spPr bwMode="auto">
          <a:xfrm>
            <a:off x="685800" y="1600200"/>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eaLnBrk="0" hangingPunct="0"/>
            <a:endParaRPr lang="en-US" sz="3200"/>
          </a:p>
        </p:txBody>
      </p:sp>
      <p:sp>
        <p:nvSpPr>
          <p:cNvPr id="929795" name="Text Box 3"/>
          <p:cNvSpPr txBox="1">
            <a:spLocks noChangeArrowheads="1"/>
          </p:cNvSpPr>
          <p:nvPr/>
        </p:nvSpPr>
        <p:spPr bwMode="auto">
          <a:xfrm>
            <a:off x="685800" y="508000"/>
            <a:ext cx="5372100" cy="1493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eaLnBrk="0" hangingPunct="0"/>
            <a:r>
              <a:rPr lang="en-US" sz="4400">
                <a:solidFill>
                  <a:schemeClr val="folHlink"/>
                </a:solidFill>
              </a:rPr>
              <a:t>When will I need it?</a:t>
            </a:r>
          </a:p>
          <a:p>
            <a:pPr eaLnBrk="0" hangingPunct="0"/>
            <a:endParaRPr lang="en-US" sz="4800">
              <a:solidFill>
                <a:schemeClr val="folHlink"/>
              </a:solidFill>
            </a:endParaRPr>
          </a:p>
        </p:txBody>
      </p:sp>
      <p:sp>
        <p:nvSpPr>
          <p:cNvPr id="929798" name="Freeform 6"/>
          <p:cNvSpPr>
            <a:spLocks/>
          </p:cNvSpPr>
          <p:nvPr/>
        </p:nvSpPr>
        <p:spPr bwMode="auto">
          <a:xfrm>
            <a:off x="609600" y="1524000"/>
            <a:ext cx="5956300" cy="1857375"/>
          </a:xfrm>
          <a:custGeom>
            <a:avLst/>
            <a:gdLst>
              <a:gd name="T0" fmla="*/ 0 w 3752"/>
              <a:gd name="T1" fmla="*/ 329 h 1170"/>
              <a:gd name="T2" fmla="*/ 74 w 3752"/>
              <a:gd name="T3" fmla="*/ 165 h 1170"/>
              <a:gd name="T4" fmla="*/ 83 w 3752"/>
              <a:gd name="T5" fmla="*/ 137 h 1170"/>
              <a:gd name="T6" fmla="*/ 128 w 3752"/>
              <a:gd name="T7" fmla="*/ 91 h 1170"/>
              <a:gd name="T8" fmla="*/ 238 w 3752"/>
              <a:gd name="T9" fmla="*/ 137 h 1170"/>
              <a:gd name="T10" fmla="*/ 311 w 3752"/>
              <a:gd name="T11" fmla="*/ 229 h 1170"/>
              <a:gd name="T12" fmla="*/ 494 w 3752"/>
              <a:gd name="T13" fmla="*/ 265 h 1170"/>
              <a:gd name="T14" fmla="*/ 659 w 3752"/>
              <a:gd name="T15" fmla="*/ 256 h 1170"/>
              <a:gd name="T16" fmla="*/ 750 w 3752"/>
              <a:gd name="T17" fmla="*/ 183 h 1170"/>
              <a:gd name="T18" fmla="*/ 832 w 3752"/>
              <a:gd name="T19" fmla="*/ 46 h 1170"/>
              <a:gd name="T20" fmla="*/ 860 w 3752"/>
              <a:gd name="T21" fmla="*/ 37 h 1170"/>
              <a:gd name="T22" fmla="*/ 979 w 3752"/>
              <a:gd name="T23" fmla="*/ 73 h 1170"/>
              <a:gd name="T24" fmla="*/ 1070 w 3752"/>
              <a:gd name="T25" fmla="*/ 201 h 1170"/>
              <a:gd name="T26" fmla="*/ 1244 w 3752"/>
              <a:gd name="T27" fmla="*/ 247 h 1170"/>
              <a:gd name="T28" fmla="*/ 1482 w 3752"/>
              <a:gd name="T29" fmla="*/ 238 h 1170"/>
              <a:gd name="T30" fmla="*/ 1637 w 3752"/>
              <a:gd name="T31" fmla="*/ 146 h 1170"/>
              <a:gd name="T32" fmla="*/ 1765 w 3752"/>
              <a:gd name="T33" fmla="*/ 0 h 1170"/>
              <a:gd name="T34" fmla="*/ 1866 w 3752"/>
              <a:gd name="T35" fmla="*/ 18 h 1170"/>
              <a:gd name="T36" fmla="*/ 1939 w 3752"/>
              <a:gd name="T37" fmla="*/ 137 h 1170"/>
              <a:gd name="T38" fmla="*/ 2030 w 3752"/>
              <a:gd name="T39" fmla="*/ 256 h 1170"/>
              <a:gd name="T40" fmla="*/ 2085 w 3752"/>
              <a:gd name="T41" fmla="*/ 302 h 1170"/>
              <a:gd name="T42" fmla="*/ 2167 w 3752"/>
              <a:gd name="T43" fmla="*/ 311 h 1170"/>
              <a:gd name="T44" fmla="*/ 2414 w 3752"/>
              <a:gd name="T45" fmla="*/ 247 h 1170"/>
              <a:gd name="T46" fmla="*/ 2496 w 3752"/>
              <a:gd name="T47" fmla="*/ 119 h 1170"/>
              <a:gd name="T48" fmla="*/ 2533 w 3752"/>
              <a:gd name="T49" fmla="*/ 37 h 1170"/>
              <a:gd name="T50" fmla="*/ 2542 w 3752"/>
              <a:gd name="T51" fmla="*/ 9 h 1170"/>
              <a:gd name="T52" fmla="*/ 2588 w 3752"/>
              <a:gd name="T53" fmla="*/ 37 h 1170"/>
              <a:gd name="T54" fmla="*/ 2551 w 3752"/>
              <a:gd name="T55" fmla="*/ 411 h 1170"/>
              <a:gd name="T56" fmla="*/ 2487 w 3752"/>
              <a:gd name="T57" fmla="*/ 558 h 1170"/>
              <a:gd name="T58" fmla="*/ 2487 w 3752"/>
              <a:gd name="T59" fmla="*/ 805 h 1170"/>
              <a:gd name="T60" fmla="*/ 2506 w 3752"/>
              <a:gd name="T61" fmla="*/ 823 h 1170"/>
              <a:gd name="T62" fmla="*/ 2570 w 3752"/>
              <a:gd name="T63" fmla="*/ 933 h 1170"/>
              <a:gd name="T64" fmla="*/ 2634 w 3752"/>
              <a:gd name="T65" fmla="*/ 1015 h 1170"/>
              <a:gd name="T66" fmla="*/ 2670 w 3752"/>
              <a:gd name="T67" fmla="*/ 1170 h 1170"/>
              <a:gd name="T68" fmla="*/ 2716 w 3752"/>
              <a:gd name="T69" fmla="*/ 1161 h 1170"/>
              <a:gd name="T70" fmla="*/ 2798 w 3752"/>
              <a:gd name="T71" fmla="*/ 1115 h 1170"/>
              <a:gd name="T72" fmla="*/ 2853 w 3752"/>
              <a:gd name="T73" fmla="*/ 1042 h 1170"/>
              <a:gd name="T74" fmla="*/ 2862 w 3752"/>
              <a:gd name="T75" fmla="*/ 759 h 1170"/>
              <a:gd name="T76" fmla="*/ 2954 w 3752"/>
              <a:gd name="T77" fmla="*/ 165 h 1170"/>
              <a:gd name="T78" fmla="*/ 3146 w 3752"/>
              <a:gd name="T79" fmla="*/ 146 h 1170"/>
              <a:gd name="T80" fmla="*/ 3237 w 3752"/>
              <a:gd name="T81" fmla="*/ 210 h 1170"/>
              <a:gd name="T82" fmla="*/ 3246 w 3752"/>
              <a:gd name="T83" fmla="*/ 274 h 1170"/>
              <a:gd name="T84" fmla="*/ 3347 w 3752"/>
              <a:gd name="T85" fmla="*/ 247 h 1170"/>
              <a:gd name="T86" fmla="*/ 3493 w 3752"/>
              <a:gd name="T87" fmla="*/ 110 h 1170"/>
              <a:gd name="T88" fmla="*/ 3630 w 3752"/>
              <a:gd name="T89" fmla="*/ 146 h 1170"/>
              <a:gd name="T90" fmla="*/ 3694 w 3752"/>
              <a:gd name="T91" fmla="*/ 91 h 1170"/>
              <a:gd name="T92" fmla="*/ 3749 w 3752"/>
              <a:gd name="T93" fmla="*/ 110 h 1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752" h="1170">
                <a:moveTo>
                  <a:pt x="0" y="329"/>
                </a:moveTo>
                <a:cubicBezTo>
                  <a:pt x="44" y="287"/>
                  <a:pt x="38" y="216"/>
                  <a:pt x="74" y="165"/>
                </a:cubicBezTo>
                <a:cubicBezTo>
                  <a:pt x="77" y="156"/>
                  <a:pt x="77" y="145"/>
                  <a:pt x="83" y="137"/>
                </a:cubicBezTo>
                <a:cubicBezTo>
                  <a:pt x="96" y="120"/>
                  <a:pt x="128" y="91"/>
                  <a:pt x="128" y="91"/>
                </a:cubicBezTo>
                <a:cubicBezTo>
                  <a:pt x="167" y="105"/>
                  <a:pt x="199" y="124"/>
                  <a:pt x="238" y="137"/>
                </a:cubicBezTo>
                <a:cubicBezTo>
                  <a:pt x="250" y="155"/>
                  <a:pt x="294" y="220"/>
                  <a:pt x="311" y="229"/>
                </a:cubicBezTo>
                <a:cubicBezTo>
                  <a:pt x="365" y="256"/>
                  <a:pt x="437" y="259"/>
                  <a:pt x="494" y="265"/>
                </a:cubicBezTo>
                <a:cubicBezTo>
                  <a:pt x="549" y="283"/>
                  <a:pt x="605" y="273"/>
                  <a:pt x="659" y="256"/>
                </a:cubicBezTo>
                <a:cubicBezTo>
                  <a:pt x="707" y="224"/>
                  <a:pt x="716" y="234"/>
                  <a:pt x="750" y="183"/>
                </a:cubicBezTo>
                <a:cubicBezTo>
                  <a:pt x="766" y="133"/>
                  <a:pt x="803" y="90"/>
                  <a:pt x="832" y="46"/>
                </a:cubicBezTo>
                <a:cubicBezTo>
                  <a:pt x="837" y="38"/>
                  <a:pt x="851" y="40"/>
                  <a:pt x="860" y="37"/>
                </a:cubicBezTo>
                <a:cubicBezTo>
                  <a:pt x="913" y="43"/>
                  <a:pt x="943" y="39"/>
                  <a:pt x="979" y="73"/>
                </a:cubicBezTo>
                <a:cubicBezTo>
                  <a:pt x="992" y="140"/>
                  <a:pt x="1015" y="164"/>
                  <a:pt x="1070" y="201"/>
                </a:cubicBezTo>
                <a:cubicBezTo>
                  <a:pt x="1110" y="263"/>
                  <a:pt x="1165" y="241"/>
                  <a:pt x="1244" y="247"/>
                </a:cubicBezTo>
                <a:cubicBezTo>
                  <a:pt x="1323" y="244"/>
                  <a:pt x="1403" y="243"/>
                  <a:pt x="1482" y="238"/>
                </a:cubicBezTo>
                <a:cubicBezTo>
                  <a:pt x="1534" y="234"/>
                  <a:pt x="1606" y="188"/>
                  <a:pt x="1637" y="146"/>
                </a:cubicBezTo>
                <a:cubicBezTo>
                  <a:pt x="1672" y="99"/>
                  <a:pt x="1707" y="19"/>
                  <a:pt x="1765" y="0"/>
                </a:cubicBezTo>
                <a:cubicBezTo>
                  <a:pt x="1771" y="1"/>
                  <a:pt x="1850" y="10"/>
                  <a:pt x="1866" y="18"/>
                </a:cubicBezTo>
                <a:cubicBezTo>
                  <a:pt x="1911" y="41"/>
                  <a:pt x="1904" y="104"/>
                  <a:pt x="1939" y="137"/>
                </a:cubicBezTo>
                <a:cubicBezTo>
                  <a:pt x="1962" y="207"/>
                  <a:pt x="1976" y="212"/>
                  <a:pt x="2030" y="256"/>
                </a:cubicBezTo>
                <a:cubicBezTo>
                  <a:pt x="2040" y="264"/>
                  <a:pt x="2069" y="298"/>
                  <a:pt x="2085" y="302"/>
                </a:cubicBezTo>
                <a:cubicBezTo>
                  <a:pt x="2112" y="309"/>
                  <a:pt x="2140" y="308"/>
                  <a:pt x="2167" y="311"/>
                </a:cubicBezTo>
                <a:cubicBezTo>
                  <a:pt x="2270" y="305"/>
                  <a:pt x="2357" y="332"/>
                  <a:pt x="2414" y="247"/>
                </a:cubicBezTo>
                <a:cubicBezTo>
                  <a:pt x="2431" y="194"/>
                  <a:pt x="2475" y="167"/>
                  <a:pt x="2496" y="119"/>
                </a:cubicBezTo>
                <a:cubicBezTo>
                  <a:pt x="2540" y="22"/>
                  <a:pt x="2492" y="98"/>
                  <a:pt x="2533" y="37"/>
                </a:cubicBezTo>
                <a:cubicBezTo>
                  <a:pt x="2536" y="28"/>
                  <a:pt x="2533" y="13"/>
                  <a:pt x="2542" y="9"/>
                </a:cubicBezTo>
                <a:cubicBezTo>
                  <a:pt x="2559" y="0"/>
                  <a:pt x="2580" y="29"/>
                  <a:pt x="2588" y="37"/>
                </a:cubicBezTo>
                <a:cubicBezTo>
                  <a:pt x="2587" y="72"/>
                  <a:pt x="2638" y="328"/>
                  <a:pt x="2551" y="411"/>
                </a:cubicBezTo>
                <a:cubicBezTo>
                  <a:pt x="2534" y="463"/>
                  <a:pt x="2512" y="509"/>
                  <a:pt x="2487" y="558"/>
                </a:cubicBezTo>
                <a:cubicBezTo>
                  <a:pt x="2472" y="635"/>
                  <a:pt x="2448" y="729"/>
                  <a:pt x="2487" y="805"/>
                </a:cubicBezTo>
                <a:cubicBezTo>
                  <a:pt x="2491" y="813"/>
                  <a:pt x="2501" y="816"/>
                  <a:pt x="2506" y="823"/>
                </a:cubicBezTo>
                <a:cubicBezTo>
                  <a:pt x="2535" y="861"/>
                  <a:pt x="2550" y="893"/>
                  <a:pt x="2570" y="933"/>
                </a:cubicBezTo>
                <a:cubicBezTo>
                  <a:pt x="2586" y="964"/>
                  <a:pt x="2614" y="986"/>
                  <a:pt x="2634" y="1015"/>
                </a:cubicBezTo>
                <a:cubicBezTo>
                  <a:pt x="2651" y="1066"/>
                  <a:pt x="2653" y="1119"/>
                  <a:pt x="2670" y="1170"/>
                </a:cubicBezTo>
                <a:cubicBezTo>
                  <a:pt x="2685" y="1167"/>
                  <a:pt x="2701" y="1166"/>
                  <a:pt x="2716" y="1161"/>
                </a:cubicBezTo>
                <a:cubicBezTo>
                  <a:pt x="2755" y="1146"/>
                  <a:pt x="2748" y="1129"/>
                  <a:pt x="2798" y="1115"/>
                </a:cubicBezTo>
                <a:cubicBezTo>
                  <a:pt x="2836" y="1091"/>
                  <a:pt x="2829" y="1079"/>
                  <a:pt x="2853" y="1042"/>
                </a:cubicBezTo>
                <a:cubicBezTo>
                  <a:pt x="2856" y="948"/>
                  <a:pt x="2860" y="853"/>
                  <a:pt x="2862" y="759"/>
                </a:cubicBezTo>
                <a:cubicBezTo>
                  <a:pt x="2873" y="239"/>
                  <a:pt x="2690" y="208"/>
                  <a:pt x="2954" y="165"/>
                </a:cubicBezTo>
                <a:cubicBezTo>
                  <a:pt x="3040" y="133"/>
                  <a:pt x="3020" y="137"/>
                  <a:pt x="3146" y="146"/>
                </a:cubicBezTo>
                <a:cubicBezTo>
                  <a:pt x="3191" y="161"/>
                  <a:pt x="3210" y="170"/>
                  <a:pt x="3237" y="210"/>
                </a:cubicBezTo>
                <a:cubicBezTo>
                  <a:pt x="3240" y="231"/>
                  <a:pt x="3228" y="263"/>
                  <a:pt x="3246" y="274"/>
                </a:cubicBezTo>
                <a:cubicBezTo>
                  <a:pt x="3305" y="309"/>
                  <a:pt x="3318" y="270"/>
                  <a:pt x="3347" y="247"/>
                </a:cubicBezTo>
                <a:cubicBezTo>
                  <a:pt x="3401" y="205"/>
                  <a:pt x="3436" y="148"/>
                  <a:pt x="3493" y="110"/>
                </a:cubicBezTo>
                <a:cubicBezTo>
                  <a:pt x="3556" y="117"/>
                  <a:pt x="3582" y="114"/>
                  <a:pt x="3630" y="146"/>
                </a:cubicBezTo>
                <a:cubicBezTo>
                  <a:pt x="3667" y="134"/>
                  <a:pt x="3682" y="129"/>
                  <a:pt x="3694" y="91"/>
                </a:cubicBezTo>
                <a:cubicBezTo>
                  <a:pt x="3752" y="102"/>
                  <a:pt x="3749" y="82"/>
                  <a:pt x="3749" y="110"/>
                </a:cubicBezTo>
              </a:path>
            </a:pathLst>
          </a:custGeom>
          <a:noFill/>
          <a:ln w="317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9799" name="Line 7"/>
          <p:cNvSpPr>
            <a:spLocks noChangeShapeType="1"/>
          </p:cNvSpPr>
          <p:nvPr/>
        </p:nvSpPr>
        <p:spPr bwMode="auto">
          <a:xfrm>
            <a:off x="6553200" y="1676400"/>
            <a:ext cx="1828800" cy="4419600"/>
          </a:xfrm>
          <a:prstGeom prst="line">
            <a:avLst/>
          </a:prstGeom>
          <a:noFill/>
          <a:ln w="381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9800" name="Text Box 8"/>
          <p:cNvSpPr txBox="1">
            <a:spLocks noChangeArrowheads="1"/>
          </p:cNvSpPr>
          <p:nvPr/>
        </p:nvSpPr>
        <p:spPr bwMode="auto">
          <a:xfrm>
            <a:off x="5181600" y="1941513"/>
            <a:ext cx="3962400"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t>                              </a:t>
            </a:r>
            <a:r>
              <a:rPr lang="en-US">
                <a:solidFill>
                  <a:schemeClr val="folHlink"/>
                </a:solidFill>
              </a:rPr>
              <a:t>“I’m not sick”</a:t>
            </a:r>
          </a:p>
          <a:p>
            <a:endParaRPr lang="en-US"/>
          </a:p>
          <a:p>
            <a:r>
              <a:rPr lang="en-US"/>
              <a:t>                                weight loss</a:t>
            </a:r>
          </a:p>
          <a:p>
            <a:r>
              <a:rPr lang="en-US"/>
              <a:t>		</a:t>
            </a:r>
          </a:p>
          <a:p>
            <a:r>
              <a:rPr lang="en-US"/>
              <a:t>                                 admissions</a:t>
            </a:r>
          </a:p>
          <a:p>
            <a:r>
              <a:rPr lang="en-US">
                <a:solidFill>
                  <a:schemeClr val="folHlink"/>
                </a:solidFill>
              </a:rPr>
              <a:t>“I’m not </a:t>
            </a:r>
            <a:r>
              <a:rPr lang="en-US" i="1">
                <a:solidFill>
                  <a:schemeClr val="folHlink"/>
                </a:solidFill>
              </a:rPr>
              <a:t>that</a:t>
            </a:r>
            <a:r>
              <a:rPr lang="en-US">
                <a:solidFill>
                  <a:schemeClr val="folHlink"/>
                </a:solidFill>
              </a:rPr>
              <a:t> sick”</a:t>
            </a:r>
          </a:p>
          <a:p>
            <a:r>
              <a:rPr lang="en-US"/>
              <a:t>    </a:t>
            </a:r>
          </a:p>
          <a:p>
            <a:r>
              <a:rPr lang="en-US"/>
              <a:t>jaundice, more              weight loss</a:t>
            </a:r>
          </a:p>
          <a:p>
            <a:r>
              <a:rPr lang="en-US"/>
              <a:t>    </a:t>
            </a:r>
          </a:p>
          <a:p>
            <a:r>
              <a:rPr lang="en-US"/>
              <a:t>Itching, ERCP(s)               fatigue</a:t>
            </a:r>
          </a:p>
          <a:p>
            <a:endParaRPr lang="en-US"/>
          </a:p>
          <a:p>
            <a:r>
              <a:rPr lang="en-US"/>
              <a:t>ETC.</a:t>
            </a:r>
          </a:p>
          <a:p>
            <a:endParaRPr lang="en-US"/>
          </a:p>
          <a:p>
            <a:r>
              <a:rPr lang="en-US">
                <a:solidFill>
                  <a:schemeClr val="folHlink"/>
                </a:solidFill>
              </a:rPr>
              <a:t>“OK, I need a transplant”</a:t>
            </a:r>
          </a:p>
          <a:p>
            <a:endParaRPr lang="en-US"/>
          </a:p>
          <a:p>
            <a:r>
              <a:rPr lang="en-US"/>
              <a:t>    </a:t>
            </a:r>
          </a:p>
          <a:p>
            <a:endParaRPr lang="en-US"/>
          </a:p>
          <a:p>
            <a:endParaRPr lang="en-US"/>
          </a:p>
        </p:txBody>
      </p:sp>
      <p:sp>
        <p:nvSpPr>
          <p:cNvPr id="929801" name="Text Box 9"/>
          <p:cNvSpPr txBox="1">
            <a:spLocks noChangeArrowheads="1"/>
          </p:cNvSpPr>
          <p:nvPr/>
        </p:nvSpPr>
        <p:spPr bwMode="auto">
          <a:xfrm>
            <a:off x="5943600" y="685800"/>
            <a:ext cx="1873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chemeClr val="folHlink"/>
                </a:solidFill>
              </a:rPr>
              <a:t>        THE WALL</a:t>
            </a:r>
          </a:p>
        </p:txBody>
      </p:sp>
      <p:sp>
        <p:nvSpPr>
          <p:cNvPr id="929802" name="Line 10"/>
          <p:cNvSpPr>
            <a:spLocks noChangeShapeType="1"/>
          </p:cNvSpPr>
          <p:nvPr/>
        </p:nvSpPr>
        <p:spPr bwMode="auto">
          <a:xfrm>
            <a:off x="6553200" y="1066800"/>
            <a:ext cx="0" cy="1600200"/>
          </a:xfrm>
          <a:prstGeom prst="line">
            <a:avLst/>
          </a:prstGeom>
          <a:noFill/>
          <a:ln w="38100">
            <a:solidFill>
              <a:schemeClr val="folHlink"/>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9803" name="Text Box 11"/>
          <p:cNvSpPr txBox="1">
            <a:spLocks noChangeArrowheads="1"/>
          </p:cNvSpPr>
          <p:nvPr/>
        </p:nvSpPr>
        <p:spPr bwMode="auto">
          <a:xfrm>
            <a:off x="212725" y="5903913"/>
            <a:ext cx="54800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Once your’re jaundice (yellow) and stay jaundice</a:t>
            </a:r>
          </a:p>
          <a:p>
            <a:r>
              <a:rPr lang="en-US"/>
              <a:t>you need to move towards transplant.</a:t>
            </a:r>
          </a:p>
        </p:txBody>
      </p:sp>
    </p:spTree>
    <p:extLst>
      <p:ext uri="{BB962C8B-B14F-4D97-AF65-F5344CB8AC3E}">
        <p14:creationId xmlns:p14="http://schemas.microsoft.com/office/powerpoint/2010/main" val="40870013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6722" name="Text Box 2"/>
          <p:cNvSpPr txBox="1">
            <a:spLocks noChangeArrowheads="1"/>
          </p:cNvSpPr>
          <p:nvPr/>
        </p:nvSpPr>
        <p:spPr bwMode="auto">
          <a:xfrm>
            <a:off x="685800" y="1676400"/>
            <a:ext cx="6789738" cy="399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eaLnBrk="0" hangingPunct="0">
              <a:buFontTx/>
              <a:buAutoNum type="arabicParenR"/>
            </a:pPr>
            <a:r>
              <a:rPr lang="en-US" sz="3200"/>
              <a:t> deceased-donor transplant</a:t>
            </a:r>
          </a:p>
          <a:p>
            <a:pPr eaLnBrk="0" hangingPunct="0"/>
            <a:r>
              <a:rPr lang="en-US" sz="3200"/>
              <a:t>(full-size liver from a dead person)</a:t>
            </a:r>
          </a:p>
          <a:p>
            <a:pPr eaLnBrk="0" hangingPunct="0">
              <a:buFontTx/>
              <a:buAutoNum type="arabicParenR"/>
            </a:pPr>
            <a:endParaRPr lang="en-US" sz="3200"/>
          </a:p>
          <a:p>
            <a:pPr eaLnBrk="0" hangingPunct="0"/>
            <a:r>
              <a:rPr lang="en-US" sz="3200"/>
              <a:t>2) living-donor transplant</a:t>
            </a:r>
          </a:p>
          <a:p>
            <a:pPr eaLnBrk="0" hangingPunct="0"/>
            <a:r>
              <a:rPr lang="en-US" sz="3200"/>
              <a:t>(1/2 liver from living donor)</a:t>
            </a:r>
          </a:p>
          <a:p>
            <a:pPr eaLnBrk="0" hangingPunct="0"/>
            <a:endParaRPr lang="en-US" sz="3200"/>
          </a:p>
          <a:p>
            <a:pPr eaLnBrk="0" hangingPunct="0"/>
            <a:r>
              <a:rPr lang="en-US" sz="3200"/>
              <a:t>3) off-shore transplant (China)</a:t>
            </a:r>
          </a:p>
          <a:p>
            <a:pPr eaLnBrk="0" hangingPunct="0">
              <a:buFontTx/>
              <a:buAutoNum type="arabicParenR"/>
            </a:pPr>
            <a:endParaRPr lang="en-US" sz="3200"/>
          </a:p>
        </p:txBody>
      </p:sp>
      <p:sp>
        <p:nvSpPr>
          <p:cNvPr id="926723" name="Text Box 3"/>
          <p:cNvSpPr txBox="1">
            <a:spLocks noChangeArrowheads="1"/>
          </p:cNvSpPr>
          <p:nvPr/>
        </p:nvSpPr>
        <p:spPr bwMode="auto">
          <a:xfrm>
            <a:off x="685800" y="457200"/>
            <a:ext cx="5883275"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r>
              <a:rPr lang="en-US" sz="4800">
                <a:solidFill>
                  <a:schemeClr val="folHlink"/>
                </a:solidFill>
              </a:rPr>
              <a:t>How will it happen?</a:t>
            </a:r>
          </a:p>
        </p:txBody>
      </p:sp>
      <p:sp>
        <p:nvSpPr>
          <p:cNvPr id="926739" name="Line 19"/>
          <p:cNvSpPr>
            <a:spLocks noChangeShapeType="1"/>
          </p:cNvSpPr>
          <p:nvPr/>
        </p:nvSpPr>
        <p:spPr bwMode="auto">
          <a:xfrm>
            <a:off x="304800" y="4419600"/>
            <a:ext cx="8382000" cy="0"/>
          </a:xfrm>
          <a:prstGeom prst="line">
            <a:avLst/>
          </a:prstGeom>
          <a:noFill/>
          <a:ln w="25400">
            <a:solidFill>
              <a:srgbClr val="FFCC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1974865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0818" name="Text Box 2"/>
          <p:cNvSpPr txBox="1">
            <a:spLocks noChangeArrowheads="1"/>
          </p:cNvSpPr>
          <p:nvPr/>
        </p:nvSpPr>
        <p:spPr bwMode="auto">
          <a:xfrm>
            <a:off x="304800" y="1676400"/>
            <a:ext cx="8710613" cy="301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eaLnBrk="0" hangingPunct="0"/>
            <a:r>
              <a:rPr lang="en-US" sz="3200"/>
              <a:t>			   </a:t>
            </a:r>
            <a:r>
              <a:rPr lang="en-US" sz="3200" u="sng"/>
              <a:t>deceased-donor	   living donor</a:t>
            </a:r>
          </a:p>
          <a:p>
            <a:pPr eaLnBrk="0" hangingPunct="0">
              <a:buFontTx/>
              <a:buChar char="•"/>
            </a:pPr>
            <a:endParaRPr lang="en-US" sz="3200"/>
          </a:p>
          <a:p>
            <a:pPr eaLnBrk="0" hangingPunct="0"/>
            <a:r>
              <a:rPr lang="en-US" sz="3200"/>
              <a:t>organ size		+++			 +</a:t>
            </a:r>
          </a:p>
          <a:p>
            <a:pPr eaLnBrk="0" hangingPunct="0"/>
            <a:endParaRPr lang="en-US" sz="3200"/>
          </a:p>
          <a:p>
            <a:pPr eaLnBrk="0" hangingPunct="0"/>
            <a:r>
              <a:rPr lang="en-US" sz="3200"/>
              <a:t>timing			+			+++</a:t>
            </a:r>
          </a:p>
          <a:p>
            <a:pPr eaLnBrk="0" hangingPunct="0">
              <a:buFontTx/>
              <a:buChar char="•"/>
            </a:pPr>
            <a:endParaRPr lang="en-US" sz="3200"/>
          </a:p>
        </p:txBody>
      </p:sp>
      <p:sp>
        <p:nvSpPr>
          <p:cNvPr id="930819" name="Text Box 3"/>
          <p:cNvSpPr txBox="1">
            <a:spLocks noChangeArrowheads="1"/>
          </p:cNvSpPr>
          <p:nvPr/>
        </p:nvSpPr>
        <p:spPr bwMode="auto">
          <a:xfrm>
            <a:off x="685800" y="457200"/>
            <a:ext cx="5883275"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r>
              <a:rPr lang="en-US" sz="4800">
                <a:solidFill>
                  <a:schemeClr val="folHlink"/>
                </a:solidFill>
              </a:rPr>
              <a:t>How will it happen?</a:t>
            </a:r>
          </a:p>
        </p:txBody>
      </p:sp>
      <p:sp>
        <p:nvSpPr>
          <p:cNvPr id="930820" name="Text Box 4"/>
          <p:cNvSpPr txBox="1">
            <a:spLocks noChangeArrowheads="1"/>
          </p:cNvSpPr>
          <p:nvPr/>
        </p:nvSpPr>
        <p:spPr bwMode="auto">
          <a:xfrm>
            <a:off x="365125" y="4713288"/>
            <a:ext cx="8132763"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a:t>“Is it better to wait indefinitely on a whole liver </a:t>
            </a:r>
          </a:p>
          <a:p>
            <a:endParaRPr lang="en-US" sz="2800"/>
          </a:p>
          <a:p>
            <a:r>
              <a:rPr lang="en-US" sz="2800"/>
              <a:t>or take ½ a liver with ideal timing?”</a:t>
            </a:r>
          </a:p>
        </p:txBody>
      </p:sp>
    </p:spTree>
    <p:extLst>
      <p:ext uri="{BB962C8B-B14F-4D97-AF65-F5344CB8AC3E}">
        <p14:creationId xmlns:p14="http://schemas.microsoft.com/office/powerpoint/2010/main" val="19541717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3890" name="Text Box 2"/>
          <p:cNvSpPr txBox="1">
            <a:spLocks noChangeArrowheads="1"/>
          </p:cNvSpPr>
          <p:nvPr/>
        </p:nvSpPr>
        <p:spPr bwMode="auto">
          <a:xfrm>
            <a:off x="304800" y="1676400"/>
            <a:ext cx="8710613" cy="252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eaLnBrk="0" hangingPunct="0"/>
            <a:r>
              <a:rPr lang="en-US" sz="3200"/>
              <a:t>The preferred route is a whole liver for </a:t>
            </a:r>
          </a:p>
          <a:p>
            <a:pPr eaLnBrk="0" hangingPunct="0"/>
            <a:endParaRPr lang="en-US" sz="3200"/>
          </a:p>
          <a:p>
            <a:pPr eaLnBrk="0" hangingPunct="0"/>
            <a:r>
              <a:rPr lang="en-US" sz="3200"/>
              <a:t>patients with life-threatening problems</a:t>
            </a:r>
          </a:p>
          <a:p>
            <a:pPr eaLnBrk="0" hangingPunct="0"/>
            <a:endParaRPr lang="en-US" sz="3200"/>
          </a:p>
          <a:p>
            <a:pPr eaLnBrk="0" hangingPunct="0"/>
            <a:r>
              <a:rPr lang="en-US" sz="3200"/>
              <a:t>from PSC, if you can get one.</a:t>
            </a:r>
          </a:p>
        </p:txBody>
      </p:sp>
      <p:sp>
        <p:nvSpPr>
          <p:cNvPr id="933891" name="Text Box 3"/>
          <p:cNvSpPr txBox="1">
            <a:spLocks noChangeArrowheads="1"/>
          </p:cNvSpPr>
          <p:nvPr/>
        </p:nvSpPr>
        <p:spPr bwMode="auto">
          <a:xfrm>
            <a:off x="685800" y="457200"/>
            <a:ext cx="5883275"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r>
              <a:rPr lang="en-US" sz="4800">
                <a:solidFill>
                  <a:schemeClr val="folHlink"/>
                </a:solidFill>
              </a:rPr>
              <a:t>How will it happen?</a:t>
            </a:r>
          </a:p>
        </p:txBody>
      </p:sp>
    </p:spTree>
    <p:extLst>
      <p:ext uri="{BB962C8B-B14F-4D97-AF65-F5344CB8AC3E}">
        <p14:creationId xmlns:p14="http://schemas.microsoft.com/office/powerpoint/2010/main" val="40793319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457325"/>
            <a:ext cx="7950061" cy="1569660"/>
          </a:xfrm>
          <a:prstGeom prst="rect">
            <a:avLst/>
          </a:prstGeom>
          <a:noFill/>
        </p:spPr>
        <p:txBody>
          <a:bodyPr wrap="none">
            <a:spAutoFit/>
          </a:bodyPr>
          <a:lstStyle/>
          <a:p>
            <a:pPr marL="342900" indent="-342900">
              <a:buFontTx/>
              <a:buAutoNum type="arabicPeriod"/>
              <a:defRPr/>
            </a:pPr>
            <a:r>
              <a:rPr lang="en-US" sz="3200" i="1" dirty="0">
                <a:latin typeface="Calibri" pitchFamily="34" charset="0"/>
                <a:cs typeface="Calibri" pitchFamily="34" charset="0"/>
              </a:rPr>
              <a:t> </a:t>
            </a:r>
            <a:r>
              <a:rPr lang="en-US" sz="3200" i="1" dirty="0" smtClean="0">
                <a:latin typeface="Calibri" pitchFamily="34" charset="0"/>
                <a:cs typeface="Calibri" pitchFamily="34" charset="0"/>
              </a:rPr>
              <a:t>The need for liver transplant is only</a:t>
            </a:r>
          </a:p>
          <a:p>
            <a:pPr marL="342900" indent="-342900">
              <a:buFontTx/>
              <a:buAutoNum type="arabicPeriod"/>
              <a:defRPr/>
            </a:pPr>
            <a:endParaRPr lang="en-US" sz="3200" i="1" dirty="0">
              <a:latin typeface="Calibri" pitchFamily="34" charset="0"/>
              <a:cs typeface="Calibri" pitchFamily="34" charset="0"/>
            </a:endParaRPr>
          </a:p>
          <a:p>
            <a:pPr>
              <a:defRPr/>
            </a:pPr>
            <a:r>
              <a:rPr lang="en-US" sz="3200" i="1" dirty="0" smtClean="0">
                <a:latin typeface="Calibri" pitchFamily="34" charset="0"/>
                <a:cs typeface="Calibri" pitchFamily="34" charset="0"/>
              </a:rPr>
              <a:t>judged by MELD score (waiting list mortality).</a:t>
            </a:r>
            <a:endParaRPr lang="en-US" sz="3200" i="1" dirty="0">
              <a:latin typeface="Calibri" pitchFamily="34" charset="0"/>
              <a:cs typeface="Calibri" pitchFamily="34" charset="0"/>
            </a:endParaRPr>
          </a:p>
        </p:txBody>
      </p:sp>
      <p:sp>
        <p:nvSpPr>
          <p:cNvPr id="2" name="Title 1"/>
          <p:cNvSpPr>
            <a:spLocks noGrp="1"/>
          </p:cNvSpPr>
          <p:nvPr>
            <p:ph type="title"/>
          </p:nvPr>
        </p:nvSpPr>
        <p:spPr/>
        <p:txBody>
          <a:bodyPr/>
          <a:lstStyle/>
          <a:p>
            <a:pPr algn="l"/>
            <a:r>
              <a:rPr lang="en-US" b="1" dirty="0" smtClean="0">
                <a:solidFill>
                  <a:srgbClr val="FFFF00"/>
                </a:solidFill>
                <a:latin typeface="Calibri" pitchFamily="34" charset="0"/>
                <a:cs typeface="Calibri" pitchFamily="34" charset="0"/>
              </a:rPr>
              <a:t>Reality</a:t>
            </a:r>
            <a:endParaRPr lang="en-US" b="1" dirty="0">
              <a:solidFill>
                <a:srgbClr val="FFFF00"/>
              </a:solidFill>
              <a:latin typeface="Calibri" pitchFamily="34" charset="0"/>
              <a:cs typeface="Calibri" pitchFamily="34" charset="0"/>
            </a:endParaRPr>
          </a:p>
        </p:txBody>
      </p:sp>
    </p:spTree>
    <p:extLst>
      <p:ext uri="{BB962C8B-B14F-4D97-AF65-F5344CB8AC3E}">
        <p14:creationId xmlns:p14="http://schemas.microsoft.com/office/powerpoint/2010/main" val="4867623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457325"/>
            <a:ext cx="7404015" cy="1569660"/>
          </a:xfrm>
          <a:prstGeom prst="rect">
            <a:avLst/>
          </a:prstGeom>
          <a:noFill/>
        </p:spPr>
        <p:txBody>
          <a:bodyPr wrap="none">
            <a:spAutoFit/>
          </a:bodyPr>
          <a:lstStyle/>
          <a:p>
            <a:pPr marL="514350" indent="-514350">
              <a:buAutoNum type="arabicPeriod" startAt="6"/>
              <a:defRPr/>
            </a:pPr>
            <a:r>
              <a:rPr lang="en-US" sz="3200" i="1" dirty="0" smtClean="0">
                <a:latin typeface="Calibri" pitchFamily="34" charset="0"/>
                <a:cs typeface="Calibri" pitchFamily="34" charset="0"/>
              </a:rPr>
              <a:t>The MELD at transplant is same around</a:t>
            </a:r>
          </a:p>
          <a:p>
            <a:pPr marL="514350" indent="-514350">
              <a:buAutoNum type="arabicPeriod" startAt="6"/>
              <a:defRPr/>
            </a:pPr>
            <a:endParaRPr lang="en-US" sz="3200" i="1" dirty="0">
              <a:latin typeface="Calibri" pitchFamily="34" charset="0"/>
              <a:cs typeface="Calibri" pitchFamily="34" charset="0"/>
            </a:endParaRPr>
          </a:p>
          <a:p>
            <a:pPr>
              <a:defRPr/>
            </a:pPr>
            <a:r>
              <a:rPr lang="en-US" sz="3200" i="1" dirty="0">
                <a:latin typeface="Calibri" pitchFamily="34" charset="0"/>
                <a:cs typeface="Calibri" pitchFamily="34" charset="0"/>
              </a:rPr>
              <a:t>t</a:t>
            </a:r>
            <a:r>
              <a:rPr lang="en-US" sz="3200" i="1" dirty="0" smtClean="0">
                <a:latin typeface="Calibri" pitchFamily="34" charset="0"/>
                <a:cs typeface="Calibri" pitchFamily="34" charset="0"/>
              </a:rPr>
              <a:t>he country.</a:t>
            </a:r>
            <a:endParaRPr lang="en-US" sz="3200" i="1" dirty="0">
              <a:latin typeface="Calibri" pitchFamily="34" charset="0"/>
              <a:cs typeface="Calibri" pitchFamily="34" charset="0"/>
            </a:endParaRPr>
          </a:p>
        </p:txBody>
      </p:sp>
      <p:sp>
        <p:nvSpPr>
          <p:cNvPr id="2" name="Title 1"/>
          <p:cNvSpPr>
            <a:spLocks noGrp="1"/>
          </p:cNvSpPr>
          <p:nvPr>
            <p:ph type="title"/>
          </p:nvPr>
        </p:nvSpPr>
        <p:spPr/>
        <p:txBody>
          <a:bodyPr/>
          <a:lstStyle/>
          <a:p>
            <a:pPr algn="l"/>
            <a:r>
              <a:rPr lang="en-US" b="1" dirty="0" smtClean="0">
                <a:solidFill>
                  <a:srgbClr val="FFFF00"/>
                </a:solidFill>
                <a:latin typeface="Calibri" pitchFamily="34" charset="0"/>
                <a:cs typeface="Calibri" pitchFamily="34" charset="0"/>
              </a:rPr>
              <a:t>Myth</a:t>
            </a:r>
            <a:endParaRPr lang="en-US" b="1" dirty="0">
              <a:solidFill>
                <a:srgbClr val="FFFF00"/>
              </a:solidFill>
              <a:latin typeface="Calibri" pitchFamily="34" charset="0"/>
              <a:cs typeface="Calibri" pitchFamily="34" charset="0"/>
            </a:endParaRPr>
          </a:p>
        </p:txBody>
      </p:sp>
    </p:spTree>
    <p:extLst>
      <p:ext uri="{BB962C8B-B14F-4D97-AF65-F5344CB8AC3E}">
        <p14:creationId xmlns:p14="http://schemas.microsoft.com/office/powerpoint/2010/main" val="1119560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457325"/>
            <a:ext cx="7936019" cy="2554545"/>
          </a:xfrm>
          <a:prstGeom prst="rect">
            <a:avLst/>
          </a:prstGeom>
          <a:noFill/>
        </p:spPr>
        <p:txBody>
          <a:bodyPr wrap="none">
            <a:spAutoFit/>
          </a:bodyPr>
          <a:lstStyle/>
          <a:p>
            <a:pPr marL="514350" indent="-514350">
              <a:buAutoNum type="arabicPeriod" startAt="6"/>
              <a:defRPr/>
            </a:pPr>
            <a:r>
              <a:rPr lang="en-US" sz="3200" i="1" dirty="0" smtClean="0">
                <a:latin typeface="Calibri" pitchFamily="34" charset="0"/>
                <a:cs typeface="Calibri" pitchFamily="34" charset="0"/>
              </a:rPr>
              <a:t>While MELD scores are the same wherever</a:t>
            </a:r>
          </a:p>
          <a:p>
            <a:pPr>
              <a:defRPr/>
            </a:pPr>
            <a:endParaRPr lang="en-US" sz="3200" i="1" dirty="0">
              <a:latin typeface="Calibri" pitchFamily="34" charset="0"/>
              <a:cs typeface="Calibri" pitchFamily="34" charset="0"/>
            </a:endParaRPr>
          </a:p>
          <a:p>
            <a:pPr>
              <a:defRPr/>
            </a:pPr>
            <a:r>
              <a:rPr lang="en-US" sz="3200" i="1" dirty="0">
                <a:latin typeface="Calibri" pitchFamily="34" charset="0"/>
                <a:cs typeface="Calibri" pitchFamily="34" charset="0"/>
              </a:rPr>
              <a:t>c</a:t>
            </a:r>
            <a:r>
              <a:rPr lang="en-US" sz="3200" i="1" dirty="0" smtClean="0">
                <a:latin typeface="Calibri" pitchFamily="34" charset="0"/>
                <a:cs typeface="Calibri" pitchFamily="34" charset="0"/>
              </a:rPr>
              <a:t>alculated the MELD at transplant varies</a:t>
            </a:r>
          </a:p>
          <a:p>
            <a:pPr>
              <a:defRPr/>
            </a:pPr>
            <a:endParaRPr lang="en-US" sz="3200" i="1" dirty="0">
              <a:latin typeface="Calibri" pitchFamily="34" charset="0"/>
              <a:cs typeface="Calibri" pitchFamily="34" charset="0"/>
            </a:endParaRPr>
          </a:p>
          <a:p>
            <a:pPr>
              <a:defRPr/>
            </a:pPr>
            <a:r>
              <a:rPr lang="en-US" sz="3200" i="1" dirty="0">
                <a:latin typeface="Calibri" pitchFamily="34" charset="0"/>
                <a:cs typeface="Calibri" pitchFamily="34" charset="0"/>
              </a:rPr>
              <a:t>w</a:t>
            </a:r>
            <a:r>
              <a:rPr lang="en-US" sz="3200" i="1" dirty="0" smtClean="0">
                <a:latin typeface="Calibri" pitchFamily="34" charset="0"/>
                <a:cs typeface="Calibri" pitchFamily="34" charset="0"/>
              </a:rPr>
              <a:t>idely around the country.</a:t>
            </a:r>
            <a:endParaRPr lang="en-US" sz="3200" i="1" dirty="0">
              <a:latin typeface="Calibri" pitchFamily="34" charset="0"/>
              <a:cs typeface="Calibri" pitchFamily="34" charset="0"/>
            </a:endParaRPr>
          </a:p>
        </p:txBody>
      </p:sp>
      <p:sp>
        <p:nvSpPr>
          <p:cNvPr id="2" name="Title 1"/>
          <p:cNvSpPr>
            <a:spLocks noGrp="1"/>
          </p:cNvSpPr>
          <p:nvPr>
            <p:ph type="title"/>
          </p:nvPr>
        </p:nvSpPr>
        <p:spPr/>
        <p:txBody>
          <a:bodyPr/>
          <a:lstStyle/>
          <a:p>
            <a:pPr algn="l"/>
            <a:r>
              <a:rPr lang="en-US" b="1" dirty="0" smtClean="0">
                <a:solidFill>
                  <a:srgbClr val="FFFF00"/>
                </a:solidFill>
                <a:latin typeface="Calibri" pitchFamily="34" charset="0"/>
                <a:cs typeface="Calibri" pitchFamily="34" charset="0"/>
              </a:rPr>
              <a:t>Reality</a:t>
            </a:r>
            <a:endParaRPr lang="en-US" b="1" dirty="0">
              <a:solidFill>
                <a:srgbClr val="FFFF00"/>
              </a:solidFill>
              <a:latin typeface="Calibri" pitchFamily="34" charset="0"/>
              <a:cs typeface="Calibri" pitchFamily="34" charset="0"/>
            </a:endParaRPr>
          </a:p>
        </p:txBody>
      </p:sp>
    </p:spTree>
    <p:extLst>
      <p:ext uri="{BB962C8B-B14F-4D97-AF65-F5344CB8AC3E}">
        <p14:creationId xmlns:p14="http://schemas.microsoft.com/office/powerpoint/2010/main" val="25117858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algn="l"/>
            <a:r>
              <a:rPr lang="en-US" b="1" smtClean="0">
                <a:solidFill>
                  <a:srgbClr val="FFFF00"/>
                </a:solidFill>
                <a:latin typeface="Calibri" pitchFamily="34" charset="0"/>
                <a:cs typeface="Calibri" pitchFamily="34" charset="0"/>
              </a:rPr>
              <a:t>Regional sharing</a:t>
            </a:r>
          </a:p>
        </p:txBody>
      </p:sp>
      <p:pic>
        <p:nvPicPr>
          <p:cNvPr id="26627"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50929" t="18520" r="26199" b="53520"/>
          <a:stretch>
            <a:fillRect/>
          </a:stretch>
        </p:blipFill>
        <p:spPr>
          <a:xfrm>
            <a:off x="838200" y="1373188"/>
            <a:ext cx="7315200" cy="5027612"/>
          </a:xfrm>
          <a:noFill/>
        </p:spPr>
      </p:pic>
      <p:sp>
        <p:nvSpPr>
          <p:cNvPr id="26628" name="Oval 1"/>
          <p:cNvSpPr>
            <a:spLocks noChangeArrowheads="1"/>
          </p:cNvSpPr>
          <p:nvPr/>
        </p:nvSpPr>
        <p:spPr bwMode="auto">
          <a:xfrm>
            <a:off x="2801938" y="4564063"/>
            <a:ext cx="533400" cy="381000"/>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29" name="Oval 4"/>
          <p:cNvSpPr>
            <a:spLocks noChangeArrowheads="1"/>
          </p:cNvSpPr>
          <p:nvPr/>
        </p:nvSpPr>
        <p:spPr bwMode="auto">
          <a:xfrm>
            <a:off x="5181600" y="4597400"/>
            <a:ext cx="533400" cy="381000"/>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30" name="Oval 5"/>
          <p:cNvSpPr>
            <a:spLocks noChangeArrowheads="1"/>
          </p:cNvSpPr>
          <p:nvPr/>
        </p:nvSpPr>
        <p:spPr bwMode="auto">
          <a:xfrm>
            <a:off x="3995738" y="2836863"/>
            <a:ext cx="533400" cy="381000"/>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31" name="Oval 6"/>
          <p:cNvSpPr>
            <a:spLocks noChangeArrowheads="1"/>
          </p:cNvSpPr>
          <p:nvPr/>
        </p:nvSpPr>
        <p:spPr bwMode="auto">
          <a:xfrm>
            <a:off x="2176463" y="2786063"/>
            <a:ext cx="533400" cy="381000"/>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17852427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idx="4294967295"/>
          </p:nvPr>
        </p:nvSpPr>
        <p:spPr>
          <a:xfrm>
            <a:off x="609600" y="304800"/>
            <a:ext cx="8305800" cy="1143000"/>
          </a:xfrm>
        </p:spPr>
        <p:txBody>
          <a:bodyPr/>
          <a:lstStyle/>
          <a:p>
            <a:pPr algn="l" eaLnBrk="1" hangingPunct="1"/>
            <a:r>
              <a:rPr lang="en-US" b="1" smtClean="0">
                <a:solidFill>
                  <a:srgbClr val="FFFF00"/>
                </a:solidFill>
                <a:latin typeface="Calibri" pitchFamily="34" charset="0"/>
              </a:rPr>
              <a:t>Liver redistricting – new proposal</a:t>
            </a:r>
          </a:p>
        </p:txBody>
      </p:sp>
      <p:sp>
        <p:nvSpPr>
          <p:cNvPr id="46083" name="Content Placeholder 2"/>
          <p:cNvSpPr>
            <a:spLocks noGrp="1"/>
          </p:cNvSpPr>
          <p:nvPr>
            <p:ph idx="4294967295"/>
          </p:nvPr>
        </p:nvSpPr>
        <p:spPr>
          <a:xfrm>
            <a:off x="539750" y="1676400"/>
            <a:ext cx="8382000" cy="4114800"/>
          </a:xfrm>
        </p:spPr>
        <p:txBody>
          <a:bodyPr/>
          <a:lstStyle/>
          <a:p>
            <a:pPr eaLnBrk="1" hangingPunct="1"/>
            <a:r>
              <a:rPr lang="en-US" sz="3600" b="1" smtClean="0">
                <a:latin typeface="Calibri" pitchFamily="34" charset="0"/>
              </a:rPr>
              <a:t>“if some is good, more is better”</a:t>
            </a:r>
          </a:p>
          <a:p>
            <a:pPr eaLnBrk="1" hangingPunct="1"/>
            <a:r>
              <a:rPr lang="en-US" sz="3600" b="1" smtClean="0">
                <a:latin typeface="Calibri" pitchFamily="34" charset="0"/>
              </a:rPr>
              <a:t>wider regional sharing in the US</a:t>
            </a:r>
          </a:p>
          <a:p>
            <a:pPr eaLnBrk="1" hangingPunct="1"/>
            <a:r>
              <a:rPr lang="en-US" sz="3600" b="1" smtClean="0">
                <a:latin typeface="Calibri" pitchFamily="34" charset="0"/>
              </a:rPr>
              <a:t>fulfills “Final Rule” – access to donors not limited by geographys</a:t>
            </a:r>
          </a:p>
          <a:p>
            <a:pPr eaLnBrk="1" hangingPunct="1"/>
            <a:r>
              <a:rPr lang="en-US" sz="3600" b="1" smtClean="0">
                <a:latin typeface="Calibri" pitchFamily="34" charset="0"/>
              </a:rPr>
              <a:t>normalizes access/waitlist mortality</a:t>
            </a:r>
          </a:p>
          <a:p>
            <a:pPr eaLnBrk="1" hangingPunct="1"/>
            <a:r>
              <a:rPr lang="en-US" sz="3600" b="1" smtClean="0">
                <a:latin typeface="Calibri" pitchFamily="34" charset="0"/>
              </a:rPr>
              <a:t>supported by: NYC, BOS, SFO, LAX</a:t>
            </a:r>
          </a:p>
        </p:txBody>
      </p:sp>
    </p:spTree>
    <p:extLst>
      <p:ext uri="{BB962C8B-B14F-4D97-AF65-F5344CB8AC3E}">
        <p14:creationId xmlns:p14="http://schemas.microsoft.com/office/powerpoint/2010/main" val="33246241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algn="l"/>
            <a:r>
              <a:rPr lang="en-US" b="1" smtClean="0">
                <a:solidFill>
                  <a:srgbClr val="FFFF00"/>
                </a:solidFill>
                <a:latin typeface="Calibri" pitchFamily="34" charset="0"/>
              </a:rPr>
              <a:t>Liver redistricting – new proposal</a:t>
            </a:r>
            <a:endParaRPr lang="en-US" smtClean="0"/>
          </a:p>
        </p:txBody>
      </p:sp>
      <p:sp>
        <p:nvSpPr>
          <p:cNvPr id="47107" name="Content Placeholder 2"/>
          <p:cNvSpPr>
            <a:spLocks noGrp="1"/>
          </p:cNvSpPr>
          <p:nvPr>
            <p:ph idx="1"/>
          </p:nvPr>
        </p:nvSpPr>
        <p:spPr/>
        <p:txBody>
          <a:bodyPr/>
          <a:lstStyle/>
          <a:p>
            <a:endParaRPr lang="en-US" smtClean="0"/>
          </a:p>
        </p:txBody>
      </p:sp>
      <p:pic>
        <p:nvPicPr>
          <p:cNvPr id="47108" name="Picture 2"/>
          <p:cNvPicPr>
            <a:picLocks noChangeAspect="1" noChangeArrowheads="1"/>
          </p:cNvPicPr>
          <p:nvPr/>
        </p:nvPicPr>
        <p:blipFill>
          <a:blip r:embed="rId3">
            <a:extLst>
              <a:ext uri="{28A0092B-C50C-407E-A947-70E740481C1C}">
                <a14:useLocalDpi xmlns:a14="http://schemas.microsoft.com/office/drawing/2010/main" val="0"/>
              </a:ext>
            </a:extLst>
          </a:blip>
          <a:srcRect l="23178" t="34709" r="59929" b="35622"/>
          <a:stretch>
            <a:fillRect/>
          </a:stretch>
        </p:blipFill>
        <p:spPr bwMode="auto">
          <a:xfrm>
            <a:off x="228600" y="1524000"/>
            <a:ext cx="8613775"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20570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idx="4294967295"/>
          </p:nvPr>
        </p:nvSpPr>
        <p:spPr>
          <a:xfrm>
            <a:off x="609600" y="304800"/>
            <a:ext cx="8305800" cy="1143000"/>
          </a:xfrm>
        </p:spPr>
        <p:txBody>
          <a:bodyPr/>
          <a:lstStyle/>
          <a:p>
            <a:pPr algn="l" eaLnBrk="1" hangingPunct="1"/>
            <a:r>
              <a:rPr lang="en-US" sz="4800" b="1" smtClean="0">
                <a:solidFill>
                  <a:srgbClr val="FFFF00"/>
                </a:solidFill>
                <a:latin typeface="Calibri" pitchFamily="34" charset="0"/>
              </a:rPr>
              <a:t>Liver redistricting - concerns</a:t>
            </a:r>
          </a:p>
        </p:txBody>
      </p:sp>
      <p:sp>
        <p:nvSpPr>
          <p:cNvPr id="48131" name="Content Placeholder 2"/>
          <p:cNvSpPr>
            <a:spLocks noGrp="1"/>
          </p:cNvSpPr>
          <p:nvPr>
            <p:ph idx="4294967295"/>
          </p:nvPr>
        </p:nvSpPr>
        <p:spPr>
          <a:xfrm>
            <a:off x="539750" y="1676400"/>
            <a:ext cx="8382000" cy="4114800"/>
          </a:xfrm>
        </p:spPr>
        <p:txBody>
          <a:bodyPr/>
          <a:lstStyle/>
          <a:p>
            <a:pPr eaLnBrk="1" hangingPunct="1"/>
            <a:r>
              <a:rPr lang="en-US" sz="3600" b="1" smtClean="0">
                <a:latin typeface="Calibri" pitchFamily="34" charset="0"/>
              </a:rPr>
              <a:t>long-travel times (logistics/cost)</a:t>
            </a:r>
          </a:p>
          <a:p>
            <a:pPr eaLnBrk="1" hangingPunct="1"/>
            <a:r>
              <a:rPr lang="en-US" sz="3600" b="1" smtClean="0">
                <a:latin typeface="Calibri" pitchFamily="34" charset="0"/>
              </a:rPr>
              <a:t>penalizes good DSA’s, rewards laggards</a:t>
            </a:r>
          </a:p>
          <a:p>
            <a:pPr eaLnBrk="1" hangingPunct="1"/>
            <a:r>
              <a:rPr lang="en-US" sz="3600" b="1" smtClean="0">
                <a:latin typeface="Calibri" pitchFamily="34" charset="0"/>
              </a:rPr>
              <a:t>effects of share-35 not fully assessed</a:t>
            </a:r>
          </a:p>
          <a:p>
            <a:pPr eaLnBrk="1" hangingPunct="1"/>
            <a:r>
              <a:rPr lang="en-US" sz="3600" b="1" smtClean="0">
                <a:latin typeface="Calibri" pitchFamily="34" charset="0"/>
              </a:rPr>
              <a:t>worsen outcomes</a:t>
            </a:r>
          </a:p>
          <a:p>
            <a:pPr eaLnBrk="1" hangingPunct="1"/>
            <a:r>
              <a:rPr lang="en-US" sz="3600" b="1" smtClean="0">
                <a:latin typeface="Calibri" pitchFamily="34" charset="0"/>
              </a:rPr>
              <a:t>not supported by: organ-rich, low-MELD regions: MO, KS, SC, TN, TX</a:t>
            </a:r>
          </a:p>
          <a:p>
            <a:pPr eaLnBrk="1" hangingPunct="1"/>
            <a:endParaRPr lang="en-US" sz="3600" b="1" smtClean="0">
              <a:latin typeface="Calibri" pitchFamily="34" charset="0"/>
            </a:endParaRPr>
          </a:p>
        </p:txBody>
      </p:sp>
    </p:spTree>
    <p:extLst>
      <p:ext uri="{BB962C8B-B14F-4D97-AF65-F5344CB8AC3E}">
        <p14:creationId xmlns:p14="http://schemas.microsoft.com/office/powerpoint/2010/main" val="33884702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algn="l"/>
            <a:r>
              <a:rPr lang="en-US" b="1" smtClean="0">
                <a:solidFill>
                  <a:srgbClr val="FFFF00"/>
                </a:solidFill>
                <a:latin typeface="Calibri" pitchFamily="34" charset="0"/>
              </a:rPr>
              <a:t>Liver redistricting - proposal</a:t>
            </a:r>
            <a:endParaRPr lang="en-US" smtClean="0"/>
          </a:p>
        </p:txBody>
      </p:sp>
      <p:sp>
        <p:nvSpPr>
          <p:cNvPr id="49155" name="Content Placeholder 2"/>
          <p:cNvSpPr>
            <a:spLocks noGrp="1"/>
          </p:cNvSpPr>
          <p:nvPr>
            <p:ph idx="1"/>
          </p:nvPr>
        </p:nvSpPr>
        <p:spPr/>
        <p:txBody>
          <a:bodyPr/>
          <a:lstStyle/>
          <a:p>
            <a:endParaRPr lang="en-US" smtClean="0"/>
          </a:p>
        </p:txBody>
      </p:sp>
      <p:pic>
        <p:nvPicPr>
          <p:cNvPr id="49156" name="Picture 2"/>
          <p:cNvPicPr>
            <a:picLocks noChangeAspect="1" noChangeArrowheads="1"/>
          </p:cNvPicPr>
          <p:nvPr/>
        </p:nvPicPr>
        <p:blipFill>
          <a:blip r:embed="rId3">
            <a:extLst>
              <a:ext uri="{28A0092B-C50C-407E-A947-70E740481C1C}">
                <a14:useLocalDpi xmlns:a14="http://schemas.microsoft.com/office/drawing/2010/main" val="0"/>
              </a:ext>
            </a:extLst>
          </a:blip>
          <a:srcRect l="19072" t="40636" r="50072" b="27513"/>
          <a:stretch>
            <a:fillRect/>
          </a:stretch>
        </p:blipFill>
        <p:spPr bwMode="auto">
          <a:xfrm>
            <a:off x="76200" y="2057400"/>
            <a:ext cx="8967788"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157" name="TextBox 1"/>
          <p:cNvSpPr txBox="1">
            <a:spLocks noChangeArrowheads="1"/>
          </p:cNvSpPr>
          <p:nvPr/>
        </p:nvSpPr>
        <p:spPr bwMode="auto">
          <a:xfrm>
            <a:off x="2362200" y="5421313"/>
            <a:ext cx="49164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n-US">
                <a:latin typeface="Calibri" pitchFamily="34" charset="0"/>
                <a:cs typeface="Calibri" pitchFamily="34" charset="0"/>
              </a:rPr>
              <a:t>110/12,000 = 0.9 % lives saved per year</a:t>
            </a:r>
          </a:p>
          <a:p>
            <a:pPr eaLnBrk="1" hangingPunct="1"/>
            <a:endParaRPr lang="en-US">
              <a:latin typeface="Calibri" pitchFamily="34" charset="0"/>
              <a:cs typeface="Calibri" pitchFamily="34" charset="0"/>
            </a:endParaRPr>
          </a:p>
          <a:p>
            <a:pPr eaLnBrk="1" hangingPunct="1"/>
            <a:r>
              <a:rPr lang="en-US">
                <a:latin typeface="Calibri" pitchFamily="34" charset="0"/>
                <a:cs typeface="Calibri" pitchFamily="34" charset="0"/>
              </a:rPr>
              <a:t>58 DSA’s in US x 2 livers per year = 116 lives saved</a:t>
            </a:r>
          </a:p>
        </p:txBody>
      </p:sp>
      <p:sp>
        <p:nvSpPr>
          <p:cNvPr id="49158" name="Oval 1"/>
          <p:cNvSpPr>
            <a:spLocks noChangeArrowheads="1"/>
          </p:cNvSpPr>
          <p:nvPr/>
        </p:nvSpPr>
        <p:spPr bwMode="auto">
          <a:xfrm>
            <a:off x="6629400" y="3352800"/>
            <a:ext cx="990600" cy="457200"/>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350291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algn="l"/>
            <a:r>
              <a:rPr lang="en-US" b="1" smtClean="0">
                <a:solidFill>
                  <a:srgbClr val="FFFF00"/>
                </a:solidFill>
                <a:latin typeface="Calibri" pitchFamily="34" charset="0"/>
              </a:rPr>
              <a:t>PSC – cholangitis and risk of death</a:t>
            </a:r>
          </a:p>
        </p:txBody>
      </p:sp>
      <p:sp>
        <p:nvSpPr>
          <p:cNvPr id="21507" name="Content Placeholder 2"/>
          <p:cNvSpPr>
            <a:spLocks noGrp="1"/>
          </p:cNvSpPr>
          <p:nvPr>
            <p:ph idx="1"/>
          </p:nvPr>
        </p:nvSpPr>
        <p:spPr>
          <a:xfrm>
            <a:off x="457200" y="1600200"/>
            <a:ext cx="8686800" cy="4525963"/>
          </a:xfrm>
        </p:spPr>
        <p:txBody>
          <a:bodyPr/>
          <a:lstStyle/>
          <a:p>
            <a:r>
              <a:rPr lang="en-US" b="1" smtClean="0">
                <a:latin typeface="Calibri" pitchFamily="34" charset="0"/>
              </a:rPr>
              <a:t>171 PSC patients listed</a:t>
            </a:r>
          </a:p>
          <a:p>
            <a:pPr>
              <a:buFontTx/>
              <a:buNone/>
            </a:pPr>
            <a:r>
              <a:rPr lang="en-US" b="1" smtClean="0">
                <a:latin typeface="Calibri" pitchFamily="34" charset="0"/>
              </a:rPr>
              <a:t> </a:t>
            </a:r>
          </a:p>
          <a:p>
            <a:r>
              <a:rPr lang="en-US" b="1" smtClean="0">
                <a:latin typeface="Calibri" pitchFamily="34" charset="0"/>
              </a:rPr>
              <a:t>pre-listing 38.6% (66/171) cholangitis</a:t>
            </a:r>
          </a:p>
          <a:p>
            <a:r>
              <a:rPr lang="en-US" b="1" smtClean="0">
                <a:latin typeface="Calibri" pitchFamily="34" charset="0"/>
              </a:rPr>
              <a:t>post-listing 28.0% (44/157) cholangitis</a:t>
            </a:r>
          </a:p>
          <a:p>
            <a:pPr>
              <a:buFontTx/>
              <a:buNone/>
            </a:pPr>
            <a:r>
              <a:rPr lang="en-US" b="1" smtClean="0">
                <a:latin typeface="Calibri" pitchFamily="34" charset="0"/>
              </a:rPr>
              <a:t> </a:t>
            </a:r>
          </a:p>
          <a:p>
            <a:r>
              <a:rPr lang="en-US" b="1" smtClean="0">
                <a:latin typeface="Calibri" pitchFamily="34" charset="0"/>
              </a:rPr>
              <a:t>removed death/too sick </a:t>
            </a:r>
          </a:p>
          <a:p>
            <a:pPr lvl="1"/>
            <a:r>
              <a:rPr lang="en-US" b="1" smtClean="0">
                <a:latin typeface="Calibri" pitchFamily="34" charset="0"/>
              </a:rPr>
              <a:t>14.6 % with cholangitis</a:t>
            </a:r>
          </a:p>
          <a:p>
            <a:pPr lvl="1"/>
            <a:r>
              <a:rPr lang="en-US" b="1" smtClean="0">
                <a:latin typeface="Calibri" pitchFamily="34" charset="0"/>
              </a:rPr>
              <a:t>20.2% without cholangitis (p = 0.34) </a:t>
            </a:r>
          </a:p>
        </p:txBody>
      </p:sp>
      <p:sp>
        <p:nvSpPr>
          <p:cNvPr id="21508" name="TextBox 3"/>
          <p:cNvSpPr txBox="1">
            <a:spLocks noChangeArrowheads="1"/>
          </p:cNvSpPr>
          <p:nvPr/>
        </p:nvSpPr>
        <p:spPr bwMode="auto">
          <a:xfrm>
            <a:off x="4876800" y="6248400"/>
            <a:ext cx="33625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n-US" dirty="0">
                <a:solidFill>
                  <a:srgbClr val="FFFF00"/>
                </a:solidFill>
                <a:latin typeface="Calibri" pitchFamily="34" charset="0"/>
                <a:cs typeface="Calibri" pitchFamily="34" charset="0"/>
              </a:rPr>
              <a:t>Goldberg et al, Liver </a:t>
            </a:r>
            <a:r>
              <a:rPr lang="en-US" dirty="0" err="1">
                <a:solidFill>
                  <a:srgbClr val="FFFF00"/>
                </a:solidFill>
                <a:latin typeface="Calibri" pitchFamily="34" charset="0"/>
                <a:cs typeface="Calibri" pitchFamily="34" charset="0"/>
              </a:rPr>
              <a:t>Transpl</a:t>
            </a:r>
            <a:r>
              <a:rPr lang="en-US" dirty="0">
                <a:solidFill>
                  <a:srgbClr val="FFFF00"/>
                </a:solidFill>
                <a:latin typeface="Calibri" pitchFamily="34" charset="0"/>
                <a:cs typeface="Calibri" pitchFamily="34" charset="0"/>
              </a:rPr>
              <a:t> 2013</a:t>
            </a:r>
          </a:p>
        </p:txBody>
      </p:sp>
    </p:spTree>
    <p:extLst>
      <p:ext uri="{BB962C8B-B14F-4D97-AF65-F5344CB8AC3E}">
        <p14:creationId xmlns:p14="http://schemas.microsoft.com/office/powerpoint/2010/main" val="18628971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algn="l"/>
            <a:r>
              <a:rPr lang="en-US" b="1" smtClean="0">
                <a:solidFill>
                  <a:srgbClr val="FFFF00"/>
                </a:solidFill>
                <a:latin typeface="Calibri" pitchFamily="34" charset="0"/>
              </a:rPr>
              <a:t>PSC – cholangitis and risk of death</a:t>
            </a:r>
            <a:endParaRPr lang="en-US" smtClean="0"/>
          </a:p>
        </p:txBody>
      </p:sp>
      <p:pic>
        <p:nvPicPr>
          <p:cNvPr id="2253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5741" t="43079" r="63947" b="18425"/>
          <a:stretch>
            <a:fillRect/>
          </a:stretch>
        </p:blipFill>
        <p:spPr>
          <a:xfrm>
            <a:off x="457200" y="1295400"/>
            <a:ext cx="6324600" cy="4794250"/>
          </a:xfrm>
          <a:noFill/>
        </p:spPr>
      </p:pic>
      <p:sp>
        <p:nvSpPr>
          <p:cNvPr id="22532" name="TextBox 4"/>
          <p:cNvSpPr txBox="1">
            <a:spLocks noChangeArrowheads="1"/>
          </p:cNvSpPr>
          <p:nvPr/>
        </p:nvSpPr>
        <p:spPr bwMode="auto">
          <a:xfrm>
            <a:off x="6934200" y="1371600"/>
            <a:ext cx="203835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n-US" sz="2400">
                <a:latin typeface="Calibri" pitchFamily="34" charset="0"/>
              </a:rPr>
              <a:t>multivariable</a:t>
            </a:r>
          </a:p>
          <a:p>
            <a:pPr eaLnBrk="1" hangingPunct="1"/>
            <a:r>
              <a:rPr lang="en-US" sz="2400">
                <a:latin typeface="Calibri" pitchFamily="34" charset="0"/>
              </a:rPr>
              <a:t>model </a:t>
            </a:r>
          </a:p>
          <a:p>
            <a:pPr eaLnBrk="1" hangingPunct="1"/>
            <a:endParaRPr lang="en-US" sz="2400">
              <a:latin typeface="Calibri" pitchFamily="34" charset="0"/>
            </a:endParaRPr>
          </a:p>
          <a:p>
            <a:pPr eaLnBrk="1" hangingPunct="1"/>
            <a:r>
              <a:rPr lang="en-US" sz="2400">
                <a:latin typeface="Calibri" pitchFamily="34" charset="0"/>
              </a:rPr>
              <a:t>cholangitis </a:t>
            </a:r>
          </a:p>
          <a:p>
            <a:pPr eaLnBrk="1" hangingPunct="1"/>
            <a:r>
              <a:rPr lang="en-US" sz="2400">
                <a:latin typeface="Calibri" pitchFamily="34" charset="0"/>
              </a:rPr>
              <a:t>significantly </a:t>
            </a:r>
          </a:p>
          <a:p>
            <a:pPr eaLnBrk="1" hangingPunct="1"/>
            <a:r>
              <a:rPr lang="en-US" sz="2400">
                <a:latin typeface="Calibri" pitchFamily="34" charset="0"/>
              </a:rPr>
              <a:t>decreased</a:t>
            </a:r>
          </a:p>
          <a:p>
            <a:pPr eaLnBrk="1" hangingPunct="1"/>
            <a:r>
              <a:rPr lang="en-US" sz="2400">
                <a:latin typeface="Calibri" pitchFamily="34" charset="0"/>
              </a:rPr>
              <a:t>risk of</a:t>
            </a:r>
          </a:p>
          <a:p>
            <a:pPr eaLnBrk="1" hangingPunct="1"/>
            <a:r>
              <a:rPr lang="en-US" sz="2400">
                <a:latin typeface="Calibri" pitchFamily="34" charset="0"/>
              </a:rPr>
              <a:t>removal for </a:t>
            </a:r>
          </a:p>
          <a:p>
            <a:pPr eaLnBrk="1" hangingPunct="1"/>
            <a:r>
              <a:rPr lang="en-US" sz="2400">
                <a:latin typeface="Calibri" pitchFamily="34" charset="0"/>
              </a:rPr>
              <a:t>death/too sick</a:t>
            </a:r>
          </a:p>
          <a:p>
            <a:pPr eaLnBrk="1" hangingPunct="1"/>
            <a:endParaRPr lang="en-US" sz="2400">
              <a:latin typeface="Calibri" pitchFamily="34" charset="0"/>
            </a:endParaRPr>
          </a:p>
          <a:p>
            <a:pPr eaLnBrk="1" hangingPunct="1"/>
            <a:r>
              <a:rPr lang="en-US" sz="2400">
                <a:latin typeface="Calibri" pitchFamily="34" charset="0"/>
              </a:rPr>
              <a:t>HR=0.67</a:t>
            </a:r>
          </a:p>
          <a:p>
            <a:pPr eaLnBrk="1" hangingPunct="1"/>
            <a:r>
              <a:rPr lang="en-US" sz="2400">
                <a:latin typeface="Calibri" pitchFamily="34" charset="0"/>
              </a:rPr>
              <a:t>p&lt;0.001)</a:t>
            </a:r>
          </a:p>
        </p:txBody>
      </p:sp>
    </p:spTree>
    <p:extLst>
      <p:ext uri="{BB962C8B-B14F-4D97-AF65-F5344CB8AC3E}">
        <p14:creationId xmlns:p14="http://schemas.microsoft.com/office/powerpoint/2010/main" val="1546012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endParaRPr lang="en-US" smtClean="0"/>
          </a:p>
        </p:txBody>
      </p:sp>
      <p:sp>
        <p:nvSpPr>
          <p:cNvPr id="14339" name="Content Placeholder 2"/>
          <p:cNvSpPr>
            <a:spLocks noGrp="1"/>
          </p:cNvSpPr>
          <p:nvPr>
            <p:ph idx="1"/>
          </p:nvPr>
        </p:nvSpPr>
        <p:spPr/>
        <p:txBody>
          <a:bodyPr/>
          <a:lstStyle/>
          <a:p>
            <a:endParaRPr lang="en-US" smtClean="0"/>
          </a:p>
        </p:txBody>
      </p:sp>
      <p:pic>
        <p:nvPicPr>
          <p:cNvPr id="14340" name="Picture 2"/>
          <p:cNvPicPr>
            <a:picLocks noChangeAspect="1" noChangeArrowheads="1"/>
          </p:cNvPicPr>
          <p:nvPr/>
        </p:nvPicPr>
        <p:blipFill>
          <a:blip r:embed="rId3">
            <a:extLst>
              <a:ext uri="{28A0092B-C50C-407E-A947-70E740481C1C}">
                <a14:useLocalDpi xmlns:a14="http://schemas.microsoft.com/office/drawing/2010/main" val="0"/>
              </a:ext>
            </a:extLst>
          </a:blip>
          <a:srcRect l="17393" t="30899" r="57571" b="35873"/>
          <a:stretch>
            <a:fillRect/>
          </a:stretch>
        </p:blipFill>
        <p:spPr bwMode="auto">
          <a:xfrm>
            <a:off x="381000" y="1905000"/>
            <a:ext cx="8335963"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Arrow Connector 2"/>
          <p:cNvCxnSpPr/>
          <p:nvPr/>
        </p:nvCxnSpPr>
        <p:spPr bwMode="auto">
          <a:xfrm>
            <a:off x="3754438" y="2523779"/>
            <a:ext cx="0" cy="609600"/>
          </a:xfrm>
          <a:prstGeom prst="straightConnector1">
            <a:avLst/>
          </a:prstGeom>
          <a:solidFill>
            <a:schemeClr val="accent1"/>
          </a:solidFill>
          <a:ln w="22225" cap="flat" cmpd="sng" algn="ctr">
            <a:solidFill>
              <a:srgbClr val="FF0000"/>
            </a:solidFill>
            <a:prstDash val="solid"/>
            <a:round/>
            <a:headEnd type="none" w="med" len="med"/>
            <a:tailEnd type="triangle" w="lg" len="lg"/>
          </a:ln>
          <a:effectLst/>
          <a:scene3d>
            <a:camera prst="orthographicFront">
              <a:rot lat="0" lon="0" rev="10800000"/>
            </a:camera>
            <a:lightRig rig="threePt" dir="t"/>
          </a:scene3d>
        </p:spPr>
      </p:cxnSp>
      <p:cxnSp>
        <p:nvCxnSpPr>
          <p:cNvPr id="8" name="Straight Arrow Connector 7"/>
          <p:cNvCxnSpPr/>
          <p:nvPr/>
        </p:nvCxnSpPr>
        <p:spPr bwMode="auto">
          <a:xfrm>
            <a:off x="4737100" y="3047081"/>
            <a:ext cx="0" cy="609600"/>
          </a:xfrm>
          <a:prstGeom prst="straightConnector1">
            <a:avLst/>
          </a:prstGeom>
          <a:solidFill>
            <a:schemeClr val="accent1"/>
          </a:solidFill>
          <a:ln w="22225" cap="flat" cmpd="sng" algn="ctr">
            <a:solidFill>
              <a:srgbClr val="FF0000"/>
            </a:solidFill>
            <a:prstDash val="solid"/>
            <a:round/>
            <a:headEnd type="none" w="med" len="med"/>
            <a:tailEnd type="triangle" w="lg" len="lg"/>
          </a:ln>
          <a:effectLst/>
          <a:scene3d>
            <a:camera prst="orthographicFront">
              <a:rot lat="0" lon="0" rev="10800000"/>
            </a:camera>
            <a:lightRig rig="threePt" dir="t"/>
          </a:scene3d>
        </p:spPr>
      </p:cxnSp>
    </p:spTree>
    <p:extLst>
      <p:ext uri="{BB962C8B-B14F-4D97-AF65-F5344CB8AC3E}">
        <p14:creationId xmlns:p14="http://schemas.microsoft.com/office/powerpoint/2010/main" val="923051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0468" name="Text Box 4"/>
          <p:cNvSpPr txBox="1">
            <a:spLocks noChangeArrowheads="1"/>
          </p:cNvSpPr>
          <p:nvPr/>
        </p:nvSpPr>
        <p:spPr bwMode="auto">
          <a:xfrm>
            <a:off x="1279525" y="11795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8304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295400"/>
            <a:ext cx="77724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30470" name="Rectangle 6"/>
          <p:cNvSpPr>
            <a:spLocks noGrp="1" noChangeArrowheads="1"/>
          </p:cNvSpPr>
          <p:nvPr>
            <p:ph type="title"/>
          </p:nvPr>
        </p:nvSpPr>
        <p:spPr/>
        <p:txBody>
          <a:bodyPr/>
          <a:lstStyle/>
          <a:p>
            <a:pPr algn="l"/>
            <a:r>
              <a:rPr lang="en-US" b="1" dirty="0">
                <a:solidFill>
                  <a:srgbClr val="FFFF00"/>
                </a:solidFill>
                <a:latin typeface="Calibri" pitchFamily="34" charset="0"/>
                <a:cs typeface="Calibri" pitchFamily="34" charset="0"/>
              </a:rPr>
              <a:t>MELD score </a:t>
            </a:r>
          </a:p>
        </p:txBody>
      </p:sp>
      <p:sp>
        <p:nvSpPr>
          <p:cNvPr id="830471" name="Text Box 7"/>
          <p:cNvSpPr txBox="1">
            <a:spLocks noChangeArrowheads="1"/>
          </p:cNvSpPr>
          <p:nvPr/>
        </p:nvSpPr>
        <p:spPr bwMode="auto">
          <a:xfrm>
            <a:off x="228600" y="6019800"/>
            <a:ext cx="944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dirty="0">
                <a:latin typeface="Calibri" pitchFamily="34" charset="0"/>
                <a:cs typeface="Calibri" pitchFamily="34" charset="0"/>
              </a:rPr>
              <a:t>10(0.957ln(</a:t>
            </a:r>
            <a:r>
              <a:rPr lang="en-US" sz="2400" dirty="0">
                <a:solidFill>
                  <a:srgbClr val="FFFF00"/>
                </a:solidFill>
                <a:latin typeface="Calibri" pitchFamily="34" charset="0"/>
                <a:cs typeface="Calibri" pitchFamily="34" charset="0"/>
              </a:rPr>
              <a:t>Cr</a:t>
            </a:r>
            <a:r>
              <a:rPr lang="en-US" sz="2400" dirty="0">
                <a:latin typeface="Calibri" pitchFamily="34" charset="0"/>
                <a:cs typeface="Calibri" pitchFamily="34" charset="0"/>
              </a:rPr>
              <a:t>) + 0.378ln(</a:t>
            </a:r>
            <a:r>
              <a:rPr lang="en-US" sz="2400" dirty="0">
                <a:solidFill>
                  <a:srgbClr val="FFFF00"/>
                </a:solidFill>
                <a:latin typeface="Calibri" pitchFamily="34" charset="0"/>
                <a:cs typeface="Calibri" pitchFamily="34" charset="0"/>
              </a:rPr>
              <a:t>bilirubin</a:t>
            </a:r>
            <a:r>
              <a:rPr lang="en-US" sz="2400" dirty="0">
                <a:latin typeface="Calibri" pitchFamily="34" charset="0"/>
                <a:cs typeface="Calibri" pitchFamily="34" charset="0"/>
              </a:rPr>
              <a:t>) +  1.12ln(</a:t>
            </a:r>
            <a:r>
              <a:rPr lang="en-US" sz="2400" dirty="0">
                <a:solidFill>
                  <a:srgbClr val="FFFF00"/>
                </a:solidFill>
                <a:latin typeface="Calibri" pitchFamily="34" charset="0"/>
                <a:cs typeface="Calibri" pitchFamily="34" charset="0"/>
              </a:rPr>
              <a:t>INR</a:t>
            </a:r>
            <a:r>
              <a:rPr lang="en-US" sz="2400" dirty="0">
                <a:latin typeface="Calibri" pitchFamily="34" charset="0"/>
                <a:cs typeface="Calibri" pitchFamily="34" charset="0"/>
              </a:rPr>
              <a:t>) + 0.643)</a:t>
            </a:r>
          </a:p>
        </p:txBody>
      </p:sp>
      <p:sp>
        <p:nvSpPr>
          <p:cNvPr id="830472" name="Text Box 8"/>
          <p:cNvSpPr txBox="1">
            <a:spLocks noChangeArrowheads="1"/>
          </p:cNvSpPr>
          <p:nvPr/>
        </p:nvSpPr>
        <p:spPr bwMode="auto">
          <a:xfrm>
            <a:off x="4953000" y="5257800"/>
            <a:ext cx="3092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1">
                <a:solidFill>
                  <a:schemeClr val="bg1"/>
                </a:solidFill>
              </a:rPr>
              <a:t>Wiesner et al. Gastro, 2003</a:t>
            </a:r>
          </a:p>
        </p:txBody>
      </p:sp>
    </p:spTree>
    <p:extLst>
      <p:ext uri="{BB962C8B-B14F-4D97-AF65-F5344CB8AC3E}">
        <p14:creationId xmlns:p14="http://schemas.microsoft.com/office/powerpoint/2010/main" val="7811248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274638"/>
            <a:ext cx="8686800" cy="1143000"/>
          </a:xfrm>
        </p:spPr>
        <p:txBody>
          <a:bodyPr/>
          <a:lstStyle/>
          <a:p>
            <a:pPr algn="l"/>
            <a:r>
              <a:rPr lang="en-US" b="1" smtClean="0">
                <a:solidFill>
                  <a:srgbClr val="FFFF00"/>
                </a:solidFill>
                <a:latin typeface="Calibri" pitchFamily="34" charset="0"/>
              </a:rPr>
              <a:t>Transplant indication: LDLT vs. DDLT</a:t>
            </a:r>
          </a:p>
        </p:txBody>
      </p:sp>
      <p:graphicFrame>
        <p:nvGraphicFramePr>
          <p:cNvPr id="2"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19460" name="TextBox 4"/>
          <p:cNvSpPr txBox="1">
            <a:spLocks noChangeArrowheads="1"/>
          </p:cNvSpPr>
          <p:nvPr/>
        </p:nvSpPr>
        <p:spPr bwMode="auto">
          <a:xfrm>
            <a:off x="222250" y="3505200"/>
            <a:ext cx="352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n-US">
                <a:latin typeface="Calibri" pitchFamily="34" charset="0"/>
              </a:rPr>
              <a:t>%</a:t>
            </a:r>
          </a:p>
        </p:txBody>
      </p:sp>
      <p:sp>
        <p:nvSpPr>
          <p:cNvPr id="19461" name="TextBox 5"/>
          <p:cNvSpPr txBox="1">
            <a:spLocks noChangeArrowheads="1"/>
          </p:cNvSpPr>
          <p:nvPr/>
        </p:nvSpPr>
        <p:spPr bwMode="auto">
          <a:xfrm>
            <a:off x="1990725" y="1887538"/>
            <a:ext cx="36210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n-US">
                <a:latin typeface="Calibri" pitchFamily="34" charset="0"/>
              </a:rPr>
              <a:t>PSC is a common indication for LDLT</a:t>
            </a:r>
          </a:p>
        </p:txBody>
      </p:sp>
    </p:spTree>
    <p:extLst>
      <p:ext uri="{BB962C8B-B14F-4D97-AF65-F5344CB8AC3E}">
        <p14:creationId xmlns:p14="http://schemas.microsoft.com/office/powerpoint/2010/main" val="37057744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endParaRPr lang="en-US" smtClean="0"/>
          </a:p>
        </p:txBody>
      </p:sp>
      <p:pic>
        <p:nvPicPr>
          <p:cNvPr id="20483" name="Picture 2"/>
          <p:cNvPicPr>
            <a:picLocks noChangeAspect="1" noChangeArrowheads="1"/>
          </p:cNvPicPr>
          <p:nvPr/>
        </p:nvPicPr>
        <p:blipFill>
          <a:blip r:embed="rId3">
            <a:extLst>
              <a:ext uri="{28A0092B-C50C-407E-A947-70E740481C1C}">
                <a14:useLocalDpi xmlns:a14="http://schemas.microsoft.com/office/drawing/2010/main" val="0"/>
              </a:ext>
            </a:extLst>
          </a:blip>
          <a:srcRect l="6563" t="39453" r="55937" b="56873"/>
          <a:stretch>
            <a:fillRect/>
          </a:stretch>
        </p:blipFill>
        <p:spPr bwMode="auto">
          <a:xfrm>
            <a:off x="685800" y="76200"/>
            <a:ext cx="77771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2"/>
          <p:cNvPicPr>
            <a:picLocks noChangeAspect="1" noChangeArrowheads="1"/>
          </p:cNvPicPr>
          <p:nvPr/>
        </p:nvPicPr>
        <p:blipFill>
          <a:blip r:embed="rId3">
            <a:extLst>
              <a:ext uri="{28A0092B-C50C-407E-A947-70E740481C1C}">
                <a14:useLocalDpi xmlns:a14="http://schemas.microsoft.com/office/drawing/2010/main" val="0"/>
              </a:ext>
            </a:extLst>
          </a:blip>
          <a:srcRect l="6563" t="70682" r="55937" b="26563"/>
          <a:stretch>
            <a:fillRect/>
          </a:stretch>
        </p:blipFill>
        <p:spPr bwMode="auto">
          <a:xfrm>
            <a:off x="692150" y="1436688"/>
            <a:ext cx="77771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2"/>
          <p:cNvPicPr>
            <a:picLocks noChangeAspect="1" noChangeArrowheads="1"/>
          </p:cNvPicPr>
          <p:nvPr/>
        </p:nvPicPr>
        <p:blipFill>
          <a:blip r:embed="rId3">
            <a:extLst>
              <a:ext uri="{28A0092B-C50C-407E-A947-70E740481C1C}">
                <a14:useLocalDpi xmlns:a14="http://schemas.microsoft.com/office/drawing/2010/main" val="0"/>
              </a:ext>
            </a:extLst>
          </a:blip>
          <a:srcRect l="6563" t="56905" r="55937" b="30237"/>
          <a:stretch>
            <a:fillRect/>
          </a:stretch>
        </p:blipFill>
        <p:spPr bwMode="auto">
          <a:xfrm>
            <a:off x="685800" y="374650"/>
            <a:ext cx="777716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3"/>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l="7721" t="39952" r="75941" b="12263"/>
          <a:stretch>
            <a:fillRect/>
          </a:stretch>
        </p:blipFill>
        <p:spPr>
          <a:xfrm>
            <a:off x="152400" y="2057400"/>
            <a:ext cx="3962400" cy="4635500"/>
          </a:xfrm>
          <a:noFill/>
        </p:spPr>
      </p:pic>
      <p:pic>
        <p:nvPicPr>
          <p:cNvPr id="20487" name="Picture 4"/>
          <p:cNvPicPr>
            <a:picLocks noChangeAspect="1" noChangeArrowheads="1"/>
          </p:cNvPicPr>
          <p:nvPr/>
        </p:nvPicPr>
        <p:blipFill>
          <a:blip r:embed="rId5">
            <a:extLst>
              <a:ext uri="{28A0092B-C50C-407E-A947-70E740481C1C}">
                <a14:useLocalDpi xmlns:a14="http://schemas.microsoft.com/office/drawing/2010/main" val="0"/>
              </a:ext>
            </a:extLst>
          </a:blip>
          <a:srcRect l="7777" t="51924" r="79167" b="17247"/>
          <a:stretch>
            <a:fillRect/>
          </a:stretch>
        </p:blipFill>
        <p:spPr bwMode="auto">
          <a:xfrm>
            <a:off x="4419600" y="2098675"/>
            <a:ext cx="4343400" cy="410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4"/>
          <p:cNvPicPr>
            <a:picLocks noChangeAspect="1" noChangeArrowheads="1"/>
          </p:cNvPicPr>
          <p:nvPr/>
        </p:nvPicPr>
        <p:blipFill>
          <a:blip r:embed="rId5">
            <a:extLst>
              <a:ext uri="{28A0092B-C50C-407E-A947-70E740481C1C}">
                <a14:useLocalDpi xmlns:a14="http://schemas.microsoft.com/office/drawing/2010/main" val="0"/>
              </a:ext>
            </a:extLst>
          </a:blip>
          <a:srcRect l="6876" t="87263" r="75313" b="8224"/>
          <a:stretch>
            <a:fillRect/>
          </a:stretch>
        </p:blipFill>
        <p:spPr bwMode="auto">
          <a:xfrm>
            <a:off x="4422775" y="6137275"/>
            <a:ext cx="449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9" name="Rectangle 9"/>
          <p:cNvSpPr>
            <a:spLocks noChangeArrowheads="1"/>
          </p:cNvSpPr>
          <p:nvPr/>
        </p:nvSpPr>
        <p:spPr bwMode="auto">
          <a:xfrm>
            <a:off x="8767763" y="2098675"/>
            <a:ext cx="152400" cy="4038600"/>
          </a:xfrm>
          <a:prstGeom prst="rect">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sp>
        <p:nvSpPr>
          <p:cNvPr id="20490" name="Rectangle 10"/>
          <p:cNvSpPr>
            <a:spLocks noChangeArrowheads="1"/>
          </p:cNvSpPr>
          <p:nvPr/>
        </p:nvSpPr>
        <p:spPr bwMode="auto">
          <a:xfrm>
            <a:off x="180975" y="5299075"/>
            <a:ext cx="3886200" cy="720725"/>
          </a:xfrm>
          <a:prstGeom prst="rect">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3895479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457325"/>
            <a:ext cx="6707285" cy="1569660"/>
          </a:xfrm>
          <a:prstGeom prst="rect">
            <a:avLst/>
          </a:prstGeom>
          <a:noFill/>
        </p:spPr>
        <p:txBody>
          <a:bodyPr wrap="none">
            <a:spAutoFit/>
          </a:bodyPr>
          <a:lstStyle/>
          <a:p>
            <a:pPr marL="514350" indent="-514350">
              <a:buAutoNum type="arabicPeriod" startAt="2"/>
              <a:defRPr/>
            </a:pPr>
            <a:r>
              <a:rPr lang="en-US" sz="3200" i="1" dirty="0" smtClean="0">
                <a:latin typeface="Calibri" pitchFamily="34" charset="0"/>
                <a:cs typeface="Calibri" pitchFamily="34" charset="0"/>
              </a:rPr>
              <a:t>The outcome for an individual liver </a:t>
            </a:r>
          </a:p>
          <a:p>
            <a:pPr marL="514350" indent="-514350">
              <a:buAutoNum type="arabicPeriod" startAt="2"/>
              <a:defRPr/>
            </a:pPr>
            <a:endParaRPr lang="en-US" sz="3200" i="1" dirty="0">
              <a:latin typeface="Calibri" pitchFamily="34" charset="0"/>
              <a:cs typeface="Calibri" pitchFamily="34" charset="0"/>
            </a:endParaRPr>
          </a:p>
          <a:p>
            <a:pPr>
              <a:defRPr/>
            </a:pPr>
            <a:r>
              <a:rPr lang="en-US" sz="3200" i="1" dirty="0">
                <a:latin typeface="Calibri" pitchFamily="34" charset="0"/>
                <a:cs typeface="Calibri" pitchFamily="34" charset="0"/>
              </a:rPr>
              <a:t>r</a:t>
            </a:r>
            <a:r>
              <a:rPr lang="en-US" sz="3200" i="1" dirty="0" smtClean="0">
                <a:latin typeface="Calibri" pitchFamily="34" charset="0"/>
                <a:cs typeface="Calibri" pitchFamily="34" charset="0"/>
              </a:rPr>
              <a:t>ecipient can be accurately predicted.</a:t>
            </a:r>
            <a:endParaRPr lang="en-US" sz="3200" i="1" dirty="0">
              <a:latin typeface="Calibri" pitchFamily="34" charset="0"/>
              <a:cs typeface="Calibri" pitchFamily="34" charset="0"/>
            </a:endParaRPr>
          </a:p>
        </p:txBody>
      </p:sp>
      <p:sp>
        <p:nvSpPr>
          <p:cNvPr id="2" name="Title 1"/>
          <p:cNvSpPr>
            <a:spLocks noGrp="1"/>
          </p:cNvSpPr>
          <p:nvPr>
            <p:ph type="title"/>
          </p:nvPr>
        </p:nvSpPr>
        <p:spPr/>
        <p:txBody>
          <a:bodyPr/>
          <a:lstStyle/>
          <a:p>
            <a:pPr algn="l"/>
            <a:r>
              <a:rPr lang="en-US" b="1" dirty="0" smtClean="0">
                <a:solidFill>
                  <a:srgbClr val="FFFF00"/>
                </a:solidFill>
                <a:latin typeface="Calibri" pitchFamily="34" charset="0"/>
                <a:cs typeface="Calibri" pitchFamily="34" charset="0"/>
              </a:rPr>
              <a:t>Myth</a:t>
            </a:r>
            <a:endParaRPr lang="en-US" b="1" dirty="0">
              <a:solidFill>
                <a:srgbClr val="FFFF00"/>
              </a:solidFill>
              <a:latin typeface="Calibri" pitchFamily="34" charset="0"/>
              <a:cs typeface="Calibri" pitchFamily="34" charset="0"/>
            </a:endParaRPr>
          </a:p>
        </p:txBody>
      </p:sp>
    </p:spTree>
    <p:extLst>
      <p:ext uri="{BB962C8B-B14F-4D97-AF65-F5344CB8AC3E}">
        <p14:creationId xmlns:p14="http://schemas.microsoft.com/office/powerpoint/2010/main" val="3916074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457325"/>
            <a:ext cx="7712432" cy="2554545"/>
          </a:xfrm>
          <a:prstGeom prst="rect">
            <a:avLst/>
          </a:prstGeom>
          <a:noFill/>
        </p:spPr>
        <p:txBody>
          <a:bodyPr wrap="none">
            <a:spAutoFit/>
          </a:bodyPr>
          <a:lstStyle/>
          <a:p>
            <a:pPr marL="514350" indent="-514350">
              <a:buAutoNum type="arabicPeriod" startAt="2"/>
              <a:defRPr/>
            </a:pPr>
            <a:r>
              <a:rPr lang="en-US" sz="3200" i="1" dirty="0" smtClean="0">
                <a:latin typeface="Calibri" pitchFamily="34" charset="0"/>
                <a:cs typeface="Calibri" pitchFamily="34" charset="0"/>
              </a:rPr>
              <a:t>When all known variables are accounted,</a:t>
            </a:r>
          </a:p>
          <a:p>
            <a:pPr marL="514350" indent="-514350">
              <a:buAutoNum type="arabicPeriod" startAt="2"/>
              <a:defRPr/>
            </a:pPr>
            <a:endParaRPr lang="en-US" sz="3200" i="1" dirty="0">
              <a:latin typeface="Calibri" pitchFamily="34" charset="0"/>
              <a:cs typeface="Calibri" pitchFamily="34" charset="0"/>
            </a:endParaRPr>
          </a:p>
          <a:p>
            <a:pPr>
              <a:defRPr/>
            </a:pPr>
            <a:r>
              <a:rPr lang="en-US" sz="3200" i="1" dirty="0" smtClean="0">
                <a:latin typeface="Calibri" pitchFamily="34" charset="0"/>
                <a:cs typeface="Calibri" pitchFamily="34" charset="0"/>
              </a:rPr>
              <a:t>the ability to predict outcome for an </a:t>
            </a:r>
          </a:p>
          <a:p>
            <a:pPr>
              <a:defRPr/>
            </a:pPr>
            <a:endParaRPr lang="en-US" sz="3200" i="1" dirty="0">
              <a:latin typeface="Calibri" pitchFamily="34" charset="0"/>
              <a:cs typeface="Calibri" pitchFamily="34" charset="0"/>
            </a:endParaRPr>
          </a:p>
          <a:p>
            <a:pPr>
              <a:defRPr/>
            </a:pPr>
            <a:r>
              <a:rPr lang="en-US" sz="3200" i="1" dirty="0">
                <a:latin typeface="Calibri" pitchFamily="34" charset="0"/>
                <a:cs typeface="Calibri" pitchFamily="34" charset="0"/>
              </a:rPr>
              <a:t>i</a:t>
            </a:r>
            <a:r>
              <a:rPr lang="en-US" sz="3200" i="1" dirty="0" smtClean="0">
                <a:latin typeface="Calibri" pitchFamily="34" charset="0"/>
                <a:cs typeface="Calibri" pitchFamily="34" charset="0"/>
              </a:rPr>
              <a:t>ndividual patient is about 60 %.</a:t>
            </a:r>
            <a:endParaRPr lang="en-US" sz="3200" i="1" dirty="0">
              <a:latin typeface="Calibri" pitchFamily="34" charset="0"/>
              <a:cs typeface="Calibri" pitchFamily="34" charset="0"/>
            </a:endParaRPr>
          </a:p>
        </p:txBody>
      </p:sp>
      <p:sp>
        <p:nvSpPr>
          <p:cNvPr id="2" name="Title 1"/>
          <p:cNvSpPr>
            <a:spLocks noGrp="1"/>
          </p:cNvSpPr>
          <p:nvPr>
            <p:ph type="title"/>
          </p:nvPr>
        </p:nvSpPr>
        <p:spPr/>
        <p:txBody>
          <a:bodyPr/>
          <a:lstStyle/>
          <a:p>
            <a:pPr algn="l"/>
            <a:r>
              <a:rPr lang="en-US" b="1" dirty="0" smtClean="0">
                <a:solidFill>
                  <a:srgbClr val="FFFF00"/>
                </a:solidFill>
                <a:latin typeface="Calibri" pitchFamily="34" charset="0"/>
                <a:cs typeface="Calibri" pitchFamily="34" charset="0"/>
              </a:rPr>
              <a:t>Reality</a:t>
            </a:r>
            <a:endParaRPr lang="en-US" b="1" dirty="0">
              <a:solidFill>
                <a:srgbClr val="FFFF00"/>
              </a:solidFill>
              <a:latin typeface="Calibri" pitchFamily="34" charset="0"/>
              <a:cs typeface="Calibri" pitchFamily="34" charset="0"/>
            </a:endParaRPr>
          </a:p>
        </p:txBody>
      </p:sp>
    </p:spTree>
    <p:extLst>
      <p:ext uri="{BB962C8B-B14F-4D97-AF65-F5344CB8AC3E}">
        <p14:creationId xmlns:p14="http://schemas.microsoft.com/office/powerpoint/2010/main" val="888512523"/>
      </p:ext>
    </p:extLst>
  </p:cSld>
  <p:clrMapOvr>
    <a:masterClrMapping/>
  </p:clrMapOvr>
</p:sld>
</file>

<file path=ppt/theme/theme1.xml><?xml version="1.0" encoding="utf-8"?>
<a:theme xmlns:a="http://schemas.openxmlformats.org/drawingml/2006/main" name="Default Design">
  <a:themeElements>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12969</TotalTime>
  <Words>957</Words>
  <Application>Microsoft Office PowerPoint</Application>
  <PresentationFormat>On-screen Show (4:3)</PresentationFormat>
  <Paragraphs>228</Paragraphs>
  <Slides>38</Slides>
  <Notes>12</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Default Design</vt:lpstr>
      <vt:lpstr>Liver transplant:  myths and realities </vt:lpstr>
      <vt:lpstr>Myth</vt:lpstr>
      <vt:lpstr>Reality</vt:lpstr>
      <vt:lpstr>PowerPoint Presentation</vt:lpstr>
      <vt:lpstr>MELD score </vt:lpstr>
      <vt:lpstr>Transplant indication: LDLT vs. DDLT</vt:lpstr>
      <vt:lpstr>PowerPoint Presentation</vt:lpstr>
      <vt:lpstr>Myth</vt:lpstr>
      <vt:lpstr>Reality</vt:lpstr>
      <vt:lpstr>Myth</vt:lpstr>
      <vt:lpstr>Reality</vt:lpstr>
      <vt:lpstr>PowerPoint Presentation</vt:lpstr>
      <vt:lpstr>PowerPoint Presentation</vt:lpstr>
      <vt:lpstr>PowerPoint Presentation</vt:lpstr>
      <vt:lpstr>Myth</vt:lpstr>
      <vt:lpstr>Reality</vt:lpstr>
      <vt:lpstr>Five-year patient survival</vt:lpstr>
      <vt:lpstr>PowerPoint Presentation</vt:lpstr>
      <vt:lpstr>PowerPoint Presentation</vt:lpstr>
      <vt:lpstr>PowerPoint Presentation</vt:lpstr>
      <vt:lpstr>PowerPoint Presentation</vt:lpstr>
      <vt:lpstr>PowerPoint Presentation</vt:lpstr>
      <vt:lpstr>Myth</vt:lpstr>
      <vt:lpstr>Reality</vt:lpstr>
      <vt:lpstr>PowerPoint Presentation</vt:lpstr>
      <vt:lpstr>PowerPoint Presentation</vt:lpstr>
      <vt:lpstr>PowerPoint Presentation</vt:lpstr>
      <vt:lpstr>PowerPoint Presentation</vt:lpstr>
      <vt:lpstr>PowerPoint Presentation</vt:lpstr>
      <vt:lpstr>Myth</vt:lpstr>
      <vt:lpstr>Reality</vt:lpstr>
      <vt:lpstr>Regional sharing</vt:lpstr>
      <vt:lpstr>Liver redistricting – new proposal</vt:lpstr>
      <vt:lpstr>Liver redistricting – new proposal</vt:lpstr>
      <vt:lpstr>Liver redistricting - concerns</vt:lpstr>
      <vt:lpstr>Liver redistricting - proposal</vt:lpstr>
      <vt:lpstr>PSC – cholangitis and risk of death</vt:lpstr>
      <vt:lpstr>PSC – cholangitis and risk of death</vt:lpstr>
    </vt:vector>
  </TitlesOfParts>
  <Company>Roche Labs,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Cytopenias:  The “poop” and nothing but the …….</dc:title>
  <dc:creator>Jim Turley</dc:creator>
  <cp:lastModifiedBy>p15699</cp:lastModifiedBy>
  <cp:revision>694</cp:revision>
  <dcterms:created xsi:type="dcterms:W3CDTF">2003-05-30T16:50:20Z</dcterms:created>
  <dcterms:modified xsi:type="dcterms:W3CDTF">2015-04-23T23:46:23Z</dcterms:modified>
</cp:coreProperties>
</file>