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7" r:id="rId2"/>
    <p:sldId id="257" r:id="rId3"/>
    <p:sldId id="278" r:id="rId4"/>
    <p:sldId id="277" r:id="rId5"/>
    <p:sldId id="258" r:id="rId6"/>
    <p:sldId id="273" r:id="rId7"/>
    <p:sldId id="276" r:id="rId8"/>
    <p:sldId id="274" r:id="rId9"/>
    <p:sldId id="266" r:id="rId10"/>
    <p:sldId id="275" r:id="rId11"/>
    <p:sldId id="268" r:id="rId12"/>
    <p:sldId id="260" r:id="rId13"/>
    <p:sldId id="270" r:id="rId14"/>
    <p:sldId id="279" r:id="rId15"/>
    <p:sldId id="262" r:id="rId16"/>
    <p:sldId id="263" r:id="rId17"/>
    <p:sldId id="280" r:id="rId18"/>
    <p:sldId id="264" r:id="rId19"/>
    <p:sldId id="272" r:id="rId20"/>
    <p:sldId id="281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5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13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6" Type="http://schemas.openxmlformats.org/officeDocument/2006/relationships/theme" Target="theme/theme1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April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April 25,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April 25,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6900" y="977109"/>
            <a:ext cx="7914640" cy="914400"/>
          </a:xfrm>
        </p:spPr>
        <p:txBody>
          <a:bodyPr/>
          <a:lstStyle/>
          <a:p>
            <a:pPr algn="ctr"/>
            <a:r>
              <a:rPr lang="en-US" sz="4000" dirty="0" smtClean="0"/>
              <a:t>The Human </a:t>
            </a:r>
            <a:r>
              <a:rPr lang="en-US" sz="4000" dirty="0" err="1" smtClean="0"/>
              <a:t>Microbiome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4000" dirty="0" smtClean="0"/>
              <a:t>PSC, IBD, and the Gut-Liver Axis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622300" y="4572000"/>
            <a:ext cx="7594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PSC Partners Seeking a </a:t>
            </a:r>
            <a:r>
              <a:rPr lang="en-US" sz="2800" dirty="0" smtClean="0"/>
              <a:t>Cure </a:t>
            </a:r>
          </a:p>
          <a:p>
            <a:pPr algn="ctr"/>
            <a:r>
              <a:rPr lang="en-US" sz="2800" dirty="0" smtClean="0"/>
              <a:t>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A</a:t>
            </a:r>
            <a:r>
              <a:rPr lang="en-US" sz="2800" dirty="0" smtClean="0"/>
              <a:t>nnual Conference</a:t>
            </a:r>
          </a:p>
          <a:p>
            <a:pPr algn="ctr"/>
            <a:r>
              <a:rPr lang="en-US" sz="2800" dirty="0" smtClean="0"/>
              <a:t>April 25, 2015</a:t>
            </a:r>
          </a:p>
          <a:p>
            <a:pPr algn="ctr"/>
            <a:r>
              <a:rPr lang="en-US" sz="2800" dirty="0" smtClean="0"/>
              <a:t> </a:t>
            </a:r>
            <a:r>
              <a:rPr lang="en-US" sz="2800" dirty="0"/>
              <a:t>Irving, Texas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5200" y="2730500"/>
            <a:ext cx="7150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Peter Mannon, MD</a:t>
            </a:r>
          </a:p>
          <a:p>
            <a:pPr algn="ctr"/>
            <a:r>
              <a:rPr lang="en-US" sz="2800" dirty="0" smtClean="0"/>
              <a:t>The University of Alabama at Birmingham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098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7758" y="3957289"/>
            <a:ext cx="8651874" cy="69532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Reduced abundance and diversity in phyla </a:t>
            </a:r>
            <a:r>
              <a:rPr lang="en-US" sz="3600" i="1" dirty="0" err="1" smtClean="0"/>
              <a:t>Firmicutes</a:t>
            </a:r>
            <a:r>
              <a:rPr lang="en-US" sz="3600" dirty="0" smtClean="0"/>
              <a:t> (esp. </a:t>
            </a:r>
            <a:r>
              <a:rPr lang="en-US" sz="3600" i="1" dirty="0" err="1" smtClean="0"/>
              <a:t>Faecalibacterium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prausnitzii</a:t>
            </a:r>
            <a:r>
              <a:rPr lang="en-US" sz="3600" i="1" dirty="0" smtClean="0"/>
              <a:t> </a:t>
            </a:r>
            <a:r>
              <a:rPr lang="en-US" sz="3600" dirty="0" smtClean="0"/>
              <a:t>in </a:t>
            </a:r>
            <a:r>
              <a:rPr lang="en-US" sz="3600" dirty="0" err="1" smtClean="0"/>
              <a:t>Crohn’s</a:t>
            </a:r>
            <a:r>
              <a:rPr lang="en-US" sz="3600" i="1" dirty="0" smtClean="0"/>
              <a:t>) and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Verrucomicrobia</a:t>
            </a:r>
            <a:r>
              <a:rPr lang="en-US" sz="3600" i="1" dirty="0" smtClean="0"/>
              <a:t> (</a:t>
            </a:r>
            <a:r>
              <a:rPr lang="en-US" sz="3600" i="1" dirty="0" err="1" smtClean="0"/>
              <a:t>Akkermansia</a:t>
            </a:r>
            <a:r>
              <a:rPr lang="en-US" sz="3600" i="1" dirty="0" smtClean="0"/>
              <a:t> </a:t>
            </a:r>
            <a:r>
              <a:rPr lang="en-US" sz="3600" i="1" dirty="0" err="1" smtClean="0"/>
              <a:t>muciniphila</a:t>
            </a:r>
            <a:r>
              <a:rPr lang="en-US" sz="3600" i="1" dirty="0" smtClean="0"/>
              <a:t> </a:t>
            </a:r>
            <a:r>
              <a:rPr lang="en-US" sz="3600" dirty="0" smtClean="0"/>
              <a:t>in UC )</a:t>
            </a: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Generally increase in </a:t>
            </a:r>
            <a:r>
              <a:rPr lang="en-US" sz="3600" dirty="0" err="1" smtClean="0"/>
              <a:t>Bacteroidetes</a:t>
            </a:r>
            <a:r>
              <a:rPr lang="en-US" sz="3600" dirty="0" smtClean="0"/>
              <a:t> and </a:t>
            </a:r>
            <a:r>
              <a:rPr lang="en-US" sz="3600" dirty="0" err="1" smtClean="0"/>
              <a:t>Proteobacteria</a:t>
            </a:r>
            <a:endParaRPr lang="en-US" sz="3600" dirty="0"/>
          </a:p>
          <a:p>
            <a:pPr>
              <a:buFont typeface="Arial"/>
              <a:buChar char="•"/>
            </a:pPr>
            <a:r>
              <a:rPr lang="en-US" sz="3600" dirty="0" smtClean="0"/>
              <a:t>Fewer microbial genes and functional pathways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6200" y="-105828"/>
            <a:ext cx="9296400" cy="914400"/>
          </a:xfrm>
        </p:spPr>
        <p:txBody>
          <a:bodyPr/>
          <a:lstStyle/>
          <a:p>
            <a:pPr algn="ctr"/>
            <a:r>
              <a:rPr lang="en-US" sz="4000" b="1" dirty="0" smtClean="0"/>
              <a:t>The </a:t>
            </a:r>
            <a:r>
              <a:rPr lang="en-US" sz="4000" b="1" dirty="0" err="1" smtClean="0"/>
              <a:t>Dysbiotic</a:t>
            </a:r>
            <a:r>
              <a:rPr lang="en-US" sz="4000" b="1" dirty="0" smtClean="0"/>
              <a:t> Gut </a:t>
            </a:r>
            <a:r>
              <a:rPr lang="en-US" sz="4000" b="1" dirty="0" err="1" smtClean="0"/>
              <a:t>Microbiome</a:t>
            </a:r>
            <a:r>
              <a:rPr lang="en-US" sz="4000" b="1" dirty="0" smtClean="0"/>
              <a:t> in IBD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3276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451" y="3599401"/>
            <a:ext cx="8651874" cy="69532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err="1"/>
              <a:t>M</a:t>
            </a:r>
            <a:r>
              <a:rPr lang="en-US" sz="3600" dirty="0" err="1" smtClean="0"/>
              <a:t>icrobiota</a:t>
            </a:r>
            <a:r>
              <a:rPr lang="en-US" sz="3600" dirty="0" smtClean="0"/>
              <a:t> from animal models with gene defects can transmit colitis</a:t>
            </a:r>
            <a:endParaRPr lang="en-US" sz="3600" dirty="0"/>
          </a:p>
          <a:p>
            <a:pPr>
              <a:buFont typeface="Arial"/>
              <a:buChar char="•"/>
            </a:pPr>
            <a:r>
              <a:rPr lang="en-US" sz="3600" dirty="0" smtClean="0"/>
              <a:t>IgA antibody-coated bacteria increase IBD susceptibility 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Take away: No single organism yet identified but host genetics can influence the </a:t>
            </a:r>
            <a:r>
              <a:rPr lang="en-US" sz="3600" dirty="0" err="1" smtClean="0"/>
              <a:t>microbiome</a:t>
            </a:r>
            <a:r>
              <a:rPr lang="en-US" sz="3600" dirty="0" smtClean="0"/>
              <a:t> and host responses can identify “bad actors”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989" y="66883"/>
            <a:ext cx="8564181" cy="914400"/>
          </a:xfrm>
        </p:spPr>
        <p:txBody>
          <a:bodyPr/>
          <a:lstStyle/>
          <a:p>
            <a:pPr algn="ctr"/>
            <a:r>
              <a:rPr lang="en-US" sz="4800" b="1" dirty="0" err="1" smtClean="0"/>
              <a:t>Microbiota</a:t>
            </a:r>
            <a:r>
              <a:rPr lang="en-US" sz="4800" b="1" dirty="0" smtClean="0"/>
              <a:t> that Cause IBD?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290688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6650" y="3159125"/>
            <a:ext cx="7372350" cy="1031875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4000" dirty="0" smtClean="0"/>
              <a:t>Altering Energy Harvest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Producing Toxic Metabolites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Promoting Inflammation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764" y="1073150"/>
            <a:ext cx="8814435" cy="914400"/>
          </a:xfrm>
        </p:spPr>
        <p:txBody>
          <a:bodyPr/>
          <a:lstStyle/>
          <a:p>
            <a:pPr algn="ctr"/>
            <a:r>
              <a:rPr lang="en-US" sz="4400" dirty="0" smtClean="0"/>
              <a:t>How Could the Gut </a:t>
            </a:r>
            <a:r>
              <a:rPr lang="en-US" sz="4400" dirty="0" err="1" smtClean="0"/>
              <a:t>Microbiota</a:t>
            </a:r>
            <a:r>
              <a:rPr lang="en-US" sz="4400" dirty="0" smtClean="0"/>
              <a:t> Promote Liver Disease?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484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615194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The Liver-Gut Axis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298950"/>
            <a:ext cx="8559800" cy="67309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Direct venous drainage from colon to liver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“Leaky gut” associated with increased blood levels of </a:t>
            </a:r>
            <a:r>
              <a:rPr lang="en-US" sz="3600" dirty="0" smtClean="0"/>
              <a:t>pathogen</a:t>
            </a:r>
            <a:r>
              <a:rPr lang="en-US" sz="3600" dirty="0" smtClean="0"/>
              <a:t>-associated molecular patterns “PAMPs” 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 marL="18288" indent="0">
              <a:buNone/>
            </a:pPr>
            <a:endParaRPr lang="en-US" sz="3600" dirty="0" smtClean="0"/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0555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4540" y="323094"/>
            <a:ext cx="7543800" cy="914400"/>
          </a:xfrm>
        </p:spPr>
        <p:txBody>
          <a:bodyPr/>
          <a:lstStyle/>
          <a:p>
            <a:pPr algn="ctr"/>
            <a:r>
              <a:rPr lang="en-US" b="1" dirty="0" smtClean="0"/>
              <a:t>The Liver-Gut Axis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4146549"/>
            <a:ext cx="8559800" cy="673099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Mouse models of NAFLD require presence of a gut </a:t>
            </a:r>
            <a:r>
              <a:rPr lang="en-US" sz="3200" dirty="0" err="1" smtClean="0"/>
              <a:t>microbiome</a:t>
            </a:r>
            <a:r>
              <a:rPr lang="en-US" sz="3200" dirty="0" smtClean="0"/>
              <a:t> (and blocking PAMP signals can block development of NAFLD)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Transmit susceptibility to NAFLD by transfer of gut </a:t>
            </a:r>
            <a:r>
              <a:rPr lang="en-US" sz="3200" dirty="0" err="1" smtClean="0"/>
              <a:t>microbiome</a:t>
            </a:r>
            <a:r>
              <a:rPr lang="en-US" sz="3200" dirty="0" smtClean="0"/>
              <a:t> from mice with </a:t>
            </a:r>
            <a:r>
              <a:rPr lang="en-US" sz="3200" dirty="0" err="1" smtClean="0"/>
              <a:t>inflammasome</a:t>
            </a:r>
            <a:r>
              <a:rPr lang="en-US" sz="3200" dirty="0" smtClean="0"/>
              <a:t> defects (who also develop NAFLD and have altered </a:t>
            </a:r>
            <a:r>
              <a:rPr lang="en-US" sz="3200" dirty="0" err="1" smtClean="0"/>
              <a:t>microbiota</a:t>
            </a:r>
            <a:r>
              <a:rPr lang="en-US" sz="3200" dirty="0" smtClean="0"/>
              <a:t> with elevated </a:t>
            </a:r>
            <a:r>
              <a:rPr lang="en-US" sz="3200" i="1" dirty="0" err="1" smtClean="0"/>
              <a:t>Prevotella</a:t>
            </a:r>
            <a:r>
              <a:rPr lang="en-US" sz="3200" dirty="0" smtClean="0"/>
              <a:t> and </a:t>
            </a:r>
            <a:r>
              <a:rPr lang="en-US" sz="3200" i="1" dirty="0" err="1" smtClean="0"/>
              <a:t>Porphyromonas</a:t>
            </a:r>
            <a:r>
              <a:rPr lang="en-US" sz="3200" dirty="0" smtClean="0"/>
              <a:t> sp.) </a:t>
            </a:r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578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1224" y="1323975"/>
            <a:ext cx="7597775" cy="507365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4000" dirty="0" smtClean="0"/>
              <a:t>Infection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Effects of Components (PAMPs and NODs), “Leaky Gut”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Effects of Metabolism</a:t>
            </a:r>
          </a:p>
          <a:p>
            <a:pPr>
              <a:buFont typeface="Arial"/>
              <a:buChar char="•"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175" y="465663"/>
            <a:ext cx="8616950" cy="787399"/>
          </a:xfrm>
        </p:spPr>
        <p:txBody>
          <a:bodyPr/>
          <a:lstStyle/>
          <a:p>
            <a:pPr algn="ctr"/>
            <a:r>
              <a:rPr lang="en-US" sz="4400" b="1" dirty="0"/>
              <a:t>The Gut </a:t>
            </a:r>
            <a:r>
              <a:rPr lang="en-US" sz="4400" b="1" dirty="0" err="1" smtClean="0"/>
              <a:t>Microbiome</a:t>
            </a:r>
            <a:r>
              <a:rPr lang="en-US" sz="4400" b="1" dirty="0" smtClean="0"/>
              <a:t> and PSC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7296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3128437"/>
            <a:ext cx="8906933" cy="72707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Models of </a:t>
            </a:r>
            <a:r>
              <a:rPr lang="en-US" sz="3600" dirty="0" smtClean="0"/>
              <a:t>infection resulting in PSC</a:t>
            </a:r>
            <a:endParaRPr lang="en-US" sz="3600" dirty="0" smtClean="0"/>
          </a:p>
          <a:p>
            <a:pPr lvl="1">
              <a:buFont typeface="Arial"/>
              <a:buChar char="•"/>
            </a:pPr>
            <a:r>
              <a:rPr lang="en-US" sz="3400" dirty="0" err="1" smtClean="0"/>
              <a:t>Jejunal</a:t>
            </a:r>
            <a:r>
              <a:rPr lang="en-US" sz="3400" dirty="0" smtClean="0"/>
              <a:t> blind loops in rats 			(</a:t>
            </a:r>
            <a:r>
              <a:rPr lang="en-US" sz="3400" dirty="0" err="1" smtClean="0"/>
              <a:t>mutanolysin</a:t>
            </a:r>
            <a:r>
              <a:rPr lang="en-US" sz="3400" dirty="0" smtClean="0"/>
              <a:t> Rx)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Rectal N-Met-</a:t>
            </a:r>
            <a:r>
              <a:rPr lang="en-US" sz="3400" dirty="0" err="1" smtClean="0"/>
              <a:t>Leu</a:t>
            </a:r>
            <a:r>
              <a:rPr lang="en-US" sz="3400" dirty="0" smtClean="0"/>
              <a:t>-</a:t>
            </a:r>
            <a:r>
              <a:rPr lang="en-US" sz="3400" dirty="0" smtClean="0"/>
              <a:t>Tyr (small duct cholangitis)</a:t>
            </a:r>
            <a:endParaRPr lang="en-US" sz="3400" dirty="0" smtClean="0"/>
          </a:p>
          <a:p>
            <a:pPr lvl="1">
              <a:buFont typeface="Arial"/>
              <a:buChar char="•"/>
            </a:pPr>
            <a:r>
              <a:rPr lang="en-US" sz="3400" i="1" dirty="0" smtClean="0"/>
              <a:t>S. </a:t>
            </a:r>
            <a:r>
              <a:rPr lang="en-US" sz="3400" i="1" dirty="0" err="1" smtClean="0"/>
              <a:t>intermedius</a:t>
            </a:r>
            <a:r>
              <a:rPr lang="en-US" sz="3400" i="1" dirty="0" smtClean="0"/>
              <a:t> </a:t>
            </a:r>
            <a:r>
              <a:rPr lang="en-US" sz="3400" dirty="0" smtClean="0"/>
              <a:t>in </a:t>
            </a:r>
            <a:r>
              <a:rPr lang="en-US" sz="3400" dirty="0" err="1" smtClean="0"/>
              <a:t>Balb</a:t>
            </a:r>
            <a:r>
              <a:rPr lang="en-US" sz="3400" dirty="0" smtClean="0"/>
              <a:t>/c mice</a:t>
            </a:r>
          </a:p>
          <a:p>
            <a:pPr lvl="1">
              <a:buFont typeface="Arial"/>
              <a:buChar char="•"/>
            </a:pPr>
            <a:endParaRPr lang="en-US" sz="3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47189"/>
            <a:ext cx="9144000" cy="628649"/>
          </a:xfrm>
        </p:spPr>
        <p:txBody>
          <a:bodyPr/>
          <a:lstStyle/>
          <a:p>
            <a:pPr algn="ctr"/>
            <a:r>
              <a:rPr lang="en-US" sz="4000" b="1" dirty="0"/>
              <a:t>The Gut </a:t>
            </a:r>
            <a:r>
              <a:rPr lang="en-US" sz="4000" b="1" dirty="0" err="1"/>
              <a:t>Microbiome</a:t>
            </a:r>
            <a:r>
              <a:rPr lang="en-US" sz="4000" b="1" dirty="0"/>
              <a:t> and </a:t>
            </a:r>
            <a:r>
              <a:rPr lang="en-US" sz="4000" b="1" dirty="0" smtClean="0"/>
              <a:t>PSC: Infection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399" y="4859870"/>
            <a:ext cx="89069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Takeaway:  Bacterial infection and bacterial components alone can induce a PSC disease in susceptible animal models—and anti-bacterial strategies can block the damage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8347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399" y="1187454"/>
            <a:ext cx="7874001" cy="727074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en-US" sz="3600" dirty="0" smtClean="0"/>
              <a:t>Trials of antibiotics</a:t>
            </a:r>
          </a:p>
          <a:p>
            <a:pPr lvl="1">
              <a:buFont typeface="Arial"/>
              <a:buChar char="•"/>
            </a:pP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1"/>
            <a:ext cx="9144000" cy="628649"/>
          </a:xfrm>
        </p:spPr>
        <p:txBody>
          <a:bodyPr/>
          <a:lstStyle/>
          <a:p>
            <a:pPr algn="ctr"/>
            <a:r>
              <a:rPr lang="en-US" sz="3600" dirty="0"/>
              <a:t>The Gut </a:t>
            </a:r>
            <a:r>
              <a:rPr lang="en-US" sz="3600" dirty="0" err="1"/>
              <a:t>Microbiome</a:t>
            </a:r>
            <a:r>
              <a:rPr lang="en-US" sz="3600" dirty="0"/>
              <a:t> and </a:t>
            </a:r>
            <a:r>
              <a:rPr lang="en-US" sz="3600" dirty="0" smtClean="0"/>
              <a:t>PSC: Infection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465155"/>
              </p:ext>
            </p:extLst>
          </p:nvPr>
        </p:nvGraphicFramePr>
        <p:xfrm>
          <a:off x="270936" y="1727201"/>
          <a:ext cx="8415870" cy="25603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02645"/>
                <a:gridCol w="2441219"/>
                <a:gridCol w="1337733"/>
                <a:gridCol w="1625600"/>
                <a:gridCol w="1608673"/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Author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Abx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Dur</a:t>
                      </a:r>
                      <a:r>
                        <a:rPr lang="en-US" sz="2000" dirty="0" smtClean="0"/>
                        <a:t> (Mo.)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Δ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Alk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Phos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Δ</a:t>
                      </a:r>
                      <a:r>
                        <a:rPr lang="en-US" sz="2000" dirty="0" smtClean="0"/>
                        <a:t> ALT,AST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Farkkila</a:t>
                      </a:r>
                      <a:r>
                        <a:rPr lang="en-US" dirty="0" smtClean="0"/>
                        <a:t>, et al. (2004)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Flagyl</a:t>
                      </a:r>
                      <a:r>
                        <a:rPr lang="en-US" sz="2400" dirty="0" smtClean="0"/>
                        <a:t> (+ UDCA)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52%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41-68%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Silviera</a:t>
                      </a:r>
                      <a:r>
                        <a:rPr lang="en-US" dirty="0" smtClean="0"/>
                        <a:t>, et al. (2009)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Minocycline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Tabibian</a:t>
                      </a:r>
                      <a:r>
                        <a:rPr lang="en-US" dirty="0" smtClean="0"/>
                        <a:t>, et al. (2013)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Vancomycin</a:t>
                      </a:r>
                      <a:r>
                        <a:rPr lang="en-US" sz="2400" baseline="0" dirty="0" smtClean="0"/>
                        <a:t> or </a:t>
                      </a:r>
                      <a:r>
                        <a:rPr lang="en-US" sz="2400" baseline="0" dirty="0" err="1" smtClean="0"/>
                        <a:t>Flagyl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42%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22%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434981" y="5457827"/>
            <a:ext cx="8289925" cy="727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3200" dirty="0" smtClean="0"/>
              <a:t>Takeaway: Antibiotics can induce improvement but need to assure benefit&gt;risk and actually changes the natural history of PSC</a:t>
            </a:r>
          </a:p>
          <a:p>
            <a:pPr lvl="1"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836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7880" y="2720978"/>
            <a:ext cx="8074025" cy="53657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What are PAMPs and NODs?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140" y="809625"/>
            <a:ext cx="8114665" cy="914400"/>
          </a:xfrm>
        </p:spPr>
        <p:txBody>
          <a:bodyPr/>
          <a:lstStyle/>
          <a:p>
            <a:pPr algn="ctr"/>
            <a:r>
              <a:rPr lang="en-US" sz="4400" dirty="0"/>
              <a:t>The Gut </a:t>
            </a:r>
            <a:r>
              <a:rPr lang="en-US" sz="4400" dirty="0" err="1"/>
              <a:t>Microbiome</a:t>
            </a:r>
            <a:r>
              <a:rPr lang="en-US" sz="4400" dirty="0"/>
              <a:t> and </a:t>
            </a:r>
            <a:r>
              <a:rPr lang="en-US" sz="4400" dirty="0" smtClean="0"/>
              <a:t>PSC: </a:t>
            </a:r>
            <a:br>
              <a:rPr lang="en-US" sz="4400" dirty="0" smtClean="0"/>
            </a:br>
            <a:r>
              <a:rPr lang="en-US" sz="4400" dirty="0" smtClean="0"/>
              <a:t>Microbial Components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2565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4-21 at 12.1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17976"/>
            <a:ext cx="8483600" cy="3473285"/>
          </a:xfrm>
          <a:prstGeom prst="rect">
            <a:avLst/>
          </a:prstGeom>
        </p:spPr>
      </p:pic>
      <p:pic>
        <p:nvPicPr>
          <p:cNvPr id="6" name="Picture 5" descr="Screen shot 2015-04-21 at 12.37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3733800"/>
            <a:ext cx="3314700" cy="2882900"/>
          </a:xfrm>
          <a:prstGeom prst="rect">
            <a:avLst/>
          </a:prstGeom>
        </p:spPr>
      </p:pic>
      <p:pic>
        <p:nvPicPr>
          <p:cNvPr id="7" name="Picture 6" descr="Screen shot 2015-04-21 at 12.42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900" y="3733800"/>
            <a:ext cx="3479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66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3250" y="3267078"/>
            <a:ext cx="8064500" cy="66357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4400" dirty="0" smtClean="0"/>
              <a:t>What do we talk about when we talk about the Gut </a:t>
            </a:r>
            <a:r>
              <a:rPr lang="en-US" sz="4400" dirty="0" err="1" smtClean="0"/>
              <a:t>Microbiome</a:t>
            </a:r>
            <a:r>
              <a:rPr lang="en-US" sz="4400" dirty="0" smtClean="0"/>
              <a:t>?</a:t>
            </a:r>
          </a:p>
          <a:p>
            <a:pPr>
              <a:buFont typeface="Arial"/>
              <a:buChar char="•"/>
            </a:pPr>
            <a:r>
              <a:rPr lang="en-US" sz="4400" dirty="0" smtClean="0"/>
              <a:t>What is the connection between the Gut </a:t>
            </a:r>
            <a:r>
              <a:rPr lang="en-US" sz="4400" dirty="0" err="1" smtClean="0"/>
              <a:t>Microbiome</a:t>
            </a:r>
            <a:r>
              <a:rPr lang="en-US" sz="4400" dirty="0" smtClean="0"/>
              <a:t> and IBD?</a:t>
            </a:r>
          </a:p>
          <a:p>
            <a:pPr>
              <a:buFont typeface="Arial"/>
              <a:buChar char="•"/>
            </a:pPr>
            <a:r>
              <a:rPr lang="en-US" sz="4400" dirty="0"/>
              <a:t>I</a:t>
            </a:r>
            <a:r>
              <a:rPr lang="en-US" sz="4400" dirty="0" smtClean="0"/>
              <a:t>s the Gut </a:t>
            </a:r>
            <a:r>
              <a:rPr lang="en-US" sz="4400" dirty="0" err="1" smtClean="0"/>
              <a:t>Microbiome</a:t>
            </a:r>
            <a:r>
              <a:rPr lang="en-US" sz="4400" dirty="0" smtClean="0"/>
              <a:t> important to PSC?</a:t>
            </a:r>
          </a:p>
          <a:p>
            <a:pPr marL="18288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8376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0" y="3929065"/>
            <a:ext cx="8074025" cy="53657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Human data</a:t>
            </a:r>
          </a:p>
          <a:p>
            <a:pPr lvl="1">
              <a:buFont typeface="Arial"/>
              <a:buChar char="•"/>
            </a:pPr>
            <a:r>
              <a:rPr lang="en-US" sz="3400" dirty="0" err="1" smtClean="0"/>
              <a:t>Cholangiocytes</a:t>
            </a:r>
            <a:r>
              <a:rPr lang="en-US" sz="3400" dirty="0" smtClean="0"/>
              <a:t> increased TLR (for PAMPs), NLR (for NODs) signaling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PSC </a:t>
            </a:r>
            <a:r>
              <a:rPr lang="en-US" sz="3400" dirty="0" err="1" smtClean="0"/>
              <a:t>cholangiocytes</a:t>
            </a:r>
            <a:r>
              <a:rPr lang="en-US" sz="3400" dirty="0" smtClean="0"/>
              <a:t> don’t down-regulate response to PAMPs</a:t>
            </a:r>
          </a:p>
          <a:p>
            <a:pPr lvl="1">
              <a:buFont typeface="Arial"/>
              <a:buChar char="•"/>
            </a:pPr>
            <a:r>
              <a:rPr lang="en-US" sz="3400" dirty="0" smtClean="0"/>
              <a:t>PSC </a:t>
            </a:r>
            <a:r>
              <a:rPr lang="en-US" sz="3400" dirty="0" err="1" smtClean="0"/>
              <a:t>cholangiocytes</a:t>
            </a:r>
            <a:r>
              <a:rPr lang="en-US" sz="3400" dirty="0" smtClean="0"/>
              <a:t> accumulate LPS</a:t>
            </a:r>
          </a:p>
          <a:p>
            <a:pPr marL="384048" lvl="1" indent="0">
              <a:buNone/>
            </a:pPr>
            <a:endParaRPr lang="en-US" sz="3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5140" y="809625"/>
            <a:ext cx="8114665" cy="914400"/>
          </a:xfrm>
        </p:spPr>
        <p:txBody>
          <a:bodyPr/>
          <a:lstStyle/>
          <a:p>
            <a:pPr algn="ctr"/>
            <a:r>
              <a:rPr lang="en-US" sz="4400" dirty="0"/>
              <a:t>The Gut </a:t>
            </a:r>
            <a:r>
              <a:rPr lang="en-US" sz="4400" dirty="0" err="1"/>
              <a:t>Microbiome</a:t>
            </a:r>
            <a:r>
              <a:rPr lang="en-US" sz="4400" dirty="0"/>
              <a:t> and </a:t>
            </a:r>
            <a:r>
              <a:rPr lang="en-US" sz="4400" dirty="0" smtClean="0"/>
              <a:t>PSC: </a:t>
            </a:r>
            <a:br>
              <a:rPr lang="en-US" sz="4400" dirty="0" smtClean="0"/>
            </a:br>
            <a:r>
              <a:rPr lang="en-US" sz="4400" dirty="0" smtClean="0"/>
              <a:t>Microbial Components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7349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3670299"/>
            <a:ext cx="8496300" cy="1295398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Modify the </a:t>
            </a:r>
            <a:r>
              <a:rPr lang="en-US" sz="3200" dirty="0" err="1" smtClean="0"/>
              <a:t>Microbiome</a:t>
            </a:r>
            <a:r>
              <a:rPr lang="en-US" sz="3200" dirty="0" smtClean="0"/>
              <a:t>: prebiotics, probiotics, fecal transplant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Tighten up the “leaky gut”: </a:t>
            </a:r>
            <a:r>
              <a:rPr lang="en-US" sz="3200" dirty="0" err="1" smtClean="0"/>
              <a:t>zonulin</a:t>
            </a:r>
            <a:r>
              <a:rPr lang="en-US" sz="3200" dirty="0" smtClean="0"/>
              <a:t> antagonist, probiotics 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Block TLR signaling: </a:t>
            </a:r>
            <a:r>
              <a:rPr lang="en-US" sz="3200" dirty="0" err="1" smtClean="0"/>
              <a:t>NFκB</a:t>
            </a:r>
            <a:r>
              <a:rPr lang="en-US" sz="3200" dirty="0" smtClean="0"/>
              <a:t> inhibitors</a:t>
            </a:r>
          </a:p>
          <a:p>
            <a:pPr>
              <a:buFont typeface="Arial"/>
              <a:buChar char="•"/>
            </a:pPr>
            <a:r>
              <a:rPr lang="en-US" sz="3200" dirty="0" smtClean="0"/>
              <a:t>Block microbial antigen-specific T cells: </a:t>
            </a:r>
            <a:r>
              <a:rPr lang="en-US" sz="3200" dirty="0" err="1" smtClean="0"/>
              <a:t>vedolizumab</a:t>
            </a:r>
            <a:endParaRPr lang="en-US" sz="3200" dirty="0" smtClean="0"/>
          </a:p>
          <a:p>
            <a:pPr>
              <a:buFont typeface="Arial"/>
              <a:buChar char="•"/>
            </a:pPr>
            <a:r>
              <a:rPr lang="en-US" sz="3200" dirty="0" smtClean="0"/>
              <a:t>Block inflammatory signals: JAK inhibitors, anti-</a:t>
            </a:r>
            <a:r>
              <a:rPr lang="en-US" sz="3200" smtClean="0"/>
              <a:t>cytokine antibodies </a:t>
            </a:r>
            <a:endParaRPr lang="en-US" sz="3200" dirty="0" smtClean="0"/>
          </a:p>
          <a:p>
            <a:pPr>
              <a:buFont typeface="Arial"/>
              <a:buChar char="•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6101"/>
            <a:ext cx="7543800" cy="914400"/>
          </a:xfrm>
        </p:spPr>
        <p:txBody>
          <a:bodyPr/>
          <a:lstStyle/>
          <a:p>
            <a:pPr algn="ctr"/>
            <a:r>
              <a:rPr lang="en-US" sz="4400" dirty="0" smtClean="0"/>
              <a:t>The </a:t>
            </a:r>
            <a:r>
              <a:rPr lang="en-US" sz="4400" dirty="0" err="1" smtClean="0"/>
              <a:t>Microbiome</a:t>
            </a:r>
            <a:r>
              <a:rPr lang="en-US" sz="4400" dirty="0" smtClean="0"/>
              <a:t> in PSC: Potential Therapeutics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4769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07998"/>
              </p:ext>
            </p:extLst>
          </p:nvPr>
        </p:nvGraphicFramePr>
        <p:xfrm>
          <a:off x="139700" y="571500"/>
          <a:ext cx="8801099" cy="522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9454"/>
                <a:gridCol w="5891645"/>
              </a:tblGrid>
              <a:tr h="67448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THE LANGUAGE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OF THE MICROBIOME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85789">
                <a:tc>
                  <a:txBody>
                    <a:bodyPr/>
                    <a:lstStyle/>
                    <a:p>
                      <a:pPr algn="ctr"/>
                      <a:r>
                        <a:rPr lang="en-US" sz="3200" b="0" u="none" dirty="0" err="1" smtClean="0">
                          <a:latin typeface="Arial"/>
                          <a:cs typeface="Arial"/>
                        </a:rPr>
                        <a:t>Microbiota</a:t>
                      </a:r>
                      <a:endParaRPr lang="en-US" sz="3200" b="0" u="none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The microbial organisms that make up the </a:t>
                      </a:r>
                      <a:r>
                        <a:rPr lang="en-US" sz="2400" dirty="0" err="1" smtClean="0">
                          <a:latin typeface="Arial"/>
                          <a:cs typeface="Arial"/>
                        </a:rPr>
                        <a:t>microbiome</a:t>
                      </a:r>
                      <a:r>
                        <a:rPr lang="en-US" sz="2400" dirty="0" smtClean="0">
                          <a:latin typeface="Arial"/>
                          <a:cs typeface="Arial"/>
                        </a:rPr>
                        <a:t> (bacteria, </a:t>
                      </a:r>
                      <a:r>
                        <a:rPr lang="en-US" sz="2400" dirty="0" err="1" smtClean="0">
                          <a:latin typeface="Arial"/>
                          <a:cs typeface="Arial"/>
                        </a:rPr>
                        <a:t>archaea</a:t>
                      </a:r>
                      <a:r>
                        <a:rPr lang="en-US" sz="2400" dirty="0" smtClean="0">
                          <a:latin typeface="Arial"/>
                          <a:cs typeface="Arial"/>
                        </a:rPr>
                        <a:t>, viruses</a:t>
                      </a:r>
                      <a:r>
                        <a:rPr lang="en-US" sz="240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sz="2400" smtClean="0">
                          <a:latin typeface="Arial"/>
                          <a:cs typeface="Arial"/>
                        </a:rPr>
                        <a:t>fungi)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985789">
                <a:tc>
                  <a:txBody>
                    <a:bodyPr/>
                    <a:lstStyle/>
                    <a:p>
                      <a:pPr algn="ctr"/>
                      <a:r>
                        <a:rPr lang="en-US" sz="3200" b="0" u="none" dirty="0" err="1" smtClean="0">
                          <a:latin typeface="Arial"/>
                          <a:cs typeface="Arial"/>
                        </a:rPr>
                        <a:t>Microbiome</a:t>
                      </a:r>
                      <a:endParaRPr lang="en-US" sz="3200" b="0" u="none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/>
                          <a:cs typeface="Arial"/>
                        </a:rPr>
                        <a:t>The sum of the microbes, their genetic information, and their ecological niche</a:t>
                      </a:r>
                    </a:p>
                  </a:txBody>
                  <a:tcPr anchor="ctr"/>
                </a:tc>
              </a:tr>
              <a:tr h="1400859">
                <a:tc>
                  <a:txBody>
                    <a:bodyPr/>
                    <a:lstStyle/>
                    <a:p>
                      <a:pPr algn="ctr"/>
                      <a:r>
                        <a:rPr lang="en-US" sz="3200" b="0" u="none" dirty="0" err="1" smtClean="0">
                          <a:latin typeface="Arial"/>
                          <a:cs typeface="Arial"/>
                        </a:rPr>
                        <a:t>Metagenome</a:t>
                      </a:r>
                      <a:endParaRPr lang="en-US" sz="3200" b="0" u="none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Arial"/>
                          <a:cs typeface="Arial"/>
                        </a:rPr>
                        <a:t>The totality of genes from the genomes of a mixed microbial population that provides information about the functional (genetic) potential of the population as a whole</a:t>
                      </a:r>
                    </a:p>
                  </a:txBody>
                  <a:tcPr anchor="ctr"/>
                </a:tc>
              </a:tr>
              <a:tr h="631252">
                <a:tc>
                  <a:txBody>
                    <a:bodyPr/>
                    <a:lstStyle/>
                    <a:p>
                      <a:pPr algn="ctr"/>
                      <a:r>
                        <a:rPr lang="en-US" sz="3200" b="0" u="none" dirty="0" err="1" smtClean="0">
                          <a:latin typeface="Arial"/>
                          <a:cs typeface="Arial"/>
                        </a:rPr>
                        <a:t>Dysbiosis</a:t>
                      </a:r>
                      <a:endParaRPr lang="en-US" sz="3200" b="0" u="none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/>
                          <a:cs typeface="Arial"/>
                        </a:rPr>
                        <a:t>A state of disturbance in the normal </a:t>
                      </a:r>
                      <a:r>
                        <a:rPr lang="en-US" sz="2400" dirty="0" err="1" smtClean="0">
                          <a:latin typeface="Arial"/>
                          <a:cs typeface="Arial"/>
                        </a:rPr>
                        <a:t>microbiome</a:t>
                      </a:r>
                      <a:endParaRPr lang="en-US" sz="2400" dirty="0" smtClean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5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dom Species Pyram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" y="882957"/>
            <a:ext cx="4858312" cy="5745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1390" y="5928090"/>
            <a:ext cx="16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Kingdom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0146" y="5085791"/>
            <a:ext cx="16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Phylum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1390" y="4320813"/>
            <a:ext cx="16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Class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146" y="3544770"/>
            <a:ext cx="16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Order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1390" y="2724489"/>
            <a:ext cx="16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Family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1390" y="1917669"/>
            <a:ext cx="16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Genus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657" y="1111705"/>
            <a:ext cx="168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Species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86876"/>
            <a:ext cx="8229600" cy="51690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/>
                <a:cs typeface="Arial"/>
              </a:rPr>
              <a:t>Taxonomy: Organization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3268" y="1203868"/>
            <a:ext cx="209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Escherichia coli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1868" y="1954025"/>
            <a:ext cx="164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Escherichia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4668" y="2790510"/>
            <a:ext cx="2556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/>
                <a:cs typeface="Arial"/>
              </a:rPr>
              <a:t>Enterobacteriaceae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40502" y="3613993"/>
            <a:ext cx="234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/>
                <a:cs typeface="Arial"/>
              </a:rPr>
              <a:t>Enterobacteriales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80663" y="4422411"/>
            <a:ext cx="299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Gamma </a:t>
            </a:r>
            <a:r>
              <a:rPr lang="en-US" sz="2000" dirty="0" err="1" smtClean="0">
                <a:latin typeface="Arial"/>
                <a:cs typeface="Arial"/>
              </a:rPr>
              <a:t>Proteobacteria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590" y="5137468"/>
            <a:ext cx="2021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rial"/>
                <a:cs typeface="Arial"/>
              </a:rPr>
              <a:t>Proteobacteria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1868" y="5995762"/>
            <a:ext cx="1642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Bacteria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7482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5100" y="3290892"/>
            <a:ext cx="8772525" cy="69532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4000" dirty="0" smtClean="0"/>
              <a:t>10</a:t>
            </a:r>
            <a:r>
              <a:rPr lang="en-US" sz="4000" baseline="30000" dirty="0" smtClean="0"/>
              <a:t>14</a:t>
            </a:r>
            <a:r>
              <a:rPr lang="en-US" sz="4000" dirty="0" smtClean="0"/>
              <a:t> </a:t>
            </a:r>
            <a:r>
              <a:rPr lang="en-US" sz="4000" dirty="0" smtClean="0"/>
              <a:t>individual gut microbes/person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In </a:t>
            </a:r>
            <a:r>
              <a:rPr lang="en-US" sz="4000" dirty="0"/>
              <a:t>health, provides essential nutrients and maximizes calorie extraction from </a:t>
            </a:r>
            <a:r>
              <a:rPr lang="en-US" sz="4000" dirty="0" smtClean="0"/>
              <a:t>food</a:t>
            </a:r>
          </a:p>
          <a:p>
            <a:pPr>
              <a:buFont typeface="Arial"/>
              <a:buChar char="•"/>
            </a:pPr>
            <a:r>
              <a:rPr lang="en-US" sz="4000" dirty="0" smtClean="0"/>
              <a:t>Essential for stimulating the epithelial barrier and for “educating” the early gut immune system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790" y="127000"/>
            <a:ext cx="7543800" cy="914400"/>
          </a:xfrm>
        </p:spPr>
        <p:txBody>
          <a:bodyPr/>
          <a:lstStyle/>
          <a:p>
            <a:pPr algn="ctr"/>
            <a:r>
              <a:rPr lang="en-US" sz="4800" b="1" dirty="0" smtClean="0"/>
              <a:t>The Gut </a:t>
            </a:r>
            <a:r>
              <a:rPr lang="en-US" sz="4800" b="1" dirty="0" err="1" smtClean="0"/>
              <a:t>Microbiome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11423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51" y="3659189"/>
            <a:ext cx="8651874" cy="695324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3600" dirty="0" smtClean="0"/>
              <a:t>Culture-independent methods: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Next-Gen sequencing to identify organisms (abundance and diversity)</a:t>
            </a:r>
          </a:p>
          <a:p>
            <a:pPr lvl="1">
              <a:buFont typeface="Arial"/>
              <a:buChar char="•"/>
            </a:pPr>
            <a:r>
              <a:rPr lang="en-US" sz="3600" dirty="0" err="1" smtClean="0"/>
              <a:t>Metagenomics</a:t>
            </a:r>
            <a:r>
              <a:rPr lang="en-US" sz="3600" dirty="0" smtClean="0"/>
              <a:t> to list all the microbial genes present and assess the potential function</a:t>
            </a:r>
          </a:p>
          <a:p>
            <a:pPr lvl="1">
              <a:buFont typeface="Arial"/>
              <a:buChar char="•"/>
            </a:pPr>
            <a:r>
              <a:rPr lang="en-US" sz="3600" dirty="0" smtClean="0"/>
              <a:t>Metabolomics to directly measure microbial activity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1" y="635000"/>
            <a:ext cx="8528049" cy="914400"/>
          </a:xfrm>
        </p:spPr>
        <p:txBody>
          <a:bodyPr/>
          <a:lstStyle/>
          <a:p>
            <a:pPr algn="ctr"/>
            <a:r>
              <a:rPr lang="en-US" sz="4800" b="1" dirty="0" smtClean="0"/>
              <a:t>The Gut </a:t>
            </a:r>
            <a:r>
              <a:rPr lang="en-US" sz="4800" b="1" dirty="0" err="1" smtClean="0"/>
              <a:t>Microbiome</a:t>
            </a:r>
            <a:r>
              <a:rPr lang="en-US" sz="4800" b="1" dirty="0" smtClean="0"/>
              <a:t>: </a:t>
            </a:r>
            <a:br>
              <a:rPr lang="en-US" sz="4800" b="1" dirty="0" smtClean="0"/>
            </a:br>
            <a:r>
              <a:rPr lang="en-US" sz="4800" b="1" dirty="0" smtClean="0"/>
              <a:t>How do we study it?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83626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8754"/>
            <a:ext cx="8636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Arial"/>
                <a:cs typeface="Arial"/>
              </a:rPr>
              <a:t>The Human </a:t>
            </a:r>
            <a:r>
              <a:rPr lang="en-US" sz="3600" dirty="0" err="1" smtClean="0">
                <a:latin typeface="Arial"/>
                <a:cs typeface="Arial"/>
              </a:rPr>
              <a:t>Microbiome</a:t>
            </a:r>
            <a:r>
              <a:rPr lang="en-US" sz="3600" dirty="0" smtClean="0">
                <a:latin typeface="Arial"/>
                <a:cs typeface="Arial"/>
              </a:rPr>
              <a:t> Project: Defining the </a:t>
            </a:r>
            <a:r>
              <a:rPr lang="en-US" sz="3600" dirty="0" err="1" smtClean="0">
                <a:latin typeface="Arial"/>
                <a:cs typeface="Arial"/>
              </a:rPr>
              <a:t>Microbiota</a:t>
            </a:r>
            <a:r>
              <a:rPr lang="en-US" sz="3600" dirty="0" smtClean="0">
                <a:latin typeface="Arial"/>
                <a:cs typeface="Arial"/>
              </a:rPr>
              <a:t> in Healthy US Adults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2152360"/>
            <a:ext cx="90424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27775" y="5952212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HMP, Nature, 2012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8700" y="2057400"/>
            <a:ext cx="1739900" cy="36449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7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89618" y="3650712"/>
            <a:ext cx="5640916" cy="69532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Diet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Drug exposure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Disease state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Genetic background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Maternal exposure</a:t>
            </a:r>
            <a:endParaRPr lang="en-US" sz="3600" dirty="0"/>
          </a:p>
          <a:p>
            <a:pPr>
              <a:buFont typeface="Arial"/>
              <a:buChar char="•"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0090" y="702728"/>
            <a:ext cx="7543800" cy="914400"/>
          </a:xfrm>
        </p:spPr>
        <p:txBody>
          <a:bodyPr/>
          <a:lstStyle/>
          <a:p>
            <a:pPr algn="ctr"/>
            <a:r>
              <a:rPr lang="en-US" sz="4400" dirty="0" smtClean="0"/>
              <a:t>The Gut </a:t>
            </a:r>
            <a:r>
              <a:rPr lang="en-US" sz="4400" dirty="0" err="1" smtClean="0"/>
              <a:t>Microbiome</a:t>
            </a:r>
            <a:r>
              <a:rPr lang="en-US" sz="4400" dirty="0" smtClean="0"/>
              <a:t>: </a:t>
            </a:r>
            <a:br>
              <a:rPr lang="en-US" sz="4400" dirty="0" smtClean="0"/>
            </a:br>
            <a:r>
              <a:rPr lang="en-US" sz="4400" dirty="0" smtClean="0"/>
              <a:t>What affects it?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786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4326" y="4046182"/>
            <a:ext cx="8651874" cy="695324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r>
              <a:rPr lang="en-US" sz="3600" dirty="0" smtClean="0"/>
              <a:t>The current model for </a:t>
            </a:r>
            <a:r>
              <a:rPr lang="en-US" sz="3600" dirty="0" err="1" smtClean="0"/>
              <a:t>Crohn’s</a:t>
            </a:r>
            <a:r>
              <a:rPr lang="en-US" sz="3600" dirty="0" smtClean="0"/>
              <a:t> etiology is a </a:t>
            </a:r>
            <a:r>
              <a:rPr lang="en-US" sz="3600" dirty="0" err="1" smtClean="0"/>
              <a:t>dysregulated</a:t>
            </a:r>
            <a:r>
              <a:rPr lang="en-US" sz="3600" dirty="0" smtClean="0"/>
              <a:t> immune response to the gut </a:t>
            </a:r>
            <a:r>
              <a:rPr lang="en-US" sz="3600" dirty="0" err="1" smtClean="0"/>
              <a:t>microbiome</a:t>
            </a:r>
            <a:endParaRPr lang="en-US" sz="3600" dirty="0"/>
          </a:p>
          <a:p>
            <a:pPr>
              <a:buFont typeface="Arial"/>
              <a:buChar char="•"/>
            </a:pPr>
            <a:r>
              <a:rPr lang="en-US" sz="3600" dirty="0" smtClean="0"/>
              <a:t>?An altered </a:t>
            </a:r>
            <a:r>
              <a:rPr lang="en-US" sz="3600" dirty="0" err="1" smtClean="0"/>
              <a:t>microbiome</a:t>
            </a:r>
            <a:r>
              <a:rPr lang="en-US" sz="3600" dirty="0"/>
              <a:t> in IBD (“</a:t>
            </a:r>
            <a:r>
              <a:rPr lang="en-US" sz="3600" dirty="0" err="1" smtClean="0"/>
              <a:t>Dysbiosis</a:t>
            </a:r>
            <a:r>
              <a:rPr lang="en-US" sz="3600" dirty="0" smtClean="0"/>
              <a:t>”)—yes, but is it a cause or effect</a:t>
            </a:r>
          </a:p>
          <a:p>
            <a:pPr>
              <a:buFont typeface="Arial"/>
              <a:buChar char="•"/>
            </a:pPr>
            <a:r>
              <a:rPr lang="en-US" sz="3600" dirty="0" smtClean="0"/>
              <a:t>Breakdown in the tolerance of CD and UC patients to gut </a:t>
            </a:r>
            <a:r>
              <a:rPr lang="en-US" sz="3600" dirty="0" err="1" smtClean="0"/>
              <a:t>microbiota</a:t>
            </a:r>
            <a:r>
              <a:rPr lang="en-US" sz="3600" dirty="0" smtClean="0"/>
              <a:t> </a:t>
            </a:r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endParaRPr lang="en-US" sz="3600" dirty="0" smtClean="0"/>
          </a:p>
          <a:p>
            <a:pPr>
              <a:buFont typeface="Arial"/>
              <a:buChar char="•"/>
            </a:pPr>
            <a:endParaRPr lang="en-US" sz="3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990" y="190500"/>
            <a:ext cx="8792210" cy="914400"/>
          </a:xfrm>
        </p:spPr>
        <p:txBody>
          <a:bodyPr/>
          <a:lstStyle/>
          <a:p>
            <a:pPr algn="ctr"/>
            <a:r>
              <a:rPr lang="en-US" sz="4400" b="1" dirty="0" smtClean="0"/>
              <a:t>The Gut </a:t>
            </a:r>
            <a:r>
              <a:rPr lang="en-US" sz="4400" b="1" dirty="0" err="1" smtClean="0"/>
              <a:t>Microbiome</a:t>
            </a:r>
            <a:r>
              <a:rPr lang="en-US" sz="4400" b="1" dirty="0" smtClean="0"/>
              <a:t> and IBD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57755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1165</TotalTime>
  <Words>773</Words>
  <Application>Microsoft Macintosh PowerPoint</Application>
  <PresentationFormat>On-screen Show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Elemental</vt:lpstr>
      <vt:lpstr>The Human Microbiome:  PSC, IBD, and the Gut-Liver Axis</vt:lpstr>
      <vt:lpstr>PowerPoint Presentation</vt:lpstr>
      <vt:lpstr>PowerPoint Presentation</vt:lpstr>
      <vt:lpstr>Taxonomy: Organization</vt:lpstr>
      <vt:lpstr>The Gut Microbiome</vt:lpstr>
      <vt:lpstr>The Gut Microbiome:  How do we study it?</vt:lpstr>
      <vt:lpstr>The Human Microbiome Project: Defining the Microbiota in Healthy US Adults</vt:lpstr>
      <vt:lpstr>The Gut Microbiome:  What affects it?</vt:lpstr>
      <vt:lpstr>The Gut Microbiome and IBD</vt:lpstr>
      <vt:lpstr>The Dysbiotic Gut Microbiome in IBD</vt:lpstr>
      <vt:lpstr>Microbiota that Cause IBD?</vt:lpstr>
      <vt:lpstr>How Could the Gut Microbiota Promote Liver Disease?</vt:lpstr>
      <vt:lpstr>The Liver-Gut Axis</vt:lpstr>
      <vt:lpstr>The Liver-Gut Axis</vt:lpstr>
      <vt:lpstr>The Gut Microbiome and PSC</vt:lpstr>
      <vt:lpstr>The Gut Microbiome and PSC: Infection</vt:lpstr>
      <vt:lpstr>The Gut Microbiome and PSC: Infection</vt:lpstr>
      <vt:lpstr>The Gut Microbiome and PSC:  Microbial Components</vt:lpstr>
      <vt:lpstr>PowerPoint Presentation</vt:lpstr>
      <vt:lpstr>The Gut Microbiome and PSC:  Microbial Components</vt:lpstr>
      <vt:lpstr>The Microbiome in PSC: Potential Therapeutics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PSC, IBD, and  the Gut Microbiome</dc:title>
  <dc:creator>Peter Mannon</dc:creator>
  <cp:lastModifiedBy>Peter Mannon</cp:lastModifiedBy>
  <cp:revision>50</cp:revision>
  <dcterms:created xsi:type="dcterms:W3CDTF">2015-04-21T02:25:20Z</dcterms:created>
  <dcterms:modified xsi:type="dcterms:W3CDTF">2015-04-25T13:11:01Z</dcterms:modified>
</cp:coreProperties>
</file>