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0" r:id="rId1"/>
  </p:sldMasterIdLst>
  <p:sldIdLst>
    <p:sldId id="256" r:id="rId2"/>
    <p:sldId id="257" r:id="rId3"/>
    <p:sldId id="258" r:id="rId4"/>
    <p:sldId id="259" r:id="rId5"/>
    <p:sldId id="260" r:id="rId6"/>
    <p:sldId id="262" r:id="rId7"/>
    <p:sldId id="263" r:id="rId8"/>
    <p:sldId id="261"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1" d="100"/>
          <a:sy n="81" d="100"/>
        </p:scale>
        <p:origin x="-1896"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4AF466F-BDA4-4F18-9C7B-FF0A9A1B0E80}" type="datetime1">
              <a:rPr lang="en-US" smtClean="0"/>
              <a:pPr/>
              <a:t>4/22/15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FB4290-6522-4139-852E-05BD9E7F0D2E}" type="datetime1">
              <a:rPr lang="en-US" smtClean="0"/>
              <a:pPr/>
              <a:t>4/22/15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B955F9-81EA-47C5-8059-9E5C2B437C70}" type="datetime1">
              <a:rPr lang="en-US" smtClean="0"/>
              <a:pPr/>
              <a:t>4/22/15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EF607B-A47E-422C-9BEF-122CCDB7C526}" type="datetime1">
              <a:rPr lang="en-US" smtClean="0"/>
              <a:pPr/>
              <a:t>4/22/15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9A7CB-BEE6-4F99-898E-913F06E8E125}" type="datetime1">
              <a:rPr lang="en-US" smtClean="0"/>
              <a:pPr/>
              <a:t>4/22/15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EE300C-6FC5-4FC3-AF1A-075E4F50620D}" type="datetime1">
              <a:rPr lang="en-US" smtClean="0"/>
              <a:pPr/>
              <a:t>4/22/15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0D295D-4A77-4DEB-B04C-9F4282A8BC04}" type="datetime1">
              <a:rPr lang="en-US" smtClean="0"/>
              <a:pPr/>
              <a:t>4/22/15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B28685-4D0C-42D5-8013-B5904CD1FCBC}" type="datetime1">
              <a:rPr lang="en-US" smtClean="0"/>
              <a:pPr/>
              <a:t>4/22/15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226C0-9885-4BA9-BBFA-A52CBFEBB775}" type="datetime1">
              <a:rPr lang="en-US" smtClean="0"/>
              <a:pPr/>
              <a:t>4/22/15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EE1B38-C5EB-4D66-9137-0AFE9CDEDE8F}" type="datetime1">
              <a:rPr lang="en-US" smtClean="0"/>
              <a:pPr/>
              <a:t>4/22/15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327B613C-1AD7-49D3-885D-F654C5CDBAA6}" type="datetime1">
              <a:rPr lang="en-US" smtClean="0"/>
              <a:pPr/>
              <a:t>4/22/15</a:t>
            </a:fld>
            <a:endParaRPr lang="en-US" dirty="0"/>
          </a:p>
        </p:txBody>
      </p:sp>
      <p:sp>
        <p:nvSpPr>
          <p:cNvPr id="9" name="Slide Number Placeholder 8"/>
          <p:cNvSpPr>
            <a:spLocks noGrp="1"/>
          </p:cNvSpPr>
          <p:nvPr>
            <p:ph type="sldNum" sz="quarter" idx="11"/>
          </p:nvPr>
        </p:nvSpPr>
        <p:spPr/>
        <p:txBody>
          <a:bodyPr/>
          <a:lstStyle/>
          <a:p>
            <a:fld id="{6E2D2B3B-882E-40F3-A32F-6DD516915044}"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E2D2B3B-882E-40F3-A32F-6DD516915044}" type="slidenum">
              <a:rPr lang="en-US" smtClean="0"/>
              <a:pPr/>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327B613C-1AD7-49D3-885D-F654C5CDBAA6}" type="datetime1">
              <a:rPr lang="en-US" smtClean="0"/>
              <a:pPr/>
              <a:t>4/22/15</a:t>
            </a:fld>
            <a:endParaRPr lang="en-US" dirty="0"/>
          </a:p>
        </p:txBody>
      </p:sp>
    </p:spTree>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hf sldNum="0"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65960"/>
            <a:ext cx="7543800" cy="2593975"/>
          </a:xfrm>
        </p:spPr>
        <p:txBody>
          <a:bodyPr/>
          <a:lstStyle/>
          <a:p>
            <a:pPr algn="ctr"/>
            <a:r>
              <a:rPr lang="en-US" sz="3600" dirty="0">
                <a:solidFill>
                  <a:srgbClr val="FF0000"/>
                </a:solidFill>
              </a:rPr>
              <a:t>PSC</a:t>
            </a:r>
            <a:r>
              <a:rPr lang="en-US" sz="3600" dirty="0"/>
              <a:t> </a:t>
            </a:r>
            <a:r>
              <a:rPr lang="en-US" sz="3600" dirty="0" smtClean="0"/>
              <a:t>in </a:t>
            </a:r>
            <a:br>
              <a:rPr lang="en-US" sz="3600" dirty="0" smtClean="0"/>
            </a:br>
            <a:r>
              <a:rPr lang="en-US" sz="3600" dirty="0" smtClean="0"/>
              <a:t>Pediatric </a:t>
            </a:r>
            <a:r>
              <a:rPr lang="en-US" sz="3600" dirty="0"/>
              <a:t>Inflammatory </a:t>
            </a:r>
            <a:r>
              <a:rPr lang="en-US" sz="3600" dirty="0" smtClean="0"/>
              <a:t>Bowel Disease</a:t>
            </a:r>
            <a:r>
              <a:rPr lang="en-US" sz="3200" dirty="0" smtClean="0"/>
              <a:t/>
            </a:r>
            <a:br>
              <a:rPr lang="en-US" sz="3200" dirty="0" smtClean="0"/>
            </a:br>
            <a:r>
              <a:rPr lang="en-US" sz="3200" dirty="0" smtClean="0"/>
              <a:t/>
            </a:r>
            <a:br>
              <a:rPr lang="en-US" sz="3200" dirty="0" smtClean="0"/>
            </a:br>
            <a:r>
              <a:rPr lang="en-US" sz="3200" dirty="0" smtClean="0"/>
              <a:t>Current </a:t>
            </a:r>
            <a:r>
              <a:rPr lang="en-US" sz="3200" dirty="0"/>
              <a:t>and </a:t>
            </a:r>
            <a:r>
              <a:rPr lang="en-US" sz="3200" dirty="0" smtClean="0"/>
              <a:t>Future Implications</a:t>
            </a:r>
            <a:endParaRPr lang="en-US" sz="3200" dirty="0"/>
          </a:p>
        </p:txBody>
      </p:sp>
      <p:sp>
        <p:nvSpPr>
          <p:cNvPr id="3" name="Subtitle 2"/>
          <p:cNvSpPr>
            <a:spLocks noGrp="1"/>
          </p:cNvSpPr>
          <p:nvPr>
            <p:ph type="subTitle" idx="1"/>
          </p:nvPr>
        </p:nvSpPr>
        <p:spPr>
          <a:xfrm>
            <a:off x="685800" y="4885600"/>
            <a:ext cx="6461760" cy="1066800"/>
          </a:xfrm>
        </p:spPr>
        <p:txBody>
          <a:bodyPr>
            <a:normAutofit lnSpcReduction="10000"/>
          </a:bodyPr>
          <a:lstStyle/>
          <a:p>
            <a:r>
              <a:rPr lang="en-US" dirty="0" smtClean="0"/>
              <a:t>Ashish S. Patel, MD</a:t>
            </a:r>
          </a:p>
          <a:p>
            <a:r>
              <a:rPr lang="en-US" dirty="0" smtClean="0"/>
              <a:t>Associate Professor</a:t>
            </a:r>
          </a:p>
          <a:p>
            <a:r>
              <a:rPr lang="en-US" dirty="0" smtClean="0"/>
              <a:t>UT Southwestern Medical Center</a:t>
            </a:r>
            <a:endParaRPr lang="en-US" dirty="0"/>
          </a:p>
        </p:txBody>
      </p:sp>
    </p:spTree>
    <p:extLst>
      <p:ext uri="{BB962C8B-B14F-4D97-AF65-F5344CB8AC3E}">
        <p14:creationId xmlns:p14="http://schemas.microsoft.com/office/powerpoint/2010/main" val="1963264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 in Pediatrics</a:t>
            </a:r>
            <a:endParaRPr lang="en-US" dirty="0"/>
          </a:p>
        </p:txBody>
      </p:sp>
      <p:sp>
        <p:nvSpPr>
          <p:cNvPr id="3" name="Content Placeholder 2"/>
          <p:cNvSpPr>
            <a:spLocks noGrp="1"/>
          </p:cNvSpPr>
          <p:nvPr>
            <p:ph idx="1"/>
          </p:nvPr>
        </p:nvSpPr>
        <p:spPr/>
        <p:txBody>
          <a:bodyPr>
            <a:normAutofit/>
          </a:bodyPr>
          <a:lstStyle/>
          <a:p>
            <a:r>
              <a:rPr lang="en-US" sz="2800" dirty="0" smtClean="0"/>
              <a:t>Supported by clinical signs and symptoms, laboratory data, and characteristic liver histology </a:t>
            </a:r>
            <a:endParaRPr lang="en-US" sz="2800" dirty="0"/>
          </a:p>
        </p:txBody>
      </p:sp>
      <p:pic>
        <p:nvPicPr>
          <p:cNvPr id="4" name="Picture 3"/>
          <p:cNvPicPr>
            <a:picLocks noChangeAspect="1"/>
          </p:cNvPicPr>
          <p:nvPr/>
        </p:nvPicPr>
        <p:blipFill>
          <a:blip r:embed="rId2"/>
          <a:stretch>
            <a:fillRect/>
          </a:stretch>
        </p:blipFill>
        <p:spPr>
          <a:xfrm>
            <a:off x="1928356" y="2966900"/>
            <a:ext cx="4578533" cy="3433900"/>
          </a:xfrm>
          <a:prstGeom prst="rect">
            <a:avLst/>
          </a:prstGeom>
        </p:spPr>
      </p:pic>
    </p:spTree>
    <p:extLst>
      <p:ext uri="{BB962C8B-B14F-4D97-AF65-F5344CB8AC3E}">
        <p14:creationId xmlns:p14="http://schemas.microsoft.com/office/powerpoint/2010/main" val="1380434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smtClean="0"/>
              <a:t>Pediatric Inflammatory Bowel Disease</a:t>
            </a:r>
            <a:endParaRPr lang="en-US" sz="3800" dirty="0"/>
          </a:p>
        </p:txBody>
      </p:sp>
      <p:sp>
        <p:nvSpPr>
          <p:cNvPr id="3" name="Content Placeholder 2"/>
          <p:cNvSpPr>
            <a:spLocks noGrp="1"/>
          </p:cNvSpPr>
          <p:nvPr>
            <p:ph idx="1"/>
          </p:nvPr>
        </p:nvSpPr>
        <p:spPr/>
        <p:txBody>
          <a:bodyPr>
            <a:normAutofit/>
          </a:bodyPr>
          <a:lstStyle/>
          <a:p>
            <a:r>
              <a:rPr lang="en-US" sz="2800" dirty="0" smtClean="0"/>
              <a:t>Crohn’s disease, Ulcerative colitis and IBDU</a:t>
            </a:r>
          </a:p>
          <a:p>
            <a:r>
              <a:rPr lang="en-US" sz="2800" dirty="0" smtClean="0"/>
              <a:t>Chronic remitting and relapsing inflammatory conditions involving the GI tract</a:t>
            </a:r>
          </a:p>
          <a:p>
            <a:r>
              <a:rPr lang="en-US" sz="2800" dirty="0" smtClean="0"/>
              <a:t>Disease defined by location, subtype, and extra-intestinal manifestations</a:t>
            </a:r>
            <a:endParaRPr lang="en-US" sz="2800" dirty="0"/>
          </a:p>
        </p:txBody>
      </p:sp>
    </p:spTree>
    <p:extLst>
      <p:ext uri="{BB962C8B-B14F-4D97-AF65-F5344CB8AC3E}">
        <p14:creationId xmlns:p14="http://schemas.microsoft.com/office/powerpoint/2010/main" val="3790339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Pediatric IBD and PSC</a:t>
            </a:r>
            <a:endParaRPr lang="en-US" dirty="0"/>
          </a:p>
        </p:txBody>
      </p:sp>
      <p:sp>
        <p:nvSpPr>
          <p:cNvPr id="3" name="Content Placeholder 2"/>
          <p:cNvSpPr>
            <a:spLocks noGrp="1"/>
          </p:cNvSpPr>
          <p:nvPr>
            <p:ph idx="1"/>
          </p:nvPr>
        </p:nvSpPr>
        <p:spPr/>
        <p:txBody>
          <a:bodyPr>
            <a:normAutofit/>
          </a:bodyPr>
          <a:lstStyle/>
          <a:p>
            <a:r>
              <a:rPr lang="en-US" sz="2800" dirty="0" smtClean="0"/>
              <a:t>Can occur concurrently or independent</a:t>
            </a:r>
          </a:p>
          <a:p>
            <a:r>
              <a:rPr lang="en-US" sz="2800" dirty="0" smtClean="0"/>
              <a:t>Symptoms of liver disease may precede, present together or follow the diagnosis of bowel disease</a:t>
            </a:r>
          </a:p>
          <a:p>
            <a:r>
              <a:rPr lang="en-US" sz="2800" dirty="0" smtClean="0"/>
              <a:t>More commonly associated with UC</a:t>
            </a:r>
          </a:p>
          <a:p>
            <a:r>
              <a:rPr lang="en-US" sz="2800" dirty="0" smtClean="0"/>
              <a:t>No direct correlation between bowel activity and liver activity</a:t>
            </a:r>
          </a:p>
          <a:p>
            <a:pPr lvl="1"/>
            <a:r>
              <a:rPr lang="en-US" sz="2600" dirty="0" smtClean="0"/>
              <a:t>Symptomatic PSC and Quiescent IBD</a:t>
            </a:r>
          </a:p>
        </p:txBody>
      </p:sp>
    </p:spTree>
    <p:extLst>
      <p:ext uri="{BB962C8B-B14F-4D97-AF65-F5344CB8AC3E}">
        <p14:creationId xmlns:p14="http://schemas.microsoft.com/office/powerpoint/2010/main" val="2064069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sz="2800" dirty="0"/>
              <a:t>Risk factor – Chronic minimally symptomatic </a:t>
            </a:r>
            <a:r>
              <a:rPr lang="en-US" sz="2800" dirty="0" err="1" smtClean="0"/>
              <a:t>pancolitis</a:t>
            </a:r>
            <a:r>
              <a:rPr lang="en-US" sz="2800" dirty="0" smtClean="0"/>
              <a:t> may predispose to developing UC</a:t>
            </a:r>
          </a:p>
          <a:p>
            <a:pPr lvl="1"/>
            <a:r>
              <a:rPr lang="en-US" sz="2600" dirty="0" smtClean="0"/>
              <a:t>Explain to families to support medication adherence and compliance</a:t>
            </a:r>
          </a:p>
          <a:p>
            <a:pPr marL="411480" lvl="1" indent="0">
              <a:buNone/>
            </a:pPr>
            <a:endParaRPr lang="en-US" sz="2600" dirty="0" smtClean="0"/>
          </a:p>
          <a:p>
            <a:r>
              <a:rPr lang="en-US" sz="2800" dirty="0" smtClean="0"/>
              <a:t>PSC may serve as a surrogate marker for chronic, </a:t>
            </a:r>
            <a:r>
              <a:rPr lang="en-US" sz="2800" dirty="0" err="1" smtClean="0"/>
              <a:t>aymptomatic</a:t>
            </a:r>
            <a:r>
              <a:rPr lang="en-US" sz="2800" dirty="0" smtClean="0"/>
              <a:t> UC</a:t>
            </a:r>
          </a:p>
          <a:p>
            <a:pPr lvl="1"/>
            <a:r>
              <a:rPr lang="en-US" sz="2600" dirty="0" smtClean="0"/>
              <a:t>We screen all of our newly diagnosed PSC patients for UC</a:t>
            </a:r>
          </a:p>
          <a:p>
            <a:pPr lvl="1"/>
            <a:r>
              <a:rPr lang="en-US" sz="2600" dirty="0" smtClean="0"/>
              <a:t>In adults, the combination predicts a more complicated course of UC disease</a:t>
            </a:r>
            <a:endParaRPr lang="en-US" sz="2600" dirty="0"/>
          </a:p>
          <a:p>
            <a:endParaRPr lang="en-US" dirty="0"/>
          </a:p>
        </p:txBody>
      </p:sp>
    </p:spTree>
    <p:extLst>
      <p:ext uri="{BB962C8B-B14F-4D97-AF65-F5344CB8AC3E}">
        <p14:creationId xmlns:p14="http://schemas.microsoft.com/office/powerpoint/2010/main" val="2249917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Therapeutics</a:t>
            </a:r>
            <a:endParaRPr lang="en-US" dirty="0"/>
          </a:p>
        </p:txBody>
      </p:sp>
      <p:sp>
        <p:nvSpPr>
          <p:cNvPr id="3" name="Content Placeholder 2"/>
          <p:cNvSpPr>
            <a:spLocks noGrp="1"/>
          </p:cNvSpPr>
          <p:nvPr>
            <p:ph idx="1"/>
          </p:nvPr>
        </p:nvSpPr>
        <p:spPr/>
        <p:txBody>
          <a:bodyPr>
            <a:normAutofit/>
          </a:bodyPr>
          <a:lstStyle/>
          <a:p>
            <a:pPr marL="114300" indent="0">
              <a:buNone/>
            </a:pPr>
            <a:r>
              <a:rPr lang="en-US" sz="2800" dirty="0" smtClean="0">
                <a:solidFill>
                  <a:srgbClr val="FF0000"/>
                </a:solidFill>
              </a:rPr>
              <a:t>Goals of therapy</a:t>
            </a:r>
          </a:p>
          <a:p>
            <a:r>
              <a:rPr lang="en-US" sz="2800" dirty="0" smtClean="0"/>
              <a:t>Provide symptomatic relief</a:t>
            </a:r>
          </a:p>
          <a:p>
            <a:pPr lvl="1"/>
            <a:r>
              <a:rPr lang="en-US" sz="2600" dirty="0" smtClean="0"/>
              <a:t>Pruritus, nutrition, pain</a:t>
            </a:r>
          </a:p>
          <a:p>
            <a:r>
              <a:rPr lang="en-US" sz="2800" dirty="0" smtClean="0"/>
              <a:t>Improve biliary drainage</a:t>
            </a:r>
          </a:p>
          <a:p>
            <a:pPr lvl="1"/>
            <a:r>
              <a:rPr lang="en-US" sz="2600" dirty="0" smtClean="0"/>
              <a:t>Dilation, Stent, </a:t>
            </a:r>
            <a:r>
              <a:rPr lang="en-US" sz="2600" dirty="0" err="1" smtClean="0"/>
              <a:t>Cholerectics</a:t>
            </a:r>
            <a:endParaRPr lang="en-US" sz="2600" dirty="0" smtClean="0"/>
          </a:p>
          <a:p>
            <a:r>
              <a:rPr lang="en-US" sz="2800" dirty="0" smtClean="0"/>
              <a:t>Prevent/recognize complications</a:t>
            </a:r>
          </a:p>
          <a:p>
            <a:pPr lvl="1"/>
            <a:r>
              <a:rPr lang="en-US" sz="2600" dirty="0" smtClean="0"/>
              <a:t>Cancer, infection, stricture, cirrhosis</a:t>
            </a:r>
          </a:p>
          <a:p>
            <a:r>
              <a:rPr lang="en-US" sz="2800" dirty="0" smtClean="0"/>
              <a:t>Decrease progression</a:t>
            </a:r>
            <a:endParaRPr lang="en-US" sz="2800" dirty="0"/>
          </a:p>
        </p:txBody>
      </p:sp>
    </p:spTree>
    <p:extLst>
      <p:ext uri="{BB962C8B-B14F-4D97-AF65-F5344CB8AC3E}">
        <p14:creationId xmlns:p14="http://schemas.microsoft.com/office/powerpoint/2010/main" val="3249008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Choleretics</a:t>
            </a:r>
            <a:endParaRPr lang="en-US" dirty="0"/>
          </a:p>
        </p:txBody>
      </p:sp>
      <p:sp>
        <p:nvSpPr>
          <p:cNvPr id="3" name="Content Placeholder 2"/>
          <p:cNvSpPr>
            <a:spLocks noGrp="1"/>
          </p:cNvSpPr>
          <p:nvPr>
            <p:ph idx="1"/>
          </p:nvPr>
        </p:nvSpPr>
        <p:spPr/>
        <p:txBody>
          <a:bodyPr>
            <a:normAutofit/>
          </a:bodyPr>
          <a:lstStyle/>
          <a:p>
            <a:pPr marL="114300" indent="0">
              <a:buNone/>
            </a:pPr>
            <a:r>
              <a:rPr lang="en-US" sz="2800" dirty="0" err="1" smtClean="0"/>
              <a:t>Ursodeoxycholic</a:t>
            </a:r>
            <a:r>
              <a:rPr lang="en-US" sz="2800" dirty="0" smtClean="0"/>
              <a:t> Acid (UDCA) – </a:t>
            </a:r>
            <a:r>
              <a:rPr lang="en-US" sz="2800" dirty="0" err="1" smtClean="0"/>
              <a:t>Ursodiol</a:t>
            </a:r>
            <a:endParaRPr lang="en-US" sz="2800" dirty="0" smtClean="0"/>
          </a:p>
          <a:p>
            <a:r>
              <a:rPr lang="en-US" sz="2800" dirty="0" smtClean="0"/>
              <a:t>Most widely used and studied</a:t>
            </a:r>
          </a:p>
          <a:p>
            <a:r>
              <a:rPr lang="en-US" sz="2800" dirty="0" smtClean="0"/>
              <a:t>Inconclusive studies</a:t>
            </a:r>
          </a:p>
          <a:p>
            <a:r>
              <a:rPr lang="en-US" sz="2800" dirty="0" smtClean="0"/>
              <a:t>Recent large long term randomized double blind studies resulted in the American Association for the Study of Liver Diseases in their 2010 guidelines advised AGAINST the use of UDCA in PSC</a:t>
            </a:r>
          </a:p>
          <a:p>
            <a:endParaRPr lang="en-US" sz="2800" dirty="0"/>
          </a:p>
        </p:txBody>
      </p:sp>
    </p:spTree>
    <p:extLst>
      <p:ext uri="{BB962C8B-B14F-4D97-AF65-F5344CB8AC3E}">
        <p14:creationId xmlns:p14="http://schemas.microsoft.com/office/powerpoint/2010/main" val="2409994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Immunosuppressants</a:t>
            </a:r>
            <a:endParaRPr lang="en-US" dirty="0"/>
          </a:p>
        </p:txBody>
      </p:sp>
      <p:sp>
        <p:nvSpPr>
          <p:cNvPr id="3" name="Content Placeholder 2"/>
          <p:cNvSpPr>
            <a:spLocks noGrp="1"/>
          </p:cNvSpPr>
          <p:nvPr>
            <p:ph idx="1"/>
          </p:nvPr>
        </p:nvSpPr>
        <p:spPr/>
        <p:txBody>
          <a:bodyPr>
            <a:normAutofit/>
          </a:bodyPr>
          <a:lstStyle/>
          <a:p>
            <a:r>
              <a:rPr lang="en-US" sz="2800" dirty="0" smtClean="0"/>
              <a:t>Multiple have been explored</a:t>
            </a:r>
          </a:p>
          <a:p>
            <a:pPr lvl="1"/>
            <a:r>
              <a:rPr lang="en-US" sz="2600" dirty="0" err="1" smtClean="0"/>
              <a:t>Tacrolimus</a:t>
            </a:r>
            <a:endParaRPr lang="en-US" sz="2600" dirty="0"/>
          </a:p>
          <a:p>
            <a:pPr lvl="1"/>
            <a:r>
              <a:rPr lang="en-US" sz="2600" dirty="0" err="1" smtClean="0"/>
              <a:t>Mycophenylate</a:t>
            </a:r>
            <a:endParaRPr lang="en-US" sz="2600" dirty="0"/>
          </a:p>
          <a:p>
            <a:pPr lvl="1"/>
            <a:r>
              <a:rPr lang="en-US" sz="2600" dirty="0" smtClean="0"/>
              <a:t>Cyclosporine</a:t>
            </a:r>
          </a:p>
          <a:p>
            <a:pPr lvl="1"/>
            <a:r>
              <a:rPr lang="en-US" sz="2600" dirty="0" smtClean="0"/>
              <a:t>Corticosteroids </a:t>
            </a:r>
          </a:p>
          <a:p>
            <a:pPr lvl="1"/>
            <a:r>
              <a:rPr lang="en-US" sz="2600" dirty="0" smtClean="0"/>
              <a:t>Azathioprine</a:t>
            </a:r>
          </a:p>
          <a:p>
            <a:pPr lvl="1"/>
            <a:r>
              <a:rPr lang="en-US" sz="2600" dirty="0" smtClean="0"/>
              <a:t>Methotrexate</a:t>
            </a:r>
          </a:p>
          <a:p>
            <a:pPr lvl="1"/>
            <a:endParaRPr lang="en-US" sz="2600" dirty="0"/>
          </a:p>
          <a:p>
            <a:pPr marL="411480" lvl="1" indent="0">
              <a:buNone/>
            </a:pPr>
            <a:r>
              <a:rPr lang="en-US" sz="2600" dirty="0" err="1" smtClean="0"/>
              <a:t>Monotherapy</a:t>
            </a:r>
            <a:r>
              <a:rPr lang="en-US" sz="2600" dirty="0" smtClean="0"/>
              <a:t> has not been successful, combination regimens may hold promise</a:t>
            </a:r>
          </a:p>
        </p:txBody>
      </p:sp>
    </p:spTree>
    <p:extLst>
      <p:ext uri="{BB962C8B-B14F-4D97-AF65-F5344CB8AC3E}">
        <p14:creationId xmlns:p14="http://schemas.microsoft.com/office/powerpoint/2010/main" val="25434757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Antibiotics</a:t>
            </a:r>
            <a:endParaRPr lang="en-US" dirty="0"/>
          </a:p>
        </p:txBody>
      </p:sp>
      <p:sp>
        <p:nvSpPr>
          <p:cNvPr id="3" name="Content Placeholder 2"/>
          <p:cNvSpPr>
            <a:spLocks noGrp="1"/>
          </p:cNvSpPr>
          <p:nvPr>
            <p:ph idx="1"/>
          </p:nvPr>
        </p:nvSpPr>
        <p:spPr/>
        <p:txBody>
          <a:bodyPr>
            <a:normAutofit/>
          </a:bodyPr>
          <a:lstStyle/>
          <a:p>
            <a:r>
              <a:rPr lang="en-US" sz="2800" dirty="0" smtClean="0"/>
              <a:t>Minocycline</a:t>
            </a:r>
          </a:p>
          <a:p>
            <a:r>
              <a:rPr lang="en-US" sz="2800" dirty="0" smtClean="0"/>
              <a:t>Metronidazole</a:t>
            </a:r>
          </a:p>
          <a:p>
            <a:r>
              <a:rPr lang="en-US" sz="2800" dirty="0" err="1" smtClean="0"/>
              <a:t>Vancomycin</a:t>
            </a:r>
            <a:endParaRPr lang="en-US" sz="2800" dirty="0"/>
          </a:p>
        </p:txBody>
      </p:sp>
    </p:spTree>
    <p:extLst>
      <p:ext uri="{BB962C8B-B14F-4D97-AF65-F5344CB8AC3E}">
        <p14:creationId xmlns:p14="http://schemas.microsoft.com/office/powerpoint/2010/main" val="31794334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Vancomycin</a:t>
            </a:r>
            <a:r>
              <a:rPr lang="en-US" dirty="0" smtClean="0"/>
              <a:t>	</a:t>
            </a:r>
            <a:endParaRPr lang="en-US" dirty="0"/>
          </a:p>
        </p:txBody>
      </p:sp>
      <p:sp>
        <p:nvSpPr>
          <p:cNvPr id="3" name="Content Placeholder 2"/>
          <p:cNvSpPr>
            <a:spLocks noGrp="1"/>
          </p:cNvSpPr>
          <p:nvPr>
            <p:ph idx="1"/>
          </p:nvPr>
        </p:nvSpPr>
        <p:spPr/>
        <p:txBody>
          <a:bodyPr>
            <a:normAutofit/>
          </a:bodyPr>
          <a:lstStyle/>
          <a:p>
            <a:r>
              <a:rPr lang="en-US" sz="2800" dirty="0" smtClean="0"/>
              <a:t>125mg or 250mg by mouth three times a day</a:t>
            </a:r>
          </a:p>
          <a:p>
            <a:r>
              <a:rPr lang="en-US" sz="2800" dirty="0" smtClean="0"/>
              <a:t>Led to biochemical improvement </a:t>
            </a:r>
          </a:p>
          <a:p>
            <a:pPr lvl="1"/>
            <a:r>
              <a:rPr lang="en-US" sz="2600" dirty="0" smtClean="0"/>
              <a:t>improvement of alkaline phosphatase, GGT, and ESR</a:t>
            </a:r>
          </a:p>
          <a:p>
            <a:pPr lvl="1"/>
            <a:r>
              <a:rPr lang="en-US" sz="2600" dirty="0" smtClean="0"/>
              <a:t>Improvement of clinical symptoms</a:t>
            </a:r>
          </a:p>
          <a:p>
            <a:pPr lvl="1"/>
            <a:endParaRPr lang="en-US" sz="2600" dirty="0"/>
          </a:p>
          <a:p>
            <a:pPr lvl="1"/>
            <a:r>
              <a:rPr lang="en-US" sz="2600" dirty="0" smtClean="0"/>
              <a:t>Concerns: Selection of </a:t>
            </a:r>
            <a:r>
              <a:rPr lang="en-US" sz="2600" dirty="0" err="1" smtClean="0"/>
              <a:t>vancomycin</a:t>
            </a:r>
            <a:r>
              <a:rPr lang="en-US" sz="2600" dirty="0" smtClean="0"/>
              <a:t> resistant enteric organism</a:t>
            </a:r>
          </a:p>
          <a:p>
            <a:endParaRPr lang="en-US" sz="2800" dirty="0"/>
          </a:p>
        </p:txBody>
      </p:sp>
    </p:spTree>
    <p:extLst>
      <p:ext uri="{BB962C8B-B14F-4D97-AF65-F5344CB8AC3E}">
        <p14:creationId xmlns:p14="http://schemas.microsoft.com/office/powerpoint/2010/main" val="22482439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Directions</a:t>
            </a:r>
            <a:endParaRPr lang="en-US" dirty="0"/>
          </a:p>
        </p:txBody>
      </p:sp>
      <p:sp>
        <p:nvSpPr>
          <p:cNvPr id="3" name="Content Placeholder 2"/>
          <p:cNvSpPr>
            <a:spLocks noGrp="1"/>
          </p:cNvSpPr>
          <p:nvPr>
            <p:ph idx="1"/>
          </p:nvPr>
        </p:nvSpPr>
        <p:spPr/>
        <p:txBody>
          <a:bodyPr>
            <a:normAutofit/>
          </a:bodyPr>
          <a:lstStyle/>
          <a:p>
            <a:r>
              <a:rPr lang="en-US" sz="2800" dirty="0" smtClean="0"/>
              <a:t>Novel targets</a:t>
            </a:r>
          </a:p>
          <a:p>
            <a:pPr lvl="1"/>
            <a:r>
              <a:rPr lang="en-US" sz="2600" dirty="0" smtClean="0"/>
              <a:t>Nuclear receptors</a:t>
            </a:r>
          </a:p>
          <a:p>
            <a:pPr lvl="1"/>
            <a:r>
              <a:rPr lang="en-US" sz="2600" dirty="0" smtClean="0"/>
              <a:t>Bile acid metabolism</a:t>
            </a:r>
          </a:p>
          <a:p>
            <a:pPr lvl="1"/>
            <a:r>
              <a:rPr lang="en-US" sz="2600" dirty="0" smtClean="0"/>
              <a:t>Monoclonal antibodies</a:t>
            </a:r>
          </a:p>
          <a:p>
            <a:pPr lvl="1"/>
            <a:r>
              <a:rPr lang="en-US" sz="2600" dirty="0" smtClean="0"/>
              <a:t>Combination therapy</a:t>
            </a:r>
            <a:endParaRPr lang="en-US" sz="2600" dirty="0"/>
          </a:p>
        </p:txBody>
      </p:sp>
    </p:spTree>
    <p:extLst>
      <p:ext uri="{BB962C8B-B14F-4D97-AF65-F5344CB8AC3E}">
        <p14:creationId xmlns:p14="http://schemas.microsoft.com/office/powerpoint/2010/main" val="2511208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a:t>
            </a:r>
            <a:r>
              <a:rPr lang="en-US" dirty="0" err="1" smtClean="0"/>
              <a:t>sclerosing</a:t>
            </a:r>
            <a:r>
              <a:rPr lang="en-US" dirty="0" smtClean="0"/>
              <a:t> cholangitis</a:t>
            </a:r>
            <a:endParaRPr lang="en-US" dirty="0"/>
          </a:p>
        </p:txBody>
      </p:sp>
      <p:sp>
        <p:nvSpPr>
          <p:cNvPr id="3" name="Content Placeholder 2"/>
          <p:cNvSpPr>
            <a:spLocks noGrp="1"/>
          </p:cNvSpPr>
          <p:nvPr>
            <p:ph idx="1"/>
          </p:nvPr>
        </p:nvSpPr>
        <p:spPr/>
        <p:txBody>
          <a:bodyPr>
            <a:normAutofit/>
          </a:bodyPr>
          <a:lstStyle/>
          <a:p>
            <a:r>
              <a:rPr lang="en-US" sz="2800" dirty="0" smtClean="0"/>
              <a:t>Chronic </a:t>
            </a:r>
            <a:r>
              <a:rPr lang="en-US" sz="2800" dirty="0" err="1" smtClean="0"/>
              <a:t>hepatobiliary</a:t>
            </a:r>
            <a:r>
              <a:rPr lang="en-US" sz="2800" dirty="0" smtClean="0"/>
              <a:t> condition</a:t>
            </a:r>
          </a:p>
          <a:p>
            <a:pPr lvl="1"/>
            <a:r>
              <a:rPr lang="en-US" sz="2800" dirty="0" smtClean="0"/>
              <a:t>Characterized by: Inflammation of the intrahepatic and/or </a:t>
            </a:r>
            <a:r>
              <a:rPr lang="en-US" sz="2800" dirty="0" err="1" smtClean="0"/>
              <a:t>extrahepatic</a:t>
            </a:r>
            <a:r>
              <a:rPr lang="en-US" sz="2800" dirty="0" smtClean="0"/>
              <a:t> ducts</a:t>
            </a:r>
          </a:p>
          <a:p>
            <a:pPr lvl="1"/>
            <a:r>
              <a:rPr lang="en-US" sz="2800" dirty="0" smtClean="0"/>
              <a:t>Resulting in: Focal dilation, narrowing or destruction accompanied by local </a:t>
            </a:r>
            <a:r>
              <a:rPr lang="en-US" sz="2800" dirty="0" err="1" smtClean="0"/>
              <a:t>periductular</a:t>
            </a:r>
            <a:r>
              <a:rPr lang="en-US" sz="2800" dirty="0" smtClean="0"/>
              <a:t> fibrosis</a:t>
            </a:r>
          </a:p>
          <a:p>
            <a:pPr lvl="1"/>
            <a:r>
              <a:rPr lang="en-US" sz="2800" dirty="0" smtClean="0"/>
              <a:t>End stage: biliary cirrhosis or liver failure</a:t>
            </a:r>
            <a:endParaRPr lang="en-US" sz="2800" dirty="0"/>
          </a:p>
        </p:txBody>
      </p:sp>
    </p:spTree>
    <p:extLst>
      <p:ext uri="{BB962C8B-B14F-4D97-AF65-F5344CB8AC3E}">
        <p14:creationId xmlns:p14="http://schemas.microsoft.com/office/powerpoint/2010/main" val="1831760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Nuclear receptors</a:t>
            </a:r>
            <a:endParaRPr lang="en-US" dirty="0"/>
          </a:p>
        </p:txBody>
      </p:sp>
      <p:sp>
        <p:nvSpPr>
          <p:cNvPr id="3" name="Content Placeholder 2"/>
          <p:cNvSpPr>
            <a:spLocks noGrp="1"/>
          </p:cNvSpPr>
          <p:nvPr>
            <p:ph idx="1"/>
          </p:nvPr>
        </p:nvSpPr>
        <p:spPr/>
        <p:txBody>
          <a:bodyPr>
            <a:normAutofit/>
          </a:bodyPr>
          <a:lstStyle/>
          <a:p>
            <a:r>
              <a:rPr lang="en-US" sz="2800" dirty="0" err="1" smtClean="0"/>
              <a:t>Farnesoid</a:t>
            </a:r>
            <a:r>
              <a:rPr lang="en-US" sz="2800" dirty="0" smtClean="0"/>
              <a:t> X receptor</a:t>
            </a:r>
          </a:p>
          <a:p>
            <a:r>
              <a:rPr lang="en-US" sz="2800" dirty="0"/>
              <a:t>key role in bile acid homeostasis by regulation of genes involved in bile acid synthesis, secretion, conjugation, transportation, absorption, and </a:t>
            </a:r>
            <a:r>
              <a:rPr lang="en-US" sz="2800" dirty="0" smtClean="0"/>
              <a:t>detoxification</a:t>
            </a:r>
          </a:p>
          <a:p>
            <a:r>
              <a:rPr lang="en-US" sz="2800" dirty="0"/>
              <a:t>FXR agonists could be of therapeutic benefit in patients with </a:t>
            </a:r>
            <a:r>
              <a:rPr lang="en-US" sz="2800" dirty="0" err="1"/>
              <a:t>cholestatic</a:t>
            </a:r>
            <a:r>
              <a:rPr lang="en-US" sz="2800" dirty="0"/>
              <a:t> liver </a:t>
            </a:r>
            <a:r>
              <a:rPr lang="en-US" sz="2800" dirty="0" smtClean="0"/>
              <a:t>diseases</a:t>
            </a:r>
          </a:p>
          <a:p>
            <a:r>
              <a:rPr lang="en-US" sz="2800" dirty="0"/>
              <a:t>phase II clinical trial of </a:t>
            </a:r>
            <a:r>
              <a:rPr lang="en-US" sz="2800" dirty="0" smtClean="0"/>
              <a:t>an FXR agonist </a:t>
            </a:r>
            <a:r>
              <a:rPr lang="en-US" sz="2800" dirty="0"/>
              <a:t>in PSC patients is </a:t>
            </a:r>
            <a:r>
              <a:rPr lang="en-US" sz="2800" dirty="0" smtClean="0"/>
              <a:t>ongoing</a:t>
            </a:r>
          </a:p>
          <a:p>
            <a:pPr lvl="1"/>
            <a:r>
              <a:rPr lang="en-US" sz="2600" dirty="0" err="1" smtClean="0"/>
              <a:t>ClinicalTrials.gov</a:t>
            </a:r>
            <a:r>
              <a:rPr lang="en-US" sz="2600" dirty="0" smtClean="0"/>
              <a:t> </a:t>
            </a:r>
            <a:r>
              <a:rPr lang="en-US" sz="2600" dirty="0"/>
              <a:t>Identifier: </a:t>
            </a:r>
            <a:r>
              <a:rPr lang="en-US" sz="2600" dirty="0" smtClean="0"/>
              <a:t>NCT02177136</a:t>
            </a:r>
            <a:endParaRPr lang="en-US" sz="2600" dirty="0"/>
          </a:p>
          <a:p>
            <a:endParaRPr lang="en-US" sz="2800" dirty="0"/>
          </a:p>
        </p:txBody>
      </p:sp>
    </p:spTree>
    <p:extLst>
      <p:ext uri="{BB962C8B-B14F-4D97-AF65-F5344CB8AC3E}">
        <p14:creationId xmlns:p14="http://schemas.microsoft.com/office/powerpoint/2010/main" val="31071495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Bile acid metabolism</a:t>
            </a:r>
            <a:endParaRPr lang="en-US" dirty="0"/>
          </a:p>
        </p:txBody>
      </p:sp>
      <p:sp>
        <p:nvSpPr>
          <p:cNvPr id="3" name="Content Placeholder 2"/>
          <p:cNvSpPr>
            <a:spLocks noGrp="1"/>
          </p:cNvSpPr>
          <p:nvPr>
            <p:ph idx="1"/>
          </p:nvPr>
        </p:nvSpPr>
        <p:spPr/>
        <p:txBody>
          <a:bodyPr>
            <a:normAutofit/>
          </a:bodyPr>
          <a:lstStyle/>
          <a:p>
            <a:r>
              <a:rPr lang="en-US" sz="2800" dirty="0"/>
              <a:t>Abnormal bile acid pool composition is thought to play a key role in the pathogenesis and progression of </a:t>
            </a:r>
            <a:r>
              <a:rPr lang="en-US" sz="2800" dirty="0" smtClean="0"/>
              <a:t>PSC</a:t>
            </a:r>
          </a:p>
          <a:p>
            <a:r>
              <a:rPr lang="en-US" sz="2800" dirty="0"/>
              <a:t>phase II clinical study evaluating the safety and efficacy of LUM001, an ASBT inhibitor, in patients with PSC is </a:t>
            </a:r>
            <a:r>
              <a:rPr lang="en-US" sz="2800" dirty="0" smtClean="0"/>
              <a:t>ongoing</a:t>
            </a:r>
          </a:p>
          <a:p>
            <a:pPr lvl="1"/>
            <a:r>
              <a:rPr lang="en-US" sz="2600" dirty="0" err="1" smtClean="0"/>
              <a:t>ClinicalTrials.gov</a:t>
            </a:r>
            <a:r>
              <a:rPr lang="en-US" sz="2600" dirty="0" smtClean="0"/>
              <a:t> </a:t>
            </a:r>
            <a:r>
              <a:rPr lang="en-US" sz="2600" dirty="0"/>
              <a:t>Identifier: </a:t>
            </a:r>
            <a:r>
              <a:rPr lang="en-US" sz="2600" dirty="0" smtClean="0"/>
              <a:t>NCT02061540</a:t>
            </a:r>
            <a:endParaRPr lang="en-US" sz="2600" dirty="0"/>
          </a:p>
          <a:p>
            <a:endParaRPr lang="en-US" sz="2800" dirty="0"/>
          </a:p>
        </p:txBody>
      </p:sp>
    </p:spTree>
    <p:extLst>
      <p:ext uri="{BB962C8B-B14F-4D97-AF65-F5344CB8AC3E}">
        <p14:creationId xmlns:p14="http://schemas.microsoft.com/office/powerpoint/2010/main" val="4016492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Monoclonal antibody</a:t>
            </a:r>
            <a:endParaRPr lang="en-US" dirty="0"/>
          </a:p>
        </p:txBody>
      </p:sp>
      <p:sp>
        <p:nvSpPr>
          <p:cNvPr id="3" name="Content Placeholder 2"/>
          <p:cNvSpPr>
            <a:spLocks noGrp="1"/>
          </p:cNvSpPr>
          <p:nvPr>
            <p:ph idx="1"/>
          </p:nvPr>
        </p:nvSpPr>
        <p:spPr/>
        <p:txBody>
          <a:bodyPr>
            <a:normAutofit/>
          </a:bodyPr>
          <a:lstStyle/>
          <a:p>
            <a:r>
              <a:rPr lang="en-US" sz="2800" dirty="0"/>
              <a:t>Vascular adhesion protein 1 (VAP-1) has been found to induce the expression of MAdCAM-1 in the hepatic endothelial cells of human liver </a:t>
            </a:r>
            <a:r>
              <a:rPr lang="en-US" sz="2800" dirty="0" smtClean="0"/>
              <a:t>tissue. </a:t>
            </a:r>
            <a:r>
              <a:rPr lang="en-US" sz="2800" dirty="0"/>
              <a:t>This, in turn, was associated with increased adhesion of lymphocytes from patients with </a:t>
            </a:r>
            <a:r>
              <a:rPr lang="en-US" sz="2800" dirty="0" smtClean="0"/>
              <a:t>PSC</a:t>
            </a:r>
          </a:p>
          <a:p>
            <a:r>
              <a:rPr lang="en-US" sz="2800" dirty="0"/>
              <a:t>The VAP-1-blocking agent, BTT1023, is currently being investigated in a phase II clinical trial in patients with </a:t>
            </a:r>
            <a:r>
              <a:rPr lang="en-US" sz="2800" dirty="0" smtClean="0"/>
              <a:t>PSC</a:t>
            </a:r>
          </a:p>
          <a:p>
            <a:pPr lvl="1"/>
            <a:r>
              <a:rPr lang="en-US" sz="2600" dirty="0" err="1" smtClean="0"/>
              <a:t>ClinicalTrials.gov</a:t>
            </a:r>
            <a:r>
              <a:rPr lang="en-US" sz="2600" dirty="0" smtClean="0"/>
              <a:t> </a:t>
            </a:r>
            <a:r>
              <a:rPr lang="en-US" sz="2600" dirty="0"/>
              <a:t>Identifier: </a:t>
            </a:r>
            <a:r>
              <a:rPr lang="en-US" sz="2600" dirty="0" smtClean="0"/>
              <a:t>NCT02239211</a:t>
            </a:r>
            <a:endParaRPr lang="en-US" sz="2600" dirty="0"/>
          </a:p>
          <a:p>
            <a:endParaRPr lang="en-US" sz="2800" dirty="0"/>
          </a:p>
        </p:txBody>
      </p:sp>
    </p:spTree>
    <p:extLst>
      <p:ext uri="{BB962C8B-B14F-4D97-AF65-F5344CB8AC3E}">
        <p14:creationId xmlns:p14="http://schemas.microsoft.com/office/powerpoint/2010/main" val="20611665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Monocolonal</a:t>
            </a:r>
            <a:r>
              <a:rPr lang="en-US" dirty="0" smtClean="0"/>
              <a:t> antibody</a:t>
            </a:r>
            <a:endParaRPr lang="en-US" dirty="0"/>
          </a:p>
        </p:txBody>
      </p:sp>
      <p:sp>
        <p:nvSpPr>
          <p:cNvPr id="3" name="Content Placeholder 2"/>
          <p:cNvSpPr>
            <a:spLocks noGrp="1"/>
          </p:cNvSpPr>
          <p:nvPr>
            <p:ph idx="1"/>
          </p:nvPr>
        </p:nvSpPr>
        <p:spPr/>
        <p:txBody>
          <a:bodyPr>
            <a:normAutofit/>
          </a:bodyPr>
          <a:lstStyle/>
          <a:p>
            <a:r>
              <a:rPr lang="en-US" sz="2800" dirty="0" err="1"/>
              <a:t>Lysyl</a:t>
            </a:r>
            <a:r>
              <a:rPr lang="en-US" sz="2800" dirty="0"/>
              <a:t> oxidase-like protein 2 (LOXL2) belongs to the </a:t>
            </a:r>
            <a:r>
              <a:rPr lang="en-US" sz="2800" dirty="0" err="1"/>
              <a:t>lysyl</a:t>
            </a:r>
            <a:r>
              <a:rPr lang="en-US" sz="2800" dirty="0"/>
              <a:t> oxidase family and has been shown to contribute to progressive liver damage in experimental </a:t>
            </a:r>
            <a:r>
              <a:rPr lang="en-US" sz="2800" dirty="0" smtClean="0"/>
              <a:t>models</a:t>
            </a:r>
          </a:p>
          <a:p>
            <a:r>
              <a:rPr lang="en-US" sz="2800" dirty="0" err="1" smtClean="0"/>
              <a:t>Simtuzumab</a:t>
            </a:r>
            <a:r>
              <a:rPr lang="en-US" sz="2800" dirty="0"/>
              <a:t>, a monoclonal antibody against LOXL2, is currently being investigated in a phase II clinical trial in patients with </a:t>
            </a:r>
            <a:r>
              <a:rPr lang="en-US" sz="2800" dirty="0" smtClean="0"/>
              <a:t>PSC</a:t>
            </a:r>
          </a:p>
          <a:p>
            <a:pPr lvl="1"/>
            <a:r>
              <a:rPr lang="en-US" sz="2600" dirty="0" err="1" smtClean="0"/>
              <a:t>ClinicalTrials.gov</a:t>
            </a:r>
            <a:r>
              <a:rPr lang="en-US" sz="2600" dirty="0" smtClean="0"/>
              <a:t> </a:t>
            </a:r>
            <a:r>
              <a:rPr lang="en-US" sz="2600" dirty="0"/>
              <a:t>Identifier: </a:t>
            </a:r>
            <a:r>
              <a:rPr lang="en-US" sz="2600" dirty="0" smtClean="0"/>
              <a:t>NCT01672853</a:t>
            </a:r>
            <a:endParaRPr lang="en-US" sz="2600" dirty="0"/>
          </a:p>
        </p:txBody>
      </p:sp>
    </p:spTree>
    <p:extLst>
      <p:ext uri="{BB962C8B-B14F-4D97-AF65-F5344CB8AC3E}">
        <p14:creationId xmlns:p14="http://schemas.microsoft.com/office/powerpoint/2010/main" val="15714150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Progression</a:t>
            </a:r>
            <a:endParaRPr lang="en-US" dirty="0"/>
          </a:p>
        </p:txBody>
      </p:sp>
      <p:sp>
        <p:nvSpPr>
          <p:cNvPr id="3" name="Content Placeholder 2"/>
          <p:cNvSpPr>
            <a:spLocks noGrp="1"/>
          </p:cNvSpPr>
          <p:nvPr>
            <p:ph idx="1"/>
          </p:nvPr>
        </p:nvSpPr>
        <p:spPr/>
        <p:txBody>
          <a:bodyPr>
            <a:normAutofit/>
          </a:bodyPr>
          <a:lstStyle/>
          <a:p>
            <a:r>
              <a:rPr lang="en-US" sz="2800" dirty="0" smtClean="0"/>
              <a:t>Rate of progression in childhood PSC is unknown</a:t>
            </a:r>
          </a:p>
          <a:p>
            <a:r>
              <a:rPr lang="en-US" sz="2800" dirty="0" smtClean="0"/>
              <a:t>Varying rates of transplantation seen in this age group (20-50%)</a:t>
            </a:r>
          </a:p>
          <a:p>
            <a:r>
              <a:rPr lang="en-US" sz="2800" dirty="0" smtClean="0"/>
              <a:t>Negative predictors</a:t>
            </a:r>
          </a:p>
          <a:p>
            <a:pPr lvl="1"/>
            <a:r>
              <a:rPr lang="en-US" sz="2600" dirty="0" smtClean="0"/>
              <a:t>Signs of advanced end stage liver disease</a:t>
            </a:r>
          </a:p>
          <a:p>
            <a:pPr lvl="1"/>
            <a:r>
              <a:rPr lang="en-US" sz="2600" dirty="0" smtClean="0"/>
              <a:t>Older age</a:t>
            </a:r>
          </a:p>
          <a:p>
            <a:r>
              <a:rPr lang="en-US" sz="2800" dirty="0" smtClean="0"/>
              <a:t>Positive predictors</a:t>
            </a:r>
          </a:p>
          <a:p>
            <a:pPr lvl="1"/>
            <a:r>
              <a:rPr lang="en-US" sz="2600" dirty="0" smtClean="0"/>
              <a:t>Small duct PSC</a:t>
            </a:r>
          </a:p>
        </p:txBody>
      </p:sp>
    </p:spTree>
    <p:extLst>
      <p:ext uri="{BB962C8B-B14F-4D97-AF65-F5344CB8AC3E}">
        <p14:creationId xmlns:p14="http://schemas.microsoft.com/office/powerpoint/2010/main" val="39545666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 transplant prognosis</a:t>
            </a:r>
            <a:endParaRPr lang="en-US" dirty="0"/>
          </a:p>
        </p:txBody>
      </p:sp>
      <p:sp>
        <p:nvSpPr>
          <p:cNvPr id="3" name="Content Placeholder 2"/>
          <p:cNvSpPr>
            <a:spLocks noGrp="1"/>
          </p:cNvSpPr>
          <p:nvPr>
            <p:ph idx="1"/>
          </p:nvPr>
        </p:nvSpPr>
        <p:spPr/>
        <p:txBody>
          <a:bodyPr>
            <a:normAutofit/>
          </a:bodyPr>
          <a:lstStyle/>
          <a:p>
            <a:r>
              <a:rPr lang="en-US" sz="2800" dirty="0" smtClean="0"/>
              <a:t>Post transplant survival in adults with PSC is good</a:t>
            </a:r>
          </a:p>
          <a:p>
            <a:pPr lvl="1"/>
            <a:r>
              <a:rPr lang="en-US" sz="2600" dirty="0" smtClean="0"/>
              <a:t>One year survival 84-97%</a:t>
            </a:r>
          </a:p>
          <a:p>
            <a:r>
              <a:rPr lang="en-US" sz="2800" dirty="0" smtClean="0"/>
              <a:t>Recurrence of PSC disease in transplanted organ ranges from 10-20% in adult studies</a:t>
            </a:r>
          </a:p>
          <a:p>
            <a:r>
              <a:rPr lang="en-US" sz="2800" dirty="0" smtClean="0"/>
              <a:t>Pediatric series of 11 patients</a:t>
            </a:r>
          </a:p>
          <a:p>
            <a:pPr lvl="1"/>
            <a:r>
              <a:rPr lang="en-US" sz="2600" dirty="0" smtClean="0"/>
              <a:t>PSC recurred in 3 patients</a:t>
            </a:r>
          </a:p>
          <a:p>
            <a:r>
              <a:rPr lang="en-US" sz="2800" dirty="0" smtClean="0"/>
              <a:t>Pediatric Liver Transplant Registry</a:t>
            </a:r>
          </a:p>
          <a:p>
            <a:pPr lvl="1"/>
            <a:r>
              <a:rPr lang="en-US" sz="2600" dirty="0" smtClean="0"/>
              <a:t>9.8% recurrence rate after transplant at 18 months</a:t>
            </a:r>
            <a:endParaRPr lang="en-US" sz="2600" dirty="0"/>
          </a:p>
        </p:txBody>
      </p:sp>
    </p:spTree>
    <p:extLst>
      <p:ext uri="{BB962C8B-B14F-4D97-AF65-F5344CB8AC3E}">
        <p14:creationId xmlns:p14="http://schemas.microsoft.com/office/powerpoint/2010/main" val="26332669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PSC and IBD</a:t>
            </a:r>
            <a:endParaRPr lang="en-US" dirty="0"/>
          </a:p>
        </p:txBody>
      </p:sp>
      <p:sp>
        <p:nvSpPr>
          <p:cNvPr id="3" name="Content Placeholder 2"/>
          <p:cNvSpPr>
            <a:spLocks noGrp="1"/>
          </p:cNvSpPr>
          <p:nvPr>
            <p:ph idx="1"/>
          </p:nvPr>
        </p:nvSpPr>
        <p:spPr/>
        <p:txBody>
          <a:bodyPr>
            <a:normAutofit/>
          </a:bodyPr>
          <a:lstStyle/>
          <a:p>
            <a:r>
              <a:rPr lang="en-US" sz="2800" dirty="0" smtClean="0"/>
              <a:t>PSC – </a:t>
            </a:r>
            <a:r>
              <a:rPr lang="en-US" sz="2800" dirty="0" err="1" smtClean="0"/>
              <a:t>cholangiopathy</a:t>
            </a:r>
            <a:r>
              <a:rPr lang="en-US" sz="2800" dirty="0" smtClean="0"/>
              <a:t> that can presents as an independent entity and commonly in association with IBD</a:t>
            </a:r>
          </a:p>
          <a:p>
            <a:r>
              <a:rPr lang="en-US" sz="2800" dirty="0" smtClean="0"/>
              <a:t>A diagnosis of PSC should led to at least a screening for underlying IBD, as well a knowledge of (for the patient or family) that IBD may develop in the future</a:t>
            </a:r>
          </a:p>
          <a:p>
            <a:r>
              <a:rPr lang="en-US" sz="2800" dirty="0" smtClean="0"/>
              <a:t>Currently no medication that halts the progression of PSC, however several on going trials show promise</a:t>
            </a:r>
            <a:endParaRPr lang="en-US" sz="2800" dirty="0"/>
          </a:p>
        </p:txBody>
      </p:sp>
    </p:spTree>
    <p:extLst>
      <p:ext uri="{BB962C8B-B14F-4D97-AF65-F5344CB8AC3E}">
        <p14:creationId xmlns:p14="http://schemas.microsoft.com/office/powerpoint/2010/main" val="10414071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Collaborative work</a:t>
            </a:r>
            <a:endParaRPr lang="en-US" dirty="0"/>
          </a:p>
        </p:txBody>
      </p:sp>
      <p:sp>
        <p:nvSpPr>
          <p:cNvPr id="3" name="Content Placeholder 2"/>
          <p:cNvSpPr>
            <a:spLocks noGrp="1"/>
          </p:cNvSpPr>
          <p:nvPr>
            <p:ph idx="1"/>
          </p:nvPr>
        </p:nvSpPr>
        <p:spPr/>
        <p:txBody>
          <a:bodyPr>
            <a:normAutofit/>
          </a:bodyPr>
          <a:lstStyle/>
          <a:p>
            <a:r>
              <a:rPr lang="en-US" sz="2800" dirty="0" smtClean="0"/>
              <a:t>Groups like PSC Partners need to encourage prospective controlled collaborative trials to better define:</a:t>
            </a:r>
          </a:p>
          <a:p>
            <a:pPr lvl="1"/>
            <a:r>
              <a:rPr lang="en-US" sz="2600" dirty="0" smtClean="0"/>
              <a:t>Natural history in pediatrics</a:t>
            </a:r>
          </a:p>
          <a:p>
            <a:pPr lvl="1"/>
            <a:r>
              <a:rPr lang="en-US" sz="2600" dirty="0" smtClean="0"/>
              <a:t>Etiological studies in pediatrics</a:t>
            </a:r>
          </a:p>
          <a:p>
            <a:pPr lvl="1"/>
            <a:r>
              <a:rPr lang="en-US" sz="2600" dirty="0" smtClean="0"/>
              <a:t>Link to other diseases like IBD</a:t>
            </a:r>
            <a:endParaRPr lang="en-US" sz="2600" dirty="0"/>
          </a:p>
        </p:txBody>
      </p:sp>
    </p:spTree>
    <p:extLst>
      <p:ext uri="{BB962C8B-B14F-4D97-AF65-F5344CB8AC3E}">
        <p14:creationId xmlns:p14="http://schemas.microsoft.com/office/powerpoint/2010/main" val="10377153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dirty="0" smtClean="0"/>
              <a:t>Thank you for your </a:t>
            </a:r>
            <a:r>
              <a:rPr lang="en-US" dirty="0" smtClean="0"/>
              <a:t>attention</a:t>
            </a:r>
            <a:endParaRPr lang="en-US" dirty="0" smtClean="0"/>
          </a:p>
        </p:txBody>
      </p:sp>
      <p:sp>
        <p:nvSpPr>
          <p:cNvPr id="29699" name="Rectangle 3"/>
          <p:cNvSpPr>
            <a:spLocks noGrp="1" noChangeArrowheads="1"/>
          </p:cNvSpPr>
          <p:nvPr>
            <p:ph type="body" idx="1"/>
          </p:nvPr>
        </p:nvSpPr>
        <p:spPr>
          <a:xfrm>
            <a:off x="457200" y="1828800"/>
            <a:ext cx="8458200" cy="4302125"/>
          </a:xfrm>
        </p:spPr>
        <p:txBody>
          <a:bodyPr/>
          <a:lstStyle/>
          <a:p>
            <a:pPr eaLnBrk="1" hangingPunct="1"/>
            <a:r>
              <a:rPr lang="en-US" dirty="0" smtClean="0"/>
              <a:t>Questions?</a:t>
            </a:r>
            <a:endParaRPr lang="en-US" dirty="0" smtClean="0"/>
          </a:p>
        </p:txBody>
      </p:sp>
      <p:pic>
        <p:nvPicPr>
          <p:cNvPr id="29700" name="Picture 4" descr="Exteriors(D060431121asm)"/>
          <p:cNvPicPr>
            <a:picLocks noChangeAspect="1" noChangeArrowheads="1"/>
          </p:cNvPicPr>
          <p:nvPr/>
        </p:nvPicPr>
        <p:blipFill>
          <a:blip r:embed="rId2" cstate="print"/>
          <a:srcRect/>
          <a:stretch>
            <a:fillRect/>
          </a:stretch>
        </p:blipFill>
        <p:spPr bwMode="auto">
          <a:xfrm>
            <a:off x="390108" y="2514600"/>
            <a:ext cx="3657600" cy="2743200"/>
          </a:xfrm>
          <a:prstGeom prst="rect">
            <a:avLst/>
          </a:prstGeom>
          <a:noFill/>
          <a:ln w="9525">
            <a:noFill/>
            <a:miter lim="800000"/>
            <a:headEnd/>
            <a:tailEnd/>
          </a:ln>
        </p:spPr>
      </p:pic>
      <p:pic>
        <p:nvPicPr>
          <p:cNvPr id="29701" name="Picture 5" descr="Main sign-PP"/>
          <p:cNvPicPr>
            <a:picLocks noChangeAspect="1" noChangeArrowheads="1"/>
          </p:cNvPicPr>
          <p:nvPr/>
        </p:nvPicPr>
        <p:blipFill>
          <a:blip r:embed="rId3" cstate="print"/>
          <a:srcRect/>
          <a:stretch>
            <a:fillRect/>
          </a:stretch>
        </p:blipFill>
        <p:spPr bwMode="auto">
          <a:xfrm>
            <a:off x="4484850" y="2514600"/>
            <a:ext cx="3657600" cy="2743200"/>
          </a:xfrm>
          <a:prstGeom prst="rect">
            <a:avLst/>
          </a:prstGeom>
          <a:noFill/>
          <a:ln w="9525">
            <a:noFill/>
            <a:miter lim="800000"/>
            <a:headEnd/>
            <a:tailEnd/>
          </a:ln>
        </p:spPr>
      </p:pic>
    </p:spTree>
    <p:extLst>
      <p:ext uri="{BB962C8B-B14F-4D97-AF65-F5344CB8AC3E}">
        <p14:creationId xmlns:p14="http://schemas.microsoft.com/office/powerpoint/2010/main" val="142063009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smtClean="0"/>
              <a:t>Sclerosing</a:t>
            </a:r>
            <a:r>
              <a:rPr lang="en-US" sz="4000" dirty="0" smtClean="0"/>
              <a:t> </a:t>
            </a:r>
            <a:r>
              <a:rPr lang="en-US" sz="4000" dirty="0" err="1" smtClean="0"/>
              <a:t>colangititis</a:t>
            </a:r>
            <a:r>
              <a:rPr lang="en-US" sz="4000" dirty="0" smtClean="0"/>
              <a:t> in childhood</a:t>
            </a:r>
            <a:endParaRPr lang="en-US" sz="4000" dirty="0"/>
          </a:p>
        </p:txBody>
      </p:sp>
      <p:sp>
        <p:nvSpPr>
          <p:cNvPr id="3" name="Content Placeholder 2"/>
          <p:cNvSpPr>
            <a:spLocks noGrp="1"/>
          </p:cNvSpPr>
          <p:nvPr>
            <p:ph idx="1"/>
          </p:nvPr>
        </p:nvSpPr>
        <p:spPr/>
        <p:txBody>
          <a:bodyPr>
            <a:normAutofit/>
          </a:bodyPr>
          <a:lstStyle/>
          <a:p>
            <a:pPr marL="114300" indent="0">
              <a:buNone/>
            </a:pPr>
            <a:r>
              <a:rPr lang="en-US" sz="2800" dirty="0" smtClean="0"/>
              <a:t>Differentiated by primary and secondary</a:t>
            </a:r>
          </a:p>
          <a:p>
            <a:r>
              <a:rPr lang="en-US" sz="2800" dirty="0" smtClean="0"/>
              <a:t>Primary</a:t>
            </a:r>
          </a:p>
          <a:p>
            <a:pPr lvl="1"/>
            <a:r>
              <a:rPr lang="en-US" sz="2600" dirty="0" smtClean="0"/>
              <a:t>Inflammatory Bowel Disease</a:t>
            </a:r>
          </a:p>
          <a:p>
            <a:pPr lvl="2"/>
            <a:r>
              <a:rPr lang="en-US" sz="2400" dirty="0" smtClean="0"/>
              <a:t>Crohn’s disease and Ulcerative colitis</a:t>
            </a:r>
          </a:p>
          <a:p>
            <a:pPr lvl="1"/>
            <a:r>
              <a:rPr lang="en-US" sz="2600" dirty="0" smtClean="0"/>
              <a:t>Autoimmune disease</a:t>
            </a:r>
          </a:p>
          <a:p>
            <a:pPr lvl="2"/>
            <a:r>
              <a:rPr lang="en-US" sz="2400" dirty="0" smtClean="0"/>
              <a:t>Celiac, Diabetes, Lupus, Psoriasis, Pancreatitis, Hepatitis (Overlap syndrome), Thyroiditis</a:t>
            </a:r>
          </a:p>
          <a:p>
            <a:pPr lvl="1"/>
            <a:r>
              <a:rPr lang="en-US" sz="2600" dirty="0" smtClean="0"/>
              <a:t>Inflammatory Disorders</a:t>
            </a:r>
          </a:p>
          <a:p>
            <a:pPr lvl="2"/>
            <a:r>
              <a:rPr lang="en-US" sz="2400" dirty="0" err="1" smtClean="0"/>
              <a:t>Pseudotumor</a:t>
            </a:r>
            <a:r>
              <a:rPr lang="en-US" sz="2400" dirty="0" smtClean="0"/>
              <a:t>, </a:t>
            </a:r>
            <a:r>
              <a:rPr lang="en-US" sz="2400" dirty="0" err="1" smtClean="0"/>
              <a:t>retroperitonitis</a:t>
            </a:r>
            <a:endParaRPr lang="en-US" sz="2400" dirty="0" smtClean="0"/>
          </a:p>
          <a:p>
            <a:pPr lvl="1"/>
            <a:r>
              <a:rPr lang="en-US" sz="2600" dirty="0" smtClean="0"/>
              <a:t>Idiopathic</a:t>
            </a:r>
          </a:p>
        </p:txBody>
      </p:sp>
    </p:spTree>
    <p:extLst>
      <p:ext uri="{BB962C8B-B14F-4D97-AF65-F5344CB8AC3E}">
        <p14:creationId xmlns:p14="http://schemas.microsoft.com/office/powerpoint/2010/main" val="4098440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800" dirty="0" smtClean="0"/>
              <a:t>Secondary</a:t>
            </a:r>
          </a:p>
          <a:p>
            <a:pPr lvl="1"/>
            <a:r>
              <a:rPr lang="en-US" sz="2600" dirty="0" err="1" smtClean="0"/>
              <a:t>Choledocholithiasis</a:t>
            </a:r>
            <a:endParaRPr lang="en-US" sz="2600" dirty="0" smtClean="0"/>
          </a:p>
          <a:p>
            <a:pPr lvl="1"/>
            <a:r>
              <a:rPr lang="en-US" sz="2600" dirty="0" smtClean="0"/>
              <a:t>Immunodeficiency</a:t>
            </a:r>
          </a:p>
          <a:p>
            <a:pPr lvl="1"/>
            <a:r>
              <a:rPr lang="en-US" sz="2600" dirty="0" smtClean="0"/>
              <a:t>Infection</a:t>
            </a:r>
          </a:p>
          <a:p>
            <a:pPr lvl="1"/>
            <a:r>
              <a:rPr lang="en-US" sz="2600" dirty="0" smtClean="0"/>
              <a:t>Neoplasm (LCH)</a:t>
            </a:r>
          </a:p>
          <a:p>
            <a:pPr lvl="1"/>
            <a:r>
              <a:rPr lang="en-US" sz="2600" dirty="0" smtClean="0"/>
              <a:t>Injury</a:t>
            </a:r>
          </a:p>
          <a:p>
            <a:pPr lvl="1"/>
            <a:r>
              <a:rPr lang="en-US" sz="2600" dirty="0" smtClean="0"/>
              <a:t>Other (CF, MDR3 deficiency)</a:t>
            </a:r>
            <a:endParaRPr lang="en-US" sz="2600" dirty="0"/>
          </a:p>
        </p:txBody>
      </p:sp>
    </p:spTree>
    <p:extLst>
      <p:ext uri="{BB962C8B-B14F-4D97-AF65-F5344CB8AC3E}">
        <p14:creationId xmlns:p14="http://schemas.microsoft.com/office/powerpoint/2010/main" val="1465627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Pediatric Association</a:t>
            </a:r>
            <a:endParaRPr lang="en-US" dirty="0"/>
          </a:p>
        </p:txBody>
      </p:sp>
      <p:sp>
        <p:nvSpPr>
          <p:cNvPr id="3" name="Content Placeholder 2"/>
          <p:cNvSpPr>
            <a:spLocks noGrp="1"/>
          </p:cNvSpPr>
          <p:nvPr>
            <p:ph idx="1"/>
          </p:nvPr>
        </p:nvSpPr>
        <p:spPr/>
        <p:txBody>
          <a:bodyPr>
            <a:normAutofit/>
          </a:bodyPr>
          <a:lstStyle/>
          <a:p>
            <a:r>
              <a:rPr lang="en-US" sz="2800" dirty="0" smtClean="0"/>
              <a:t>Review of six large pediatric series</a:t>
            </a:r>
          </a:p>
          <a:p>
            <a:pPr lvl="1"/>
            <a:r>
              <a:rPr lang="en-US" sz="2600" dirty="0" smtClean="0"/>
              <a:t>220 patients with </a:t>
            </a:r>
            <a:r>
              <a:rPr lang="en-US" sz="2600" dirty="0" err="1" smtClean="0"/>
              <a:t>sclerosing</a:t>
            </a:r>
            <a:r>
              <a:rPr lang="en-US" sz="2600" dirty="0" smtClean="0"/>
              <a:t> cholangitis</a:t>
            </a:r>
          </a:p>
          <a:p>
            <a:pPr lvl="1"/>
            <a:r>
              <a:rPr lang="en-US" sz="2600" dirty="0" smtClean="0"/>
              <a:t>Mean age at diagnosis: 10</a:t>
            </a:r>
          </a:p>
          <a:p>
            <a:pPr lvl="1"/>
            <a:r>
              <a:rPr lang="en-US" sz="2600" dirty="0" err="1" smtClean="0"/>
              <a:t>Male:Female</a:t>
            </a:r>
            <a:r>
              <a:rPr lang="en-US" sz="2600" dirty="0" smtClean="0"/>
              <a:t> 1.7:1</a:t>
            </a:r>
          </a:p>
          <a:p>
            <a:pPr lvl="1"/>
            <a:r>
              <a:rPr lang="en-US" sz="2600" dirty="0" smtClean="0"/>
              <a:t>180 with PSC</a:t>
            </a:r>
          </a:p>
          <a:p>
            <a:pPr lvl="1"/>
            <a:r>
              <a:rPr lang="en-US" sz="2600" dirty="0" smtClean="0"/>
              <a:t>59 (33%) with IBD</a:t>
            </a:r>
          </a:p>
          <a:p>
            <a:pPr lvl="2"/>
            <a:r>
              <a:rPr lang="en-US" sz="2400" dirty="0" smtClean="0"/>
              <a:t>41 (69%) with UC</a:t>
            </a:r>
          </a:p>
          <a:p>
            <a:pPr lvl="2"/>
            <a:r>
              <a:rPr lang="en-US" sz="2400" dirty="0" smtClean="0"/>
              <a:t>12 with Crohn’s disease</a:t>
            </a:r>
          </a:p>
          <a:p>
            <a:pPr lvl="1"/>
            <a:r>
              <a:rPr lang="en-US" sz="2600" dirty="0" smtClean="0"/>
              <a:t>29 (16%) with autoimmune hepatitis</a:t>
            </a:r>
          </a:p>
          <a:p>
            <a:pPr lvl="1"/>
            <a:endParaRPr lang="en-US" sz="2600" dirty="0" smtClean="0"/>
          </a:p>
          <a:p>
            <a:pPr lvl="1"/>
            <a:endParaRPr lang="en-US" sz="2600" dirty="0"/>
          </a:p>
        </p:txBody>
      </p:sp>
    </p:spTree>
    <p:extLst>
      <p:ext uri="{BB962C8B-B14F-4D97-AF65-F5344CB8AC3E}">
        <p14:creationId xmlns:p14="http://schemas.microsoft.com/office/powerpoint/2010/main" val="2846759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features in children</a:t>
            </a:r>
            <a:endParaRPr lang="en-US" dirty="0"/>
          </a:p>
        </p:txBody>
      </p:sp>
      <p:sp>
        <p:nvSpPr>
          <p:cNvPr id="3" name="Content Placeholder 2"/>
          <p:cNvSpPr>
            <a:spLocks noGrp="1"/>
          </p:cNvSpPr>
          <p:nvPr>
            <p:ph idx="1"/>
          </p:nvPr>
        </p:nvSpPr>
        <p:spPr/>
        <p:txBody>
          <a:bodyPr>
            <a:normAutofit fontScale="92500" lnSpcReduction="10000"/>
          </a:bodyPr>
          <a:lstStyle/>
          <a:p>
            <a:r>
              <a:rPr lang="en-US" sz="2800" dirty="0" smtClean="0"/>
              <a:t>Symptoms</a:t>
            </a:r>
          </a:p>
          <a:p>
            <a:pPr lvl="1"/>
            <a:r>
              <a:rPr lang="en-US" sz="2600" dirty="0" smtClean="0"/>
              <a:t>Abdominal pain</a:t>
            </a:r>
          </a:p>
          <a:p>
            <a:pPr lvl="1"/>
            <a:r>
              <a:rPr lang="en-US" sz="2600" dirty="0" smtClean="0"/>
              <a:t>Fatigue</a:t>
            </a:r>
          </a:p>
          <a:p>
            <a:pPr lvl="1"/>
            <a:r>
              <a:rPr lang="en-US" sz="2600" dirty="0" smtClean="0"/>
              <a:t>Anorexia</a:t>
            </a:r>
          </a:p>
          <a:p>
            <a:pPr lvl="1"/>
            <a:r>
              <a:rPr lang="en-US" sz="2600" dirty="0" smtClean="0"/>
              <a:t>Jaundice</a:t>
            </a:r>
          </a:p>
          <a:p>
            <a:pPr lvl="1"/>
            <a:r>
              <a:rPr lang="en-US" sz="2600" dirty="0" smtClean="0"/>
              <a:t>Fever</a:t>
            </a:r>
          </a:p>
          <a:p>
            <a:pPr lvl="1"/>
            <a:r>
              <a:rPr lang="en-US" sz="2600" dirty="0" smtClean="0"/>
              <a:t>Weight loss</a:t>
            </a:r>
          </a:p>
          <a:p>
            <a:pPr lvl="1"/>
            <a:r>
              <a:rPr lang="en-US" sz="2600" dirty="0" smtClean="0"/>
              <a:t>Pruritus</a:t>
            </a:r>
          </a:p>
          <a:p>
            <a:pPr lvl="1"/>
            <a:r>
              <a:rPr lang="en-US" sz="2600" dirty="0" smtClean="0">
                <a:solidFill>
                  <a:srgbClr val="FF0000"/>
                </a:solidFill>
              </a:rPr>
              <a:t>Poor Growth &amp; Delayed Puberty</a:t>
            </a:r>
          </a:p>
          <a:p>
            <a:pPr lvl="1"/>
            <a:r>
              <a:rPr lang="en-US" sz="2600" dirty="0" smtClean="0"/>
              <a:t>Chronic Diarrhea</a:t>
            </a:r>
          </a:p>
          <a:p>
            <a:pPr lvl="1"/>
            <a:r>
              <a:rPr lang="en-US" sz="2600" dirty="0" smtClean="0"/>
              <a:t>GI Bleeding</a:t>
            </a:r>
            <a:endParaRPr lang="en-US" sz="2600" dirty="0"/>
          </a:p>
        </p:txBody>
      </p:sp>
    </p:spTree>
    <p:extLst>
      <p:ext uri="{BB962C8B-B14F-4D97-AF65-F5344CB8AC3E}">
        <p14:creationId xmlns:p14="http://schemas.microsoft.com/office/powerpoint/2010/main" val="729782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800" dirty="0" smtClean="0"/>
              <a:t>Signs:</a:t>
            </a:r>
          </a:p>
          <a:p>
            <a:pPr lvl="1"/>
            <a:r>
              <a:rPr lang="en-US" sz="2600" dirty="0" smtClean="0"/>
              <a:t>Liver enlargement</a:t>
            </a:r>
          </a:p>
          <a:p>
            <a:pPr lvl="1"/>
            <a:r>
              <a:rPr lang="en-US" sz="2600" dirty="0" smtClean="0"/>
              <a:t>Liver &amp; spleen enlargement</a:t>
            </a:r>
          </a:p>
          <a:p>
            <a:pPr lvl="1"/>
            <a:r>
              <a:rPr lang="en-US" sz="2600" dirty="0" smtClean="0"/>
              <a:t>Spleen enlargement</a:t>
            </a:r>
          </a:p>
          <a:p>
            <a:pPr lvl="1"/>
            <a:r>
              <a:rPr lang="en-US" sz="2600" dirty="0" smtClean="0"/>
              <a:t>Ascites</a:t>
            </a:r>
          </a:p>
          <a:p>
            <a:pPr lvl="1"/>
            <a:r>
              <a:rPr lang="en-US" sz="2600" dirty="0" err="1" smtClean="0"/>
              <a:t>Xanthomas</a:t>
            </a:r>
            <a:endParaRPr lang="en-US" sz="2600" dirty="0" smtClean="0"/>
          </a:p>
          <a:p>
            <a:r>
              <a:rPr lang="en-US" sz="2800" dirty="0" smtClean="0"/>
              <a:t>Other unique features</a:t>
            </a:r>
          </a:p>
          <a:p>
            <a:pPr lvl="1"/>
            <a:r>
              <a:rPr lang="en-US" sz="2600" dirty="0" smtClean="0"/>
              <a:t>Asymptomatic</a:t>
            </a:r>
          </a:p>
          <a:p>
            <a:pPr lvl="1"/>
            <a:r>
              <a:rPr lang="en-US" sz="2600" dirty="0" smtClean="0"/>
              <a:t>Presents as autoimmune hepatitis poorly responsive to therapy</a:t>
            </a:r>
          </a:p>
        </p:txBody>
      </p:sp>
    </p:spTree>
    <p:extLst>
      <p:ext uri="{BB962C8B-B14F-4D97-AF65-F5344CB8AC3E}">
        <p14:creationId xmlns:p14="http://schemas.microsoft.com/office/powerpoint/2010/main" val="3754799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Abnormal Lab Values</a:t>
            </a:r>
            <a:endParaRPr lang="en-US" dirty="0"/>
          </a:p>
        </p:txBody>
      </p:sp>
      <p:sp>
        <p:nvSpPr>
          <p:cNvPr id="3" name="Content Placeholder 2"/>
          <p:cNvSpPr>
            <a:spLocks noGrp="1"/>
          </p:cNvSpPr>
          <p:nvPr>
            <p:ph idx="1"/>
          </p:nvPr>
        </p:nvSpPr>
        <p:spPr/>
        <p:txBody>
          <a:bodyPr>
            <a:normAutofit/>
          </a:bodyPr>
          <a:lstStyle/>
          <a:p>
            <a:pPr marL="114300" indent="0">
              <a:buNone/>
            </a:pPr>
            <a:r>
              <a:rPr lang="en-US" sz="2800" dirty="0" smtClean="0"/>
              <a:t>Percent abnormal </a:t>
            </a:r>
          </a:p>
          <a:p>
            <a:r>
              <a:rPr lang="en-US" sz="2800" dirty="0" err="1" smtClean="0"/>
              <a:t>Alkalaline</a:t>
            </a:r>
            <a:r>
              <a:rPr lang="en-US" sz="2800" dirty="0" smtClean="0"/>
              <a:t> phosphatase			72%</a:t>
            </a:r>
          </a:p>
          <a:p>
            <a:r>
              <a:rPr lang="en-US" sz="2800" dirty="0" smtClean="0"/>
              <a:t>Gamma-</a:t>
            </a:r>
            <a:r>
              <a:rPr lang="en-US" sz="2800" dirty="0" err="1" smtClean="0"/>
              <a:t>glutamyltransferase</a:t>
            </a:r>
            <a:r>
              <a:rPr lang="en-US" sz="2800" dirty="0" smtClean="0"/>
              <a:t>	(GGT)		97%</a:t>
            </a:r>
          </a:p>
          <a:p>
            <a:r>
              <a:rPr lang="en-US" sz="2800" dirty="0" smtClean="0"/>
              <a:t>Aspartate aminotransferase (AST)		92%</a:t>
            </a:r>
          </a:p>
          <a:p>
            <a:r>
              <a:rPr lang="en-US" sz="2800" dirty="0" smtClean="0"/>
              <a:t>Alanine aminotransferase (ALT)		94%</a:t>
            </a:r>
          </a:p>
          <a:p>
            <a:r>
              <a:rPr lang="en-US" sz="2800" dirty="0" smtClean="0"/>
              <a:t>Bilirubin						27%</a:t>
            </a:r>
          </a:p>
          <a:p>
            <a:r>
              <a:rPr lang="en-US" sz="2800" dirty="0" err="1" smtClean="0"/>
              <a:t>IgG</a:t>
            </a:r>
            <a:r>
              <a:rPr lang="en-US" sz="2800" dirty="0" smtClean="0"/>
              <a:t>							61%</a:t>
            </a:r>
          </a:p>
          <a:p>
            <a:r>
              <a:rPr lang="en-US" sz="2800" dirty="0" smtClean="0"/>
              <a:t>ANA						47%</a:t>
            </a:r>
            <a:endParaRPr lang="en-US" sz="2800" dirty="0"/>
          </a:p>
        </p:txBody>
      </p:sp>
    </p:spTree>
    <p:extLst>
      <p:ext uri="{BB962C8B-B14F-4D97-AF65-F5344CB8AC3E}">
        <p14:creationId xmlns:p14="http://schemas.microsoft.com/office/powerpoint/2010/main" val="3820564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 in Pediatrics</a:t>
            </a:r>
            <a:endParaRPr lang="en-US" dirty="0"/>
          </a:p>
        </p:txBody>
      </p:sp>
      <p:sp>
        <p:nvSpPr>
          <p:cNvPr id="3" name="Content Placeholder 2"/>
          <p:cNvSpPr>
            <a:spLocks noGrp="1"/>
          </p:cNvSpPr>
          <p:nvPr>
            <p:ph idx="1"/>
          </p:nvPr>
        </p:nvSpPr>
        <p:spPr/>
        <p:txBody>
          <a:bodyPr>
            <a:normAutofit/>
          </a:bodyPr>
          <a:lstStyle/>
          <a:p>
            <a:r>
              <a:rPr lang="en-US" sz="2800" dirty="0" smtClean="0"/>
              <a:t>Imaging</a:t>
            </a:r>
          </a:p>
          <a:p>
            <a:pPr lvl="1"/>
            <a:r>
              <a:rPr lang="en-US" sz="2600" dirty="0" smtClean="0"/>
              <a:t>Cholangiography remains the gold standard</a:t>
            </a:r>
            <a:endParaRPr lang="en-US" sz="2600" dirty="0"/>
          </a:p>
        </p:txBody>
      </p:sp>
      <p:pic>
        <p:nvPicPr>
          <p:cNvPr id="4" name="Picture 3"/>
          <p:cNvPicPr>
            <a:picLocks noChangeAspect="1"/>
          </p:cNvPicPr>
          <p:nvPr/>
        </p:nvPicPr>
        <p:blipFill>
          <a:blip r:embed="rId2"/>
          <a:stretch>
            <a:fillRect/>
          </a:stretch>
        </p:blipFill>
        <p:spPr>
          <a:xfrm>
            <a:off x="1693189" y="2812584"/>
            <a:ext cx="4996664" cy="3747498"/>
          </a:xfrm>
          <a:prstGeom prst="rect">
            <a:avLst/>
          </a:prstGeom>
        </p:spPr>
      </p:pic>
    </p:spTree>
    <p:extLst>
      <p:ext uri="{BB962C8B-B14F-4D97-AF65-F5344CB8AC3E}">
        <p14:creationId xmlns:p14="http://schemas.microsoft.com/office/powerpoint/2010/main" val="41660312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2336</TotalTime>
  <Words>979</Words>
  <Application>Microsoft Macintosh PowerPoint</Application>
  <PresentationFormat>On-screen Show (4:3)</PresentationFormat>
  <Paragraphs>173</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Adjacency</vt:lpstr>
      <vt:lpstr>PSC in  Pediatric Inflammatory Bowel Disease  Current and Future Implications</vt:lpstr>
      <vt:lpstr>Primary sclerosing cholangitis</vt:lpstr>
      <vt:lpstr>Sclerosing colangititis in childhood</vt:lpstr>
      <vt:lpstr>PowerPoint Presentation</vt:lpstr>
      <vt:lpstr>Pediatric Association</vt:lpstr>
      <vt:lpstr>Clinical features in children</vt:lpstr>
      <vt:lpstr>PowerPoint Presentation</vt:lpstr>
      <vt:lpstr>Abnormal Lab Values</vt:lpstr>
      <vt:lpstr>Diagnosis in Pediatrics</vt:lpstr>
      <vt:lpstr>Diagnosis in Pediatrics</vt:lpstr>
      <vt:lpstr>Pediatric Inflammatory Bowel Disease</vt:lpstr>
      <vt:lpstr>Pediatric IBD and PSC</vt:lpstr>
      <vt:lpstr>PowerPoint Presentation</vt:lpstr>
      <vt:lpstr>Therapeutics</vt:lpstr>
      <vt:lpstr>Choleretics</vt:lpstr>
      <vt:lpstr>Immunosuppressants</vt:lpstr>
      <vt:lpstr>Antibiotics</vt:lpstr>
      <vt:lpstr>Vancomycin </vt:lpstr>
      <vt:lpstr>Potential Directions</vt:lpstr>
      <vt:lpstr>Nuclear receptors</vt:lpstr>
      <vt:lpstr>Bile acid metabolism</vt:lpstr>
      <vt:lpstr>Monoclonal antibody</vt:lpstr>
      <vt:lpstr>Monocolonal antibody</vt:lpstr>
      <vt:lpstr>Progression</vt:lpstr>
      <vt:lpstr>Post transplant prognosis</vt:lpstr>
      <vt:lpstr>PSC and IBD</vt:lpstr>
      <vt:lpstr>Collaborative work</vt:lpstr>
      <vt:lpstr>Thank you for your attention</vt:lpstr>
    </vt:vector>
  </TitlesOfParts>
  <Company>UTSW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PSC in  Pediatric Inflammatory Bowel Disease  Current and Future Implications</dc:title>
  <dc:creator>Ashish Patel</dc:creator>
  <cp:lastModifiedBy>Ashish Patel</cp:lastModifiedBy>
  <cp:revision>17</cp:revision>
  <dcterms:created xsi:type="dcterms:W3CDTF">2015-04-22T22:26:22Z</dcterms:created>
  <dcterms:modified xsi:type="dcterms:W3CDTF">2015-04-24T13:22:30Z</dcterms:modified>
</cp:coreProperties>
</file>