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5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4" r:id="rId4"/>
    <p:sldId id="265" r:id="rId5"/>
    <p:sldId id="263" r:id="rId6"/>
    <p:sldId id="269" r:id="rId7"/>
    <p:sldId id="266" r:id="rId8"/>
    <p:sldId id="275" r:id="rId9"/>
    <p:sldId id="281" r:id="rId10"/>
    <p:sldId id="277" r:id="rId11"/>
    <p:sldId id="267" r:id="rId12"/>
    <p:sldId id="273" r:id="rId13"/>
    <p:sldId id="278" r:id="rId14"/>
    <p:sldId id="259" r:id="rId15"/>
    <p:sldId id="260" r:id="rId16"/>
    <p:sldId id="261" r:id="rId17"/>
    <p:sldId id="262" r:id="rId18"/>
    <p:sldId id="268" r:id="rId19"/>
    <p:sldId id="276" r:id="rId20"/>
    <p:sldId id="279" r:id="rId21"/>
    <p:sldId id="280" r:id="rId22"/>
    <p:sldId id="258" r:id="rId2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5" autoAdjust="0"/>
  </p:normalViewPr>
  <p:slideViewPr>
    <p:cSldViewPr snapToGrid="0" snapToObjects="1">
      <p:cViewPr>
        <p:scale>
          <a:sx n="75" d="100"/>
          <a:sy n="75" d="100"/>
        </p:scale>
        <p:origin x="-228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D56A-6C57-E144-B37F-CE4BA2E2BCBF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A89E6-46C5-014E-810F-CE88924D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F6CB-FC56-1240-B9F1-5B48CB7BD571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95DF-8B1A-1640-A245-38BBC3F0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Insects crawling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Raiford DS. QJM 1995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Kremer  et al.  Gastroenterology  2010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Ghent CN et al. Gastroenterology1988; Wolfhagen FH et al. Gastroenterology 1997; Bergasa NV et al. Ann Intern Med 1995; Bergasa  et al. J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1999;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al,  Gastroenterology 1993; McCormick PA et al.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1994; Muller C et al.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1998 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Walt et al, Br Med J 1988; Bergasa NV et al,  Am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95DF-8B1A-1640-A245-38BBC3F04F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Map_RGB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rcRect l="4428" b="3323"/>
          <a:stretch>
            <a:fillRect/>
          </a:stretch>
        </p:blipFill>
        <p:spPr>
          <a:xfrm>
            <a:off x="14639" y="1447800"/>
            <a:ext cx="9129361" cy="49221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43599"/>
            <a:ext cx="9162000" cy="4926373"/>
          </a:xfrm>
          <a:prstGeom prst="rect">
            <a:avLst/>
          </a:prstGeom>
          <a:gradFill flip="none" rotWithShape="1">
            <a:gsLst>
              <a:gs pos="0">
                <a:srgbClr val="310856"/>
              </a:gs>
              <a:gs pos="100000">
                <a:srgbClr val="310856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1199"/>
            <a:ext cx="7772400" cy="1728000"/>
          </a:xfrm>
        </p:spPr>
        <p:txBody>
          <a:bodyPr anchor="ctr">
            <a:normAutofit/>
          </a:bodyPr>
          <a:lstStyle>
            <a:lvl1pPr algn="ctr">
              <a:lnSpc>
                <a:spcPts val="3200"/>
              </a:lnSpc>
              <a:spcBef>
                <a:spcPts val="0"/>
              </a:spcBef>
              <a:defRPr sz="3200" baseline="0">
                <a:solidFill>
                  <a:schemeClr val="bg1"/>
                </a:solidFill>
                <a:effectLst>
                  <a:outerShdw blurRad="279400" dir="2700000">
                    <a:srgbClr val="310856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310856"/>
                </a:solidFill>
              </a:defRPr>
            </a:lvl1pPr>
          </a:lstStyle>
          <a:p>
            <a:pPr>
              <a:defRPr/>
            </a:pPr>
            <a:fld id="{164C0C6D-19ED-0F45-8D70-29902E1BA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4576"/>
            <a:ext cx="9144000" cy="1774"/>
          </a:xfrm>
          <a:prstGeom prst="line">
            <a:avLst/>
          </a:prstGeom>
          <a:ln>
            <a:solidFill>
              <a:srgbClr val="DC49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769199"/>
            <a:ext cx="7772400" cy="1793401"/>
          </a:xfrm>
        </p:spPr>
        <p:txBody>
          <a:bodyPr anchor="t"/>
          <a:lstStyle>
            <a:lvl2pPr marL="0" indent="0" algn="ctr"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1"/>
            <a:r>
              <a:rPr lang="en-CA" dirty="0" smtClean="0"/>
              <a:t>Subtitle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2537489-9ECF-FA49-A5BE-7BB4A7DA80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1B55-2E76-B74B-9A1F-A0AF3983C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C901-0A73-D648-824E-F3C150B05C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F618-4C45-9D4B-BF77-E8FAC3522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A166-E24F-2C41-BE0E-56AC5A6E2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F836-3D04-DB45-8AF7-13FFD2070B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9EDC5-A956-5A46-B9C0-13A9F2551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BEFA-4AEC-1747-B152-7C1B023B9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AFF0-F74F-B845-BE0A-52C8B6C95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2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Map_RGB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rcRect l="4428" b="3323"/>
          <a:stretch>
            <a:fillRect/>
          </a:stretch>
        </p:blipFill>
        <p:spPr>
          <a:xfrm>
            <a:off x="14639" y="1447800"/>
            <a:ext cx="9129361" cy="4922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728000"/>
          </a:xfrm>
        </p:spPr>
        <p:txBody>
          <a:bodyPr anchor="ctr">
            <a:normAutofit/>
          </a:bodyPr>
          <a:lstStyle>
            <a:lvl1pPr algn="ctr">
              <a:lnSpc>
                <a:spcPts val="32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EACF-D14A-A541-8F7A-8DE8014A7774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310856"/>
                </a:solidFill>
              </a:defRPr>
            </a:lvl1pPr>
          </a:lstStyle>
          <a:p>
            <a:fld id="{318C4D37-25F9-934E-AF88-9D0B6BF7D4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785400"/>
            <a:ext cx="7772400" cy="1624800"/>
          </a:xfrm>
        </p:spPr>
        <p:txBody>
          <a:bodyPr anchor="t"/>
          <a:lstStyle>
            <a:lvl2pPr marL="0" indent="0" algn="ctr">
              <a:spcBef>
                <a:spcPts val="0"/>
              </a:spcBef>
              <a:buNone/>
              <a:defRPr sz="2800" b="1"/>
            </a:lvl2pPr>
          </a:lstStyle>
          <a:p>
            <a:pPr lvl="1"/>
            <a:r>
              <a:rPr lang="en-CA" dirty="0" smtClean="0"/>
              <a:t>Subtitle</a:t>
            </a:r>
          </a:p>
        </p:txBody>
      </p:sp>
      <p:pic>
        <p:nvPicPr>
          <p:cNvPr id="8" name="Picture 7" descr="WorldMap_RGB.jpg"/>
          <p:cNvPicPr>
            <a:picLocks noChangeAspect="1"/>
          </p:cNvPicPr>
          <p:nvPr userDrawn="1"/>
        </p:nvPicPr>
        <p:blipFill>
          <a:blip r:embed="rId3" cstate="print">
            <a:lum bright="3000"/>
          </a:blip>
          <a:srcRect l="4428" b="3323"/>
          <a:stretch>
            <a:fillRect/>
          </a:stretch>
        </p:blipFill>
        <p:spPr>
          <a:xfrm>
            <a:off x="14639" y="1447800"/>
            <a:ext cx="9129361" cy="492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68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23" y="609131"/>
            <a:ext cx="7163955" cy="1143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9818" y="1949218"/>
            <a:ext cx="3512705" cy="4114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1068" y="1949218"/>
            <a:ext cx="3512705" cy="4114476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4769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 b="1"/>
            </a:lvl1pPr>
            <a:lvl2pPr>
              <a:buClr>
                <a:schemeClr val="accent2"/>
              </a:buClr>
              <a:defRPr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17170-5D78-9042-B7D3-21BCA1D65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2"/>
              </a:buCl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2"/>
              </a:buClr>
              <a:defRPr sz="2600"/>
            </a:lvl1pPr>
            <a:lvl2pPr>
              <a:buClr>
                <a:schemeClr val="accent2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01B55-2E76-B74B-9A1F-A0AF3983C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600199"/>
            <a:ext cx="6477000" cy="4495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79600" cy="1144200"/>
          </a:xfrm>
        </p:spPr>
        <p:txBody>
          <a:bodyPr lIns="0" rIns="0" anchor="ctr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1600199"/>
            <a:ext cx="6248400" cy="4267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867400"/>
            <a:ext cx="6248400" cy="50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9EDC5-A956-5A46-B9C0-13A9F2551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64C0C6D-19ED-0F45-8D70-29902E1BA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7170-5D78-9042-B7D3-21BCA1D65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532681" cy="1378800"/>
          </a:xfrm>
          <a:prstGeom prst="rect">
            <a:avLst/>
          </a:prstGeom>
          <a:solidFill>
            <a:srgbClr val="310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PC Logo_Rv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47320" cy="1378800"/>
          </a:xfrm>
          <a:prstGeom prst="rect">
            <a:avLst/>
          </a:prstGeom>
          <a:solidFill>
            <a:srgbClr val="310856"/>
          </a:solidFill>
        </p:spPr>
      </p:pic>
      <p:sp>
        <p:nvSpPr>
          <p:cNvPr id="7" name="Rectangle 6"/>
          <p:cNvSpPr/>
          <p:nvPr/>
        </p:nvSpPr>
        <p:spPr>
          <a:xfrm>
            <a:off x="1586955" y="1"/>
            <a:ext cx="7560000" cy="1378800"/>
          </a:xfrm>
          <a:prstGeom prst="rect">
            <a:avLst/>
          </a:prstGeom>
          <a:solidFill>
            <a:srgbClr val="EB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30338"/>
            <a:ext cx="9144000" cy="1774"/>
          </a:xfrm>
          <a:prstGeom prst="line">
            <a:avLst/>
          </a:prstGeom>
          <a:ln>
            <a:solidFill>
              <a:srgbClr val="DC49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310856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310856"/>
                </a:solidFill>
                <a:latin typeface="Candara"/>
                <a:cs typeface="Canda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algn="r">
              <a:defRPr sz="900">
                <a:solidFill>
                  <a:srgbClr val="310856"/>
                </a:solidFill>
              </a:defRPr>
            </a:lvl2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800" b="1" kern="1200">
          <a:solidFill>
            <a:srgbClr val="6E2B6A"/>
          </a:solidFill>
          <a:latin typeface="TitilliumText22L Rg" pitchFamily="50" charset="0"/>
          <a:ea typeface="+mj-ea"/>
          <a:cs typeface="TitilliumText22L Rg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b="1" kern="1200">
          <a:solidFill>
            <a:srgbClr val="310856"/>
          </a:solidFill>
          <a:latin typeface="Candara"/>
          <a:ea typeface="+mn-ea"/>
          <a:cs typeface="Candar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Candara" pitchFamily="34" charset="0"/>
        <a:buChar char="−"/>
        <a:defRPr sz="2200" kern="1200">
          <a:solidFill>
            <a:srgbClr val="6E2B6A"/>
          </a:solidFill>
          <a:latin typeface="Candara"/>
          <a:ea typeface="+mn-ea"/>
          <a:cs typeface="Candar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310856"/>
          </a:solidFill>
          <a:latin typeface="Candara"/>
          <a:ea typeface="+mn-ea"/>
          <a:cs typeface="Candar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None/>
        <a:defRPr sz="1800" kern="1200">
          <a:solidFill>
            <a:srgbClr val="310856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rgbClr val="310856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cs typeface="+mn-cs"/>
              </a:defRPr>
            </a:lvl1pPr>
          </a:lstStyle>
          <a:p>
            <a:pPr>
              <a:defRPr/>
            </a:pPr>
            <a:fld id="{B0C8E8D4-360A-B44F-99E6-3648085D4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0268"/>
            <a:ext cx="926253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PSC Partners Seeking a Cure </a:t>
            </a:r>
            <a:br>
              <a:rPr lang="en-US" sz="4000" dirty="0"/>
            </a:br>
            <a:r>
              <a:rPr lang="en-US" sz="4000" dirty="0"/>
              <a:t>Annual Conference 2015</a:t>
            </a:r>
            <a:br>
              <a:rPr lang="en-US" sz="4000" dirty="0"/>
            </a:br>
            <a:r>
              <a:rPr lang="en-US" sz="4400" dirty="0"/>
              <a:t>Pruritus </a:t>
            </a:r>
            <a:r>
              <a:rPr lang="en-US" sz="4400" dirty="0" smtClean="0"/>
              <a:t>in Primary </a:t>
            </a:r>
            <a:r>
              <a:rPr lang="en-US" sz="4400" dirty="0" err="1" smtClean="0"/>
              <a:t>Sclerosing</a:t>
            </a:r>
            <a:r>
              <a:rPr lang="en-US" sz="4400" dirty="0" smtClean="0"/>
              <a:t> Cholangitis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8533" y="4837203"/>
            <a:ext cx="9381066" cy="1752600"/>
          </a:xfrm>
        </p:spPr>
        <p:txBody>
          <a:bodyPr/>
          <a:lstStyle/>
          <a:p>
            <a:pPr algn="ctr"/>
            <a:r>
              <a:rPr lang="en-US" sz="2800" b="1" dirty="0" smtClean="0"/>
              <a:t>Caitriona Ryan MD  FAAD MRCPI</a:t>
            </a:r>
          </a:p>
          <a:p>
            <a:pPr algn="ctr"/>
            <a:r>
              <a:rPr lang="en-US" sz="2400" dirty="0" smtClean="0"/>
              <a:t>Vice Chair, Department of Dermatology, </a:t>
            </a:r>
          </a:p>
          <a:p>
            <a:pPr algn="ctr"/>
            <a:r>
              <a:rPr lang="en-US" sz="2400" dirty="0" smtClean="0"/>
              <a:t>Baylor University Medical Center, Dallas</a:t>
            </a:r>
          </a:p>
          <a:p>
            <a:pPr algn="ctr"/>
            <a:r>
              <a:rPr lang="en-US" sz="2400" dirty="0" smtClean="0"/>
              <a:t>Clinical Associate Professor, Texas A+M Health Science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3906" cy="99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0514"/>
          <a:stretch/>
        </p:blipFill>
        <p:spPr>
          <a:xfrm>
            <a:off x="3619500" y="3098789"/>
            <a:ext cx="1905000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pruritus?</a:t>
            </a:r>
          </a:p>
          <a:p>
            <a:endParaRPr lang="en-US" dirty="0" smtClean="0"/>
          </a:p>
          <a:p>
            <a:r>
              <a:rPr lang="en-US" dirty="0" smtClean="0"/>
              <a:t>What causes pruritus in PSC?</a:t>
            </a:r>
          </a:p>
          <a:p>
            <a:endParaRPr lang="en-US" dirty="0" smtClean="0"/>
          </a:p>
          <a:p>
            <a:r>
              <a:rPr lang="en-US" b="1" dirty="0" smtClean="0"/>
              <a:t>How does this manifest in  PSC?</a:t>
            </a:r>
          </a:p>
          <a:p>
            <a:endParaRPr lang="en-US" dirty="0" smtClean="0"/>
          </a:p>
          <a:p>
            <a:r>
              <a:rPr lang="en-US" dirty="0" smtClean="0"/>
              <a:t>What can be done to manage </a:t>
            </a:r>
            <a:r>
              <a:rPr lang="en-US" dirty="0" smtClean="0"/>
              <a:t>pruritus in PSC?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41690" r="16415"/>
          <a:stretch/>
        </p:blipFill>
        <p:spPr bwMode="auto">
          <a:xfrm>
            <a:off x="3928860" y="914403"/>
            <a:ext cx="512064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759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Clinical manifestations of pruritus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Itch can </a:t>
            </a:r>
            <a:r>
              <a:rPr lang="en-US" sz="2400" dirty="0"/>
              <a:t>be an early symptom that develops years before </a:t>
            </a:r>
            <a:r>
              <a:rPr lang="en-US" sz="2400" dirty="0" smtClean="0"/>
              <a:t>other manifestations 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eneralized</a:t>
            </a:r>
            <a:r>
              <a:rPr lang="en-US" sz="2400" dirty="0"/>
              <a:t>, migratory and not relieved by </a:t>
            </a:r>
            <a:r>
              <a:rPr lang="en-US" sz="2400" dirty="0" smtClean="0"/>
              <a:t>scratching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ypically </a:t>
            </a:r>
            <a:r>
              <a:rPr lang="en-US" sz="2400" dirty="0"/>
              <a:t>worse on the hands, feet and body regions constricted by </a:t>
            </a:r>
            <a:r>
              <a:rPr lang="en-US" sz="2400" dirty="0" smtClean="0"/>
              <a:t>clothing</a:t>
            </a:r>
            <a:endParaRPr lang="en-US" sz="2400" dirty="0"/>
          </a:p>
          <a:p>
            <a:r>
              <a:rPr lang="en-US" sz="2400" dirty="0"/>
              <a:t>M</a:t>
            </a:r>
            <a:r>
              <a:rPr lang="en-US" sz="2400" dirty="0" smtClean="0"/>
              <a:t>ost </a:t>
            </a:r>
            <a:r>
              <a:rPr lang="en-US" sz="2400" dirty="0"/>
              <a:t>pronounced at </a:t>
            </a:r>
            <a:r>
              <a:rPr lang="en-US" sz="2400" dirty="0" smtClean="0"/>
              <a:t>night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nterferes with sleeping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econdary </a:t>
            </a:r>
            <a:r>
              <a:rPr lang="en-US" sz="2400" dirty="0"/>
              <a:t>skin lesions - excoriations, ulcers, </a:t>
            </a:r>
            <a:r>
              <a:rPr lang="en-US" sz="2400" dirty="0" err="1"/>
              <a:t>lichenification</a:t>
            </a:r>
            <a:r>
              <a:rPr lang="en-US" sz="2400" dirty="0"/>
              <a:t>, </a:t>
            </a:r>
            <a:r>
              <a:rPr lang="en-US" sz="2400" dirty="0" smtClean="0"/>
              <a:t>hyperpigmentation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92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5075" t="18696" r="-45075" b="-18696"/>
          <a:stretch/>
        </p:blipFill>
        <p:spPr>
          <a:xfrm>
            <a:off x="457200" y="1333330"/>
            <a:ext cx="8229600" cy="4389437"/>
          </a:xfrm>
        </p:spPr>
      </p:pic>
    </p:spTree>
    <p:extLst>
      <p:ext uri="{BB962C8B-B14F-4D97-AF65-F5344CB8AC3E}">
        <p14:creationId xmlns:p14="http://schemas.microsoft.com/office/powerpoint/2010/main" val="18412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Excoriations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2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Lichen Simplex </a:t>
            </a:r>
            <a:r>
              <a:rPr lang="en-US" sz="2800" b="1" dirty="0" err="1" smtClean="0"/>
              <a:t>Chronicus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>
          <a:xfrm>
            <a:off x="2760134" y="1847850"/>
            <a:ext cx="8229600" cy="43894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1817"/>
            <a:ext cx="4605867" cy="20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3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Prurigo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Nodularis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>
          <a:xfrm>
            <a:off x="-1507067" y="2242243"/>
            <a:ext cx="7653867" cy="40823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65" y="2223030"/>
            <a:ext cx="4101569" cy="41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Xerosis</a:t>
            </a:r>
            <a:r>
              <a:rPr lang="en-US" sz="2800" b="1" dirty="0" smtClean="0"/>
              <a:t> (dryness)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43" r="-4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12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pruritus?</a:t>
            </a:r>
          </a:p>
          <a:p>
            <a:endParaRPr lang="en-US" dirty="0" smtClean="0"/>
          </a:p>
          <a:p>
            <a:r>
              <a:rPr lang="en-US" dirty="0" smtClean="0"/>
              <a:t>What causes pruritus in PSC?</a:t>
            </a:r>
          </a:p>
          <a:p>
            <a:endParaRPr lang="en-US" dirty="0" smtClean="0"/>
          </a:p>
          <a:p>
            <a:r>
              <a:rPr lang="en-US" dirty="0" smtClean="0"/>
              <a:t>How does this manifest on the skin?</a:t>
            </a:r>
          </a:p>
          <a:p>
            <a:endParaRPr lang="en-US" dirty="0" smtClean="0"/>
          </a:p>
          <a:p>
            <a:r>
              <a:rPr lang="en-US" b="1" dirty="0" smtClean="0"/>
              <a:t>What can be done to manage </a:t>
            </a:r>
            <a:r>
              <a:rPr lang="en-US" b="1" dirty="0" smtClean="0"/>
              <a:t>pruritus in PSC?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41690" r="16415"/>
          <a:stretch/>
        </p:blipFill>
        <p:spPr bwMode="auto">
          <a:xfrm>
            <a:off x="3928860" y="914403"/>
            <a:ext cx="512064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759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Management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General skin care</a:t>
            </a:r>
            <a:r>
              <a:rPr lang="en-US" dirty="0" smtClean="0"/>
              <a:t>:</a:t>
            </a:r>
          </a:p>
          <a:p>
            <a:pPr lvl="2"/>
            <a:r>
              <a:rPr lang="en-US" sz="2400" dirty="0"/>
              <a:t>Ceramide-containing </a:t>
            </a:r>
            <a:r>
              <a:rPr lang="en-US" sz="2400" dirty="0" smtClean="0"/>
              <a:t>emollients – moisturize, moisturize, moisturize!!!!</a:t>
            </a:r>
            <a:endParaRPr lang="en-US" sz="2400" dirty="0"/>
          </a:p>
          <a:p>
            <a:pPr lvl="2"/>
            <a:r>
              <a:rPr lang="en-US" sz="2400" dirty="0"/>
              <a:t>Short tepid baths/showers – avoid hot water!</a:t>
            </a:r>
          </a:p>
          <a:p>
            <a:pPr lvl="2"/>
            <a:r>
              <a:rPr lang="en-US" sz="2400" dirty="0"/>
              <a:t>Avoid alkaline soaps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Topical </a:t>
            </a:r>
            <a:r>
              <a:rPr lang="en-US" dirty="0"/>
              <a:t>steroids not </a:t>
            </a:r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Antihistamines </a:t>
            </a:r>
            <a:r>
              <a:rPr lang="en-US" dirty="0"/>
              <a:t>have limited therapeutic benefit except for their sedating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Ultimately</a:t>
            </a:r>
            <a:r>
              <a:rPr lang="en-US" dirty="0"/>
              <a:t>, liver transplantation for end-stage liver failure will improve </a:t>
            </a:r>
            <a:r>
              <a:rPr lang="en-US" dirty="0" smtClean="0"/>
              <a:t>symptoms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7710"/>
              </p:ext>
            </p:extLst>
          </p:nvPr>
        </p:nvGraphicFramePr>
        <p:xfrm>
          <a:off x="0" y="-4"/>
          <a:ext cx="9144000" cy="66411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2267"/>
                <a:gridCol w="116840"/>
                <a:gridCol w="6554893"/>
              </a:tblGrid>
              <a:tr h="558234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Management of </a:t>
                      </a:r>
                      <a:r>
                        <a:rPr lang="en-US" sz="2400" dirty="0" err="1" smtClean="0"/>
                        <a:t>Cholestatic</a:t>
                      </a:r>
                      <a:r>
                        <a:rPr lang="en-US" sz="2400" dirty="0" smtClean="0"/>
                        <a:t> Pruritus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5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Benefit confirmed in controlled clinical trials</a:t>
                      </a:r>
                      <a:endParaRPr lang="en-US" sz="18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Cholestyramine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4–16 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65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Ursodeoxycholic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acid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13–15 mg/kg po daily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65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Rifampin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300–600 mg po daily (depending upon serum bilirubin level)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35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Naltrexone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mg po twice daily [day 1], then 50 mg po daily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65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Naloxone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 </a:t>
                      </a:r>
                      <a:r>
                        <a:rPr lang="en-US" sz="1800" dirty="0" err="1">
                          <a:effectLst/>
                        </a:rPr>
                        <a:t>microg</a:t>
                      </a:r>
                      <a:r>
                        <a:rPr lang="en-US" sz="1800" dirty="0">
                          <a:effectLst/>
                        </a:rPr>
                        <a:t>/kg/min iv infusion preceded by 0.4 mg iv bolus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748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Nalmefene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twice daily [day 1], 5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twice daily [day 2], 10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twice daily [day 3], then 20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twice daily; increase as needed to maximum of 120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twice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35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Propofol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10–15 mg iv (bolus), 1 mg/kg/h (infusion)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359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Thalidomide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35995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5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5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Equivocal effect in controlled studies</a:t>
                      </a:r>
                      <a:endParaRPr lang="en-US" sz="18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95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Ondansetron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4–8 mg iv or 8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50933" y="5473005"/>
            <a:ext cx="379306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Ghent CN et </a:t>
            </a:r>
            <a:r>
              <a:rPr lang="en-US" sz="1200" dirty="0" smtClean="0"/>
              <a:t>al, Gastroenterology 1988</a:t>
            </a:r>
            <a:r>
              <a:rPr lang="en-US" sz="1200" dirty="0"/>
              <a:t>; Wolfhagen FH et al. Gastroenterology 1997; Bergasa NV et al. Ann Intern Med 1995; Bergasa  et al. J Am </a:t>
            </a:r>
            <a:r>
              <a:rPr lang="en-US" sz="1200" dirty="0" err="1"/>
              <a:t>Acad</a:t>
            </a:r>
            <a:r>
              <a:rPr lang="en-US" sz="1200" dirty="0"/>
              <a:t> </a:t>
            </a:r>
            <a:r>
              <a:rPr lang="en-US" sz="1200" dirty="0" err="1"/>
              <a:t>Dermatol</a:t>
            </a:r>
            <a:r>
              <a:rPr lang="en-US" sz="1200" dirty="0"/>
              <a:t> 1999; </a:t>
            </a:r>
            <a:r>
              <a:rPr lang="en-US" sz="1200" dirty="0" err="1"/>
              <a:t>Borgeat</a:t>
            </a:r>
            <a:r>
              <a:rPr lang="en-US" sz="1200" dirty="0"/>
              <a:t> </a:t>
            </a:r>
            <a:r>
              <a:rPr lang="en-US" sz="1200" dirty="0" smtClean="0"/>
              <a:t>A et </a:t>
            </a:r>
            <a:r>
              <a:rPr lang="en-US" sz="1200" dirty="0"/>
              <a:t>al,  Gastroenterology 1993; McCormick PA et al. J </a:t>
            </a:r>
            <a:r>
              <a:rPr lang="en-US" sz="1200" dirty="0" err="1"/>
              <a:t>Hepatol</a:t>
            </a:r>
            <a:r>
              <a:rPr lang="en-US" sz="1200" dirty="0"/>
              <a:t> 1994; Muller C et al. </a:t>
            </a:r>
            <a:r>
              <a:rPr lang="en-US" sz="1200" dirty="0" err="1"/>
              <a:t>Eur</a:t>
            </a:r>
            <a:r>
              <a:rPr lang="en-US" sz="1200" dirty="0"/>
              <a:t> J </a:t>
            </a:r>
            <a:r>
              <a:rPr lang="en-US" sz="1200" dirty="0" err="1"/>
              <a:t>Gastroenterol</a:t>
            </a:r>
            <a:r>
              <a:rPr lang="en-US" sz="1200" dirty="0"/>
              <a:t> </a:t>
            </a:r>
            <a:r>
              <a:rPr lang="en-US" sz="1200" dirty="0" err="1"/>
              <a:t>Hepatol</a:t>
            </a:r>
            <a:r>
              <a:rPr lang="en-US" sz="1200" dirty="0"/>
              <a:t> 1998 </a:t>
            </a:r>
          </a:p>
        </p:txBody>
      </p:sp>
    </p:spTree>
    <p:extLst>
      <p:ext uri="{BB962C8B-B14F-4D97-AF65-F5344CB8AC3E}">
        <p14:creationId xmlns:p14="http://schemas.microsoft.com/office/powerpoint/2010/main" val="63332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pruritus?</a:t>
            </a:r>
          </a:p>
          <a:p>
            <a:endParaRPr lang="en-US" sz="2400" dirty="0" smtClean="0"/>
          </a:p>
          <a:p>
            <a:r>
              <a:rPr lang="en-US" sz="2400" dirty="0" smtClean="0"/>
              <a:t>What causes pruritus in PSC?</a:t>
            </a:r>
          </a:p>
          <a:p>
            <a:endParaRPr lang="en-US" sz="2400" dirty="0" smtClean="0"/>
          </a:p>
          <a:p>
            <a:r>
              <a:rPr lang="en-US" sz="2400" dirty="0" smtClean="0"/>
              <a:t>How does this manifest in PSC?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be done to manage </a:t>
            </a:r>
            <a:r>
              <a:rPr lang="en-US" sz="2400" dirty="0" smtClean="0"/>
              <a:t>pruritus in PSC?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-41690" r="16415"/>
          <a:stretch/>
        </p:blipFill>
        <p:spPr bwMode="auto">
          <a:xfrm>
            <a:off x="3928860" y="914403"/>
            <a:ext cx="512064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7121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86438"/>
              </p:ext>
            </p:extLst>
          </p:nvPr>
        </p:nvGraphicFramePr>
        <p:xfrm>
          <a:off x="0" y="54342"/>
          <a:ext cx="9144000" cy="5488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11600"/>
                <a:gridCol w="5232400"/>
              </a:tblGrid>
              <a:tr h="66160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Management of </a:t>
                      </a:r>
                      <a:r>
                        <a:rPr lang="en-US" sz="2400" dirty="0" err="1" smtClean="0"/>
                        <a:t>Cholestatic</a:t>
                      </a:r>
                      <a:r>
                        <a:rPr lang="en-US" sz="2400" dirty="0" smtClean="0"/>
                        <a:t> Pruritus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31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Benefit observed in case series or case reports</a:t>
                      </a:r>
                      <a:endParaRPr lang="en-US" sz="18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Dronabinol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mg po nightly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Sertraline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 mg po daily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Paroxetine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Butorphanol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spray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Plasma perfusion (ion resin BR-350)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–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Phenobarbital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2–5 mg/kg po daily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Phototherapy: UVA, UVB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  <a:tr h="536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Stanozolol</a:t>
                      </a:r>
                      <a:endParaRPr lang="en-US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 mg </a:t>
                      </a:r>
                      <a:r>
                        <a:rPr lang="en-US" sz="1800" dirty="0" err="1">
                          <a:effectLst/>
                        </a:rPr>
                        <a:t>po</a:t>
                      </a:r>
                      <a:r>
                        <a:rPr lang="en-US" sz="1800" dirty="0">
                          <a:effectLst/>
                        </a:rPr>
                        <a:t> daily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T="27305" marB="27305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86667" y="6553195"/>
            <a:ext cx="5757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Walt et al, Br Med J 1988; Bergasa NV et al,  Am J </a:t>
            </a:r>
            <a:r>
              <a:rPr lang="en-US" sz="1400" dirty="0" err="1"/>
              <a:t>Gastroenterol</a:t>
            </a:r>
            <a:r>
              <a:rPr lang="en-US" sz="1400" dirty="0"/>
              <a:t> 2001 </a:t>
            </a:r>
          </a:p>
        </p:txBody>
      </p:sp>
    </p:spTree>
    <p:extLst>
      <p:ext uri="{BB962C8B-B14F-4D97-AF65-F5344CB8AC3E}">
        <p14:creationId xmlns:p14="http://schemas.microsoft.com/office/powerpoint/2010/main" val="287073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7018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What is pruritus?</a:t>
            </a:r>
          </a:p>
          <a:p>
            <a:endParaRPr lang="en-US" sz="2400" dirty="0" smtClean="0"/>
          </a:p>
          <a:p>
            <a:r>
              <a:rPr lang="en-US" sz="2400" dirty="0" smtClean="0"/>
              <a:t>What causes pruritus in PSC?</a:t>
            </a:r>
          </a:p>
          <a:p>
            <a:endParaRPr lang="en-US" sz="2400" dirty="0" smtClean="0"/>
          </a:p>
          <a:p>
            <a:r>
              <a:rPr lang="en-US" sz="2400" dirty="0" smtClean="0"/>
              <a:t>How does this manifest in PSC?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be done to manage </a:t>
            </a:r>
            <a:r>
              <a:rPr lang="en-US" sz="2400" dirty="0" smtClean="0"/>
              <a:t>pruritus in PSC?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41690" r="16415"/>
          <a:stretch/>
        </p:blipFill>
        <p:spPr bwMode="auto">
          <a:xfrm>
            <a:off x="3928860" y="914403"/>
            <a:ext cx="512064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759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Pruritus = Itch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en-US" sz="2400" b="1" i="1" dirty="0"/>
              <a:t>Definition</a:t>
            </a:r>
            <a:r>
              <a:rPr lang="en-US" sz="2400" dirty="0"/>
              <a:t>: pruritus is a poorly localized, usually </a:t>
            </a:r>
            <a:r>
              <a:rPr lang="en-US" sz="2400" b="1" dirty="0"/>
              <a:t>unpleasant</a:t>
            </a:r>
            <a:r>
              <a:rPr lang="en-US" sz="2400" dirty="0"/>
              <a:t> sensation which elicits a desire to </a:t>
            </a:r>
            <a:r>
              <a:rPr lang="en-US" sz="2400" dirty="0" smtClean="0"/>
              <a:t>scratch</a:t>
            </a:r>
            <a:endParaRPr lang="en-US" sz="2400" dirty="0"/>
          </a:p>
          <a:p>
            <a:pPr lvl="0"/>
            <a:r>
              <a:rPr lang="en-US" sz="2400" dirty="0" smtClean="0"/>
              <a:t>Perceived </a:t>
            </a:r>
            <a:r>
              <a:rPr lang="en-US" sz="2400" dirty="0"/>
              <a:t>sensation of pruritus can be burning, pricking, insects crawling on the skin, or </a:t>
            </a:r>
            <a:r>
              <a:rPr lang="en-US" sz="2400" dirty="0" smtClean="0"/>
              <a:t>tickling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originate in the epidermis </a:t>
            </a:r>
            <a:r>
              <a:rPr lang="en-US" sz="2400" dirty="0" smtClean="0"/>
              <a:t>of skin or </a:t>
            </a:r>
            <a:r>
              <a:rPr lang="en-US" sz="2400" dirty="0"/>
              <a:t>in </a:t>
            </a:r>
            <a:r>
              <a:rPr lang="en-US" sz="2400" dirty="0" smtClean="0"/>
              <a:t>the CNS</a:t>
            </a:r>
            <a:endParaRPr lang="en-US" sz="2400" dirty="0"/>
          </a:p>
          <a:p>
            <a:pPr lvl="0"/>
            <a:r>
              <a:rPr lang="en-US" sz="2400" dirty="0"/>
              <a:t>It is the dominant symptom of skin </a:t>
            </a:r>
            <a:r>
              <a:rPr lang="en-US" sz="2400" dirty="0" smtClean="0"/>
              <a:t>disease </a:t>
            </a:r>
            <a:r>
              <a:rPr lang="en-US" sz="2400" dirty="0" err="1" smtClean="0"/>
              <a:t>eg</a:t>
            </a:r>
            <a:r>
              <a:rPr lang="en-US" sz="2400" dirty="0" smtClean="0"/>
              <a:t> eczema, psoriasis </a:t>
            </a:r>
            <a:r>
              <a:rPr lang="en-US" sz="2400" dirty="0"/>
              <a:t>(~85%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400" dirty="0"/>
              <a:t>10-50% may be secondary to underlying systemic </a:t>
            </a:r>
            <a:r>
              <a:rPr lang="en-US" sz="2400" dirty="0" smtClean="0"/>
              <a:t>disease </a:t>
            </a:r>
            <a:r>
              <a:rPr lang="en-US" sz="2400" dirty="0" err="1" smtClean="0"/>
              <a:t>ie</a:t>
            </a:r>
            <a:r>
              <a:rPr lang="en-US" sz="2400" dirty="0" smtClean="0"/>
              <a:t> no primary </a:t>
            </a:r>
            <a:r>
              <a:rPr lang="en-US" sz="2400" dirty="0" err="1" smtClean="0"/>
              <a:t>dermatosis</a:t>
            </a:r>
            <a:endParaRPr lang="en-US" sz="2400" dirty="0" smtClean="0"/>
          </a:p>
          <a:p>
            <a:r>
              <a:rPr lang="en-US" sz="2400" b="1" dirty="0"/>
              <a:t>Lack of primary skin lesions</a:t>
            </a:r>
            <a:r>
              <a:rPr lang="en-US" sz="2400" dirty="0"/>
              <a:t> suggests systemic cause of </a:t>
            </a:r>
            <a:r>
              <a:rPr lang="en-US" sz="2400" dirty="0" smtClean="0"/>
              <a:t>pruritus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42933" y="6468533"/>
            <a:ext cx="430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Stäner et al.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Derm</a:t>
            </a:r>
            <a:r>
              <a:rPr lang="en-US" sz="1400" dirty="0"/>
              <a:t> </a:t>
            </a:r>
            <a:r>
              <a:rPr lang="en-US" sz="1400" dirty="0" err="1"/>
              <a:t>Venereol</a:t>
            </a:r>
            <a:r>
              <a:rPr lang="en-US" sz="1400" dirty="0"/>
              <a:t> 2007</a:t>
            </a:r>
          </a:p>
        </p:txBody>
      </p:sp>
    </p:spTree>
    <p:extLst>
      <p:ext uri="{BB962C8B-B14F-4D97-AF65-F5344CB8AC3E}">
        <p14:creationId xmlns:p14="http://schemas.microsoft.com/office/powerpoint/2010/main" val="22094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67" y="800653"/>
            <a:ext cx="3928533" cy="346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What is pruritus?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0" y="1935163"/>
            <a:ext cx="8466659" cy="4389437"/>
          </a:xfrm>
        </p:spPr>
        <p:txBody>
          <a:bodyPr/>
          <a:lstStyle/>
          <a:p>
            <a:pPr lvl="0"/>
            <a:r>
              <a:rPr lang="en-US" sz="2400" dirty="0" smtClean="0"/>
              <a:t>Raising </a:t>
            </a:r>
            <a:r>
              <a:rPr lang="en-US" sz="2400" dirty="0"/>
              <a:t>the temperature of </a:t>
            </a:r>
            <a:r>
              <a:rPr lang="en-US" sz="2400" dirty="0" smtClean="0"/>
              <a:t>skin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lowers the threshold of receptors </a:t>
            </a:r>
            <a:r>
              <a:rPr lang="en-US" sz="2400" dirty="0" smtClean="0"/>
              <a:t>to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/>
              <a:t>pruritogenic</a:t>
            </a:r>
            <a:r>
              <a:rPr lang="en-US" sz="2400" dirty="0"/>
              <a:t> stimuli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Itch in skin disease </a:t>
            </a:r>
            <a:r>
              <a:rPr lang="en-US" sz="2400" dirty="0"/>
              <a:t>is transmitted </a:t>
            </a:r>
            <a:r>
              <a:rPr lang="en-US" sz="2400" dirty="0" smtClean="0"/>
              <a:t>by </a:t>
            </a:r>
            <a:r>
              <a:rPr lang="en-US" sz="2400" dirty="0"/>
              <a:t>individual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histamine</a:t>
            </a:r>
            <a:r>
              <a:rPr lang="en-US" sz="2400" b="1" dirty="0"/>
              <a:t>-sensitive small </a:t>
            </a:r>
            <a:r>
              <a:rPr lang="en-US" sz="2400" b="1" dirty="0" err="1"/>
              <a:t>unmyelinated</a:t>
            </a:r>
            <a:r>
              <a:rPr lang="en-US" sz="2400" b="1" dirty="0"/>
              <a:t> C </a:t>
            </a:r>
            <a:r>
              <a:rPr lang="en-US" sz="2400" b="1" dirty="0" smtClean="0"/>
              <a:t>fibers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Other </a:t>
            </a:r>
            <a:r>
              <a:rPr lang="en-US" sz="2400" dirty="0"/>
              <a:t>non-histamine-mediated C fibers </a:t>
            </a:r>
            <a:r>
              <a:rPr lang="en-US" sz="2400" dirty="0" smtClean="0"/>
              <a:t>(95</a:t>
            </a:r>
            <a:r>
              <a:rPr lang="en-US" sz="2400" dirty="0"/>
              <a:t>%) </a:t>
            </a:r>
            <a:r>
              <a:rPr lang="en-US" sz="2400" dirty="0" smtClean="0"/>
              <a:t>are involved </a:t>
            </a:r>
            <a:r>
              <a:rPr lang="en-US" sz="2400" dirty="0"/>
              <a:t>in the sensation of itch </a:t>
            </a:r>
            <a:r>
              <a:rPr lang="en-US" sz="2400" b="1" dirty="0"/>
              <a:t> </a:t>
            </a:r>
            <a:r>
              <a:rPr lang="en-US" sz="2400" b="1" dirty="0" smtClean="0"/>
              <a:t>- </a:t>
            </a:r>
            <a:r>
              <a:rPr lang="en-US" sz="2400" dirty="0" smtClean="0"/>
              <a:t>this is why </a:t>
            </a:r>
            <a:r>
              <a:rPr lang="en-US" sz="2400" b="1" dirty="0" smtClean="0"/>
              <a:t>anti</a:t>
            </a:r>
            <a:r>
              <a:rPr lang="en-US" sz="2400" b="1" dirty="0"/>
              <a:t>-histamines are mostly ineffective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most types of </a:t>
            </a:r>
            <a:r>
              <a:rPr lang="en-US" sz="2400" dirty="0" smtClean="0"/>
              <a:t>pruritus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95382" y="6488668"/>
            <a:ext cx="3248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1400" dirty="0"/>
              <a:t>Stäner et al.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Derm</a:t>
            </a:r>
            <a:r>
              <a:rPr lang="en-US" sz="1400" dirty="0"/>
              <a:t> </a:t>
            </a:r>
            <a:r>
              <a:rPr lang="en-US" sz="1400" dirty="0" err="1"/>
              <a:t>Venereol</a:t>
            </a:r>
            <a:r>
              <a:rPr lang="en-US" sz="1400" dirty="0"/>
              <a:t> 2007</a:t>
            </a:r>
          </a:p>
        </p:txBody>
      </p:sp>
    </p:spTree>
    <p:extLst>
      <p:ext uri="{BB962C8B-B14F-4D97-AF65-F5344CB8AC3E}">
        <p14:creationId xmlns:p14="http://schemas.microsoft.com/office/powerpoint/2010/main" val="1084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     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pruritus?</a:t>
            </a:r>
          </a:p>
          <a:p>
            <a:endParaRPr lang="en-US" sz="2400" dirty="0" smtClean="0"/>
          </a:p>
          <a:p>
            <a:r>
              <a:rPr lang="en-US" sz="2400" b="1" dirty="0" smtClean="0"/>
              <a:t>What causes pruritus in PSC?</a:t>
            </a:r>
          </a:p>
          <a:p>
            <a:endParaRPr lang="en-US" sz="2400" dirty="0" smtClean="0"/>
          </a:p>
          <a:p>
            <a:r>
              <a:rPr lang="en-US" sz="2400" dirty="0" smtClean="0"/>
              <a:t>How does this manifest on the skin?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be done to manage pruritus?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41690" r="16415"/>
          <a:stretch/>
        </p:blipFill>
        <p:spPr bwMode="auto">
          <a:xfrm>
            <a:off x="3928860" y="914403"/>
            <a:ext cx="512064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759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Causes of pruritus </a:t>
            </a:r>
            <a:r>
              <a:rPr lang="en-US" sz="2800" b="1" dirty="0"/>
              <a:t>in </a:t>
            </a:r>
            <a:r>
              <a:rPr lang="en-US" sz="2800" b="1" dirty="0" smtClean="0"/>
              <a:t>PSC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7" y="1935163"/>
            <a:ext cx="8802595" cy="4389437"/>
          </a:xfrm>
        </p:spPr>
        <p:txBody>
          <a:bodyPr/>
          <a:lstStyle/>
          <a:p>
            <a:pPr lvl="1"/>
            <a:r>
              <a:rPr lang="en-US" dirty="0" smtClean="0"/>
              <a:t>Likely multifactorial – several theories </a:t>
            </a:r>
          </a:p>
          <a:p>
            <a:pPr lvl="1"/>
            <a:r>
              <a:rPr lang="en-US" dirty="0" smtClean="0"/>
              <a:t>Previously thought to be caused by bile acids</a:t>
            </a:r>
          </a:p>
          <a:p>
            <a:pPr lvl="2"/>
            <a:r>
              <a:rPr lang="en-US" sz="2400" dirty="0" smtClean="0"/>
              <a:t>cutaneous </a:t>
            </a:r>
            <a:r>
              <a:rPr lang="en-US" sz="2400" dirty="0"/>
              <a:t>injection of bile acids </a:t>
            </a:r>
            <a:r>
              <a:rPr lang="en-US" sz="2400" dirty="0" smtClean="0"/>
              <a:t>can induce</a:t>
            </a:r>
            <a:r>
              <a:rPr lang="en-US" sz="2400" dirty="0"/>
              <a:t> </a:t>
            </a:r>
            <a:r>
              <a:rPr lang="en-US" sz="2400" dirty="0" smtClean="0"/>
              <a:t>pruritus BUT</a:t>
            </a:r>
          </a:p>
          <a:p>
            <a:pPr lvl="2"/>
            <a:r>
              <a:rPr lang="en-US" sz="2400" dirty="0" smtClean="0"/>
              <a:t>1. elevated bile </a:t>
            </a:r>
            <a:r>
              <a:rPr lang="en-US" sz="2400" dirty="0"/>
              <a:t>acids </a:t>
            </a:r>
            <a:r>
              <a:rPr lang="en-US" sz="2400" dirty="0" smtClean="0"/>
              <a:t>not </a:t>
            </a:r>
            <a:r>
              <a:rPr lang="en-US" sz="2400" dirty="0"/>
              <a:t>always associated with </a:t>
            </a:r>
            <a:r>
              <a:rPr lang="en-US" sz="2400" dirty="0" smtClean="0"/>
              <a:t>pruritus </a:t>
            </a:r>
          </a:p>
          <a:p>
            <a:pPr lvl="2"/>
            <a:r>
              <a:rPr lang="en-US" sz="2400" dirty="0" smtClean="0"/>
              <a:t>2. spontaneous cessation of pruritus in liver failure </a:t>
            </a:r>
          </a:p>
          <a:p>
            <a:pPr lvl="1"/>
            <a:r>
              <a:rPr lang="en-US" dirty="0" smtClean="0"/>
              <a:t>Opioid peptides:</a:t>
            </a:r>
          </a:p>
          <a:p>
            <a:pPr lvl="2"/>
            <a:r>
              <a:rPr lang="en-US" sz="2400" dirty="0" smtClean="0"/>
              <a:t>Elevated CNS </a:t>
            </a:r>
            <a:r>
              <a:rPr lang="en-US" sz="2400" dirty="0"/>
              <a:t>opioid peptide levels, </a:t>
            </a:r>
            <a:r>
              <a:rPr lang="en-US" sz="2400" dirty="0" smtClean="0"/>
              <a:t>down-regulation </a:t>
            </a:r>
            <a:r>
              <a:rPr lang="en-US" sz="2400" dirty="0"/>
              <a:t>of opioid peptide CNS receptors, </a:t>
            </a:r>
            <a:endParaRPr lang="en-US" sz="2400" dirty="0" smtClean="0"/>
          </a:p>
          <a:p>
            <a:pPr lvl="2"/>
            <a:r>
              <a:rPr lang="en-US" sz="2400" dirty="0" smtClean="0"/>
              <a:t>patients respond to µ-opioid antagonists</a:t>
            </a:r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9" y="721064"/>
            <a:ext cx="1897332" cy="2029199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9201" y="6327794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Bergasa </a:t>
            </a:r>
            <a:r>
              <a:rPr lang="en-US" sz="1400" dirty="0" smtClean="0"/>
              <a:t>NV,</a:t>
            </a:r>
            <a:r>
              <a:rPr lang="en-US" sz="1400" dirty="0"/>
              <a:t> </a:t>
            </a:r>
            <a:r>
              <a:rPr lang="en-US" sz="1400" dirty="0" smtClean="0"/>
              <a:t>J </a:t>
            </a:r>
            <a:r>
              <a:rPr lang="en-US" sz="1400" dirty="0" err="1"/>
              <a:t>Hepatol</a:t>
            </a:r>
            <a:r>
              <a:rPr lang="en-US" sz="1400" dirty="0"/>
              <a:t> </a:t>
            </a:r>
            <a:r>
              <a:rPr lang="en-US" sz="1400" dirty="0" smtClean="0"/>
              <a:t>2005;</a:t>
            </a:r>
            <a:r>
              <a:rPr lang="en-US" sz="1400" dirty="0"/>
              <a:t> Raiford DS. QJM </a:t>
            </a:r>
            <a:r>
              <a:rPr lang="en-US" sz="1400" dirty="0" smtClean="0"/>
              <a:t>1995; Wolfhagen</a:t>
            </a:r>
            <a:r>
              <a:rPr lang="en-US" sz="1400" dirty="0"/>
              <a:t> FH et al. Gastroenterology 1997; Bergasa NV et al. Ann Intern Med 1995  </a:t>
            </a:r>
            <a:r>
              <a:rPr lang="en-US" sz="1400" dirty="0" smtClean="0"/>
              <a:t>  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00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Causes of pruritus </a:t>
            </a:r>
            <a:r>
              <a:rPr lang="en-US" sz="2800" b="1" dirty="0"/>
              <a:t>in </a:t>
            </a:r>
            <a:r>
              <a:rPr lang="en-US" sz="2800" b="1" dirty="0" smtClean="0"/>
              <a:t>PSC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093" y="1935163"/>
            <a:ext cx="8802595" cy="4389437"/>
          </a:xfrm>
        </p:spPr>
        <p:txBody>
          <a:bodyPr/>
          <a:lstStyle/>
          <a:p>
            <a:pPr marL="3937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Cholestasis</a:t>
            </a:r>
            <a:r>
              <a:rPr lang="en-US" dirty="0"/>
              <a:t>-related changes in the opioid </a:t>
            </a:r>
            <a:r>
              <a:rPr lang="en-US" dirty="0" smtClean="0"/>
              <a:t>system </a:t>
            </a:r>
          </a:p>
          <a:p>
            <a:pPr marL="3937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lead to changes in </a:t>
            </a:r>
            <a:r>
              <a:rPr lang="en-US" dirty="0" smtClean="0"/>
              <a:t>serotoninergic neurotransmission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Recent </a:t>
            </a:r>
            <a:r>
              <a:rPr lang="en-US" dirty="0" smtClean="0"/>
              <a:t>evidence </a:t>
            </a:r>
            <a:r>
              <a:rPr lang="en-US" dirty="0"/>
              <a:t>that </a:t>
            </a:r>
            <a:r>
              <a:rPr lang="en-US" dirty="0" err="1"/>
              <a:t>lysophosphatidic</a:t>
            </a:r>
            <a:r>
              <a:rPr lang="en-US" dirty="0"/>
              <a:t> </a:t>
            </a:r>
            <a:r>
              <a:rPr lang="en-US" dirty="0" smtClean="0"/>
              <a:t>acid, a neuronal activator, may </a:t>
            </a:r>
            <a:r>
              <a:rPr lang="en-US" dirty="0"/>
              <a:t>have a role in </a:t>
            </a:r>
            <a:r>
              <a:rPr lang="en-US" dirty="0" err="1" smtClean="0"/>
              <a:t>cholestatic</a:t>
            </a:r>
            <a:r>
              <a:rPr lang="en-US" dirty="0" smtClean="0"/>
              <a:t> pruritus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Possibly </a:t>
            </a:r>
            <a:r>
              <a:rPr lang="en-US" dirty="0" smtClean="0"/>
              <a:t>yet unknown </a:t>
            </a:r>
            <a:r>
              <a:rPr lang="en-US" dirty="0" err="1" smtClean="0"/>
              <a:t>pruritogen</a:t>
            </a:r>
            <a:r>
              <a:rPr lang="en-US" dirty="0" smtClean="0"/>
              <a:t> produced </a:t>
            </a:r>
            <a:r>
              <a:rPr lang="en-US" dirty="0"/>
              <a:t>in the liver and excreted in the bile, </a:t>
            </a:r>
            <a:r>
              <a:rPr lang="en-US" dirty="0" smtClean="0"/>
              <a:t>which accumulates </a:t>
            </a:r>
            <a:r>
              <a:rPr lang="en-US" dirty="0"/>
              <a:t>in the plasma as a result of cholestasis 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9" y="721064"/>
            <a:ext cx="1897332" cy="2029199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4133" y="6493930"/>
            <a:ext cx="485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Kremer  et al.  Gastroenterology  2010 </a:t>
            </a:r>
          </a:p>
        </p:txBody>
      </p:sp>
    </p:spTree>
    <p:extLst>
      <p:ext uri="{BB962C8B-B14F-4D97-AF65-F5344CB8AC3E}">
        <p14:creationId xmlns:p14="http://schemas.microsoft.com/office/powerpoint/2010/main" val="160224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Other causes of pruritus in PSC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Co-existing dermatological </a:t>
            </a:r>
            <a:r>
              <a:rPr lang="en-US" sz="2400" dirty="0" smtClean="0"/>
              <a:t>conditions </a:t>
            </a:r>
            <a:r>
              <a:rPr lang="en-US" sz="2400" dirty="0" err="1" smtClean="0"/>
              <a:t>eg</a:t>
            </a:r>
            <a:r>
              <a:rPr lang="en-US" sz="2400" dirty="0" smtClean="0"/>
              <a:t> eczema, psoriasis</a:t>
            </a:r>
            <a:endParaRPr lang="en-US" sz="2400" dirty="0"/>
          </a:p>
          <a:p>
            <a:r>
              <a:rPr lang="en-US" sz="2400" dirty="0"/>
              <a:t>Drugs</a:t>
            </a:r>
          </a:p>
          <a:p>
            <a:r>
              <a:rPr lang="en-US" sz="2400" dirty="0"/>
              <a:t>Pruritus of </a:t>
            </a:r>
            <a:r>
              <a:rPr lang="en-US" sz="2400" dirty="0" smtClean="0"/>
              <a:t>aging </a:t>
            </a:r>
          </a:p>
          <a:p>
            <a:r>
              <a:rPr lang="en-US" sz="2400" dirty="0"/>
              <a:t>Impaired barrier </a:t>
            </a:r>
            <a:r>
              <a:rPr lang="en-US" sz="2400" dirty="0" smtClean="0"/>
              <a:t>function</a:t>
            </a:r>
            <a:endParaRPr lang="en-US" sz="2400" dirty="0"/>
          </a:p>
          <a:p>
            <a:pPr lvl="1"/>
            <a:r>
              <a:rPr lang="en-US" dirty="0" smtClean="0"/>
              <a:t>Skin aggravated </a:t>
            </a:r>
            <a:r>
              <a:rPr lang="en-US" dirty="0"/>
              <a:t>in winter/cold/dry weather   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in stratum </a:t>
            </a:r>
            <a:r>
              <a:rPr lang="en-US" dirty="0" err="1"/>
              <a:t>corneum</a:t>
            </a:r>
            <a:r>
              <a:rPr lang="en-US" dirty="0"/>
              <a:t> pH (alkaline</a:t>
            </a:r>
            <a:r>
              <a:rPr lang="en-US" dirty="0" smtClean="0"/>
              <a:t>), </a:t>
            </a:r>
            <a:r>
              <a:rPr lang="en-US" dirty="0"/>
              <a:t>temperature </a:t>
            </a:r>
            <a:r>
              <a:rPr lang="en-US" dirty="0" smtClean="0"/>
              <a:t>and humidity trigger C </a:t>
            </a:r>
            <a:r>
              <a:rPr lang="en-US" dirty="0"/>
              <a:t>fibers to transmit itch sensation</a:t>
            </a:r>
          </a:p>
          <a:p>
            <a:r>
              <a:rPr lang="en-US" sz="2400" dirty="0"/>
              <a:t>Heat </a:t>
            </a:r>
            <a:r>
              <a:rPr lang="en-US" sz="2400" dirty="0" smtClean="0"/>
              <a:t>usually aggravates pre-existing</a:t>
            </a:r>
            <a:r>
              <a:rPr lang="en-US" sz="2400" dirty="0"/>
              <a:t> </a:t>
            </a:r>
            <a:r>
              <a:rPr lang="en-US" sz="2400" dirty="0" smtClean="0"/>
              <a:t>pruritus</a:t>
            </a:r>
          </a:p>
          <a:p>
            <a:r>
              <a:rPr lang="en-US" sz="2400" dirty="0" smtClean="0"/>
              <a:t>Stress and anxiety may </a:t>
            </a:r>
            <a:r>
              <a:rPr lang="en-US" sz="2400" dirty="0"/>
              <a:t>enhance itching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PC">
  <a:themeElements>
    <a:clrScheme name="IPC General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442359"/>
      </a:accent1>
      <a:accent2>
        <a:srgbClr val="DD3310"/>
      </a:accent2>
      <a:accent3>
        <a:srgbClr val="E0D1C6"/>
      </a:accent3>
      <a:accent4>
        <a:srgbClr val="6E2B6A"/>
      </a:accent4>
      <a:accent5>
        <a:srgbClr val="FFFFFF"/>
      </a:accent5>
      <a:accent6>
        <a:srgbClr val="FFFFFF"/>
      </a:accent6>
      <a:hlink>
        <a:srgbClr val="FFFFFF"/>
      </a:hlink>
      <a:folHlink>
        <a:srgbClr val="442359"/>
      </a:folHlink>
    </a:clrScheme>
    <a:fontScheme name="IPC">
      <a:majorFont>
        <a:latin typeface="TitilliumText22L Rg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zematous dermatoses">
  <a:themeElements>
    <a:clrScheme name="Custom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761</TotalTime>
  <Words>851</Words>
  <Application>Microsoft Macintosh PowerPoint</Application>
  <PresentationFormat>On-screen Show (4:3)</PresentationFormat>
  <Paragraphs>163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IPC</vt:lpstr>
      <vt:lpstr>Eczematous dermatoses</vt:lpstr>
      <vt:lpstr> PSC Partners Seeking a Cure  Annual Conference 2015 Pruritus in Primary Sclerosing Cholangitis </vt:lpstr>
      <vt:lpstr>Outline</vt:lpstr>
      <vt:lpstr>Outline</vt:lpstr>
      <vt:lpstr>Pruritus = Itch</vt:lpstr>
      <vt:lpstr>What is pruritus?</vt:lpstr>
      <vt:lpstr>     Outline</vt:lpstr>
      <vt:lpstr>Causes of pruritus in PSC</vt:lpstr>
      <vt:lpstr>Causes of pruritus in PSC</vt:lpstr>
      <vt:lpstr>Other causes of pruritus in PSC</vt:lpstr>
      <vt:lpstr>Outline</vt:lpstr>
      <vt:lpstr>Clinical manifestations of pruritus </vt:lpstr>
      <vt:lpstr>PowerPoint Presentation</vt:lpstr>
      <vt:lpstr>Excoriations</vt:lpstr>
      <vt:lpstr>Lichen Simplex Chronicus</vt:lpstr>
      <vt:lpstr>Prurigo Nodularis</vt:lpstr>
      <vt:lpstr>Xerosis (dryness)</vt:lpstr>
      <vt:lpstr>Outline</vt:lpstr>
      <vt:lpstr>Management</vt:lpstr>
      <vt:lpstr>PowerPoint Presentation</vt:lpstr>
      <vt:lpstr>PowerPoint Presentation</vt:lpstr>
      <vt:lpstr>PowerPoint Presentation</vt:lpstr>
    </vt:vector>
  </TitlesOfParts>
  <Company>John Kennedy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Itch in Primary Sclerosing Cholangitis</dc:title>
  <dc:creator>Caitriona Ryan</dc:creator>
  <cp:lastModifiedBy>Caitriona Ryan</cp:lastModifiedBy>
  <cp:revision>40</cp:revision>
  <cp:lastPrinted>2015-04-25T17:18:00Z</cp:lastPrinted>
  <dcterms:created xsi:type="dcterms:W3CDTF">2015-04-03T11:54:22Z</dcterms:created>
  <dcterms:modified xsi:type="dcterms:W3CDTF">2015-04-25T17:19:09Z</dcterms:modified>
</cp:coreProperties>
</file>