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77" r:id="rId9"/>
    <p:sldId id="262" r:id="rId10"/>
    <p:sldId id="263" r:id="rId11"/>
    <p:sldId id="264" r:id="rId12"/>
    <p:sldId id="265" r:id="rId13"/>
    <p:sldId id="266" r:id="rId14"/>
    <p:sldId id="260" r:id="rId15"/>
    <p:sldId id="261" r:id="rId16"/>
    <p:sldId id="267" r:id="rId17"/>
    <p:sldId id="268" r:id="rId18"/>
    <p:sldId id="269" r:id="rId19"/>
    <p:sldId id="270" r:id="rId20"/>
    <p:sldId id="278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4D4D4D"/>
    <a:srgbClr val="00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032" y="-120"/>
      </p:cViewPr>
      <p:guideLst>
        <p:guide orient="horz" pos="40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5A8D-AF39-48C2-A6FB-148A415D3F19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A440-5223-4FC6-B56B-C0387157E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0067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DB44-7414-4946-B5A2-3BEFA0240D02}" type="datetime1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Garamond" pitchFamily="18" charset="0"/>
          <a:ea typeface="+mj-ea"/>
          <a:cs typeface="+mj-cs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Fecal </a:t>
            </a:r>
            <a:r>
              <a:rPr lang="en-US" dirty="0" err="1" smtClean="0"/>
              <a:t>Microbiota</a:t>
            </a:r>
            <a:r>
              <a:rPr lang="en-US" dirty="0" smtClean="0"/>
              <a:t> Transplantation:</a:t>
            </a:r>
            <a:br>
              <a:rPr lang="en-US" dirty="0" smtClean="0"/>
            </a:br>
            <a:r>
              <a:rPr lang="en-US" dirty="0" smtClean="0"/>
              <a:t>Cure for </a:t>
            </a:r>
            <a:r>
              <a:rPr lang="en-US" dirty="0" err="1" smtClean="0"/>
              <a:t>C.difficile</a:t>
            </a:r>
            <a:r>
              <a:rPr lang="en-US" dirty="0" smtClean="0"/>
              <a:t>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Apurva Trivedi, MD</a:t>
            </a:r>
          </a:p>
          <a:p>
            <a:r>
              <a:rPr lang="en-US" dirty="0" smtClean="0"/>
              <a:t>Gastroenterologist</a:t>
            </a:r>
          </a:p>
          <a:p>
            <a:r>
              <a:rPr lang="en-US" dirty="0" smtClean="0"/>
              <a:t>Scott and White Memorial Hospital </a:t>
            </a:r>
          </a:p>
          <a:p>
            <a:r>
              <a:rPr lang="en-US" dirty="0" smtClean="0"/>
              <a:t>Temple, TX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1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Human colonic </a:t>
            </a:r>
            <a:r>
              <a:rPr lang="en-US" dirty="0" err="1" smtClean="0"/>
              <a:t>microbiota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100 trillion bacteria (plus fungi, viruses)</a:t>
            </a:r>
          </a:p>
          <a:p>
            <a:pPr lvl="1"/>
            <a:r>
              <a:rPr lang="en-US" dirty="0" smtClean="0"/>
              <a:t>500-1000 different species</a:t>
            </a:r>
          </a:p>
          <a:p>
            <a:pPr lvl="1"/>
            <a:r>
              <a:rPr lang="en-US" dirty="0" smtClean="0"/>
              <a:t>60% of stool volume is bacteria</a:t>
            </a:r>
          </a:p>
          <a:p>
            <a:pPr lvl="1"/>
            <a:r>
              <a:rPr lang="en-US" dirty="0" smtClean="0"/>
              <a:t>Normally protects against invasive pathogens, infection,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 vitamins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ssist in digestion of non-digestible fiber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colon health through production of free fatty acids</a:t>
            </a:r>
          </a:p>
          <a:p>
            <a:pPr lvl="1"/>
            <a:r>
              <a:rPr lang="en-US" dirty="0" smtClean="0"/>
              <a:t>Modulate the colonic immune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817" b="-258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Colonic </a:t>
            </a:r>
            <a:r>
              <a:rPr lang="en-US" dirty="0" err="1" smtClean="0"/>
              <a:t>Microbiota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 risk individuals:</a:t>
            </a:r>
          </a:p>
          <a:p>
            <a:pPr lvl="1"/>
            <a:r>
              <a:rPr lang="en-US" dirty="0" smtClean="0"/>
              <a:t>Advanced age, </a:t>
            </a:r>
            <a:r>
              <a:rPr lang="en-US" dirty="0" smtClean="0">
                <a:solidFill>
                  <a:srgbClr val="FF0000"/>
                </a:solidFill>
              </a:rPr>
              <a:t>GI surgery, IBD, immunosuppression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Antibiotics destroy large populations of normal, commensal colonic bacteria that form a barrier against </a:t>
            </a:r>
            <a:r>
              <a:rPr lang="en-US" dirty="0" err="1" smtClean="0">
                <a:solidFill>
                  <a:schemeClr val="tx1"/>
                </a:solidFill>
              </a:rPr>
              <a:t>C.difficile</a:t>
            </a:r>
            <a:r>
              <a:rPr lang="en-US" dirty="0" smtClean="0">
                <a:solidFill>
                  <a:schemeClr val="tx1"/>
                </a:solidFill>
              </a:rPr>
              <a:t> colonization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Toxins produced by </a:t>
            </a:r>
            <a:r>
              <a:rPr lang="en-US" dirty="0" err="1" smtClean="0">
                <a:solidFill>
                  <a:schemeClr val="tx1"/>
                </a:solidFill>
              </a:rPr>
              <a:t>C.difficile</a:t>
            </a:r>
            <a:r>
              <a:rPr lang="en-US" dirty="0" smtClean="0">
                <a:solidFill>
                  <a:schemeClr val="tx1"/>
                </a:solidFill>
              </a:rPr>
              <a:t> destroy colon cells, cause colitis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C.difficile</a:t>
            </a:r>
            <a:r>
              <a:rPr lang="en-US" dirty="0" smtClean="0">
                <a:solidFill>
                  <a:schemeClr val="tx1"/>
                </a:solidFill>
              </a:rPr>
              <a:t> does not itself invade the colon lining.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antibiotics cause infection?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3505200" cy="49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C.difficile</a:t>
            </a:r>
            <a:r>
              <a:rPr lang="en-US" dirty="0" smtClean="0"/>
              <a:t> Infection (CDI)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numbers of infections</a:t>
            </a:r>
          </a:p>
          <a:p>
            <a:r>
              <a:rPr lang="en-US" dirty="0" smtClean="0"/>
              <a:t>More aggressive, virulent strains developing</a:t>
            </a:r>
          </a:p>
          <a:p>
            <a:r>
              <a:rPr lang="en-US" dirty="0" smtClean="0"/>
              <a:t>15/1000 hospitalizations in US</a:t>
            </a:r>
          </a:p>
          <a:p>
            <a:r>
              <a:rPr lang="en-US" dirty="0" smtClean="0"/>
              <a:t>Antibiotics that trigger infection:</a:t>
            </a:r>
          </a:p>
          <a:p>
            <a:pPr lvl="1"/>
            <a:r>
              <a:rPr lang="en-US" dirty="0" err="1" smtClean="0"/>
              <a:t>Penicillins</a:t>
            </a:r>
            <a:r>
              <a:rPr lang="en-US" dirty="0" smtClean="0"/>
              <a:t>, </a:t>
            </a:r>
            <a:r>
              <a:rPr lang="en-US" dirty="0" err="1" smtClean="0"/>
              <a:t>cephalosporins</a:t>
            </a:r>
            <a:r>
              <a:rPr lang="en-US" dirty="0" smtClean="0"/>
              <a:t>, clindamycin, </a:t>
            </a:r>
            <a:r>
              <a:rPr lang="en-US" dirty="0" err="1" smtClean="0"/>
              <a:t>fluoroquinolones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7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FMT?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indent="0">
              <a:buNone/>
            </a:pPr>
            <a:endParaRPr lang="en-US" dirty="0"/>
          </a:p>
          <a:p>
            <a:r>
              <a:rPr lang="en-US" dirty="0"/>
              <a:t>Transfer of stool and bacteria from the colon of a healthy person to the colon of a person ill with a </a:t>
            </a:r>
            <a:r>
              <a:rPr lang="en-US" dirty="0" smtClean="0"/>
              <a:t>CDI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3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Donors Screened?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same exclusions as for blood product donation</a:t>
            </a:r>
          </a:p>
          <a:p>
            <a:r>
              <a:rPr lang="en-US" dirty="0" smtClean="0"/>
              <a:t>Screen donor for any illness – generally want someone who is healthy and on no medications</a:t>
            </a:r>
          </a:p>
          <a:p>
            <a:r>
              <a:rPr lang="en-US" dirty="0" smtClean="0"/>
              <a:t>Screen for hepatitis A, B, C, HIV, </a:t>
            </a:r>
            <a:r>
              <a:rPr lang="en-US" dirty="0" err="1" smtClean="0"/>
              <a:t>H.pylori</a:t>
            </a:r>
            <a:r>
              <a:rPr lang="en-US" dirty="0" smtClean="0"/>
              <a:t>, syphilis, </a:t>
            </a:r>
            <a:r>
              <a:rPr lang="en-US" dirty="0" err="1" smtClean="0"/>
              <a:t>C.difficile</a:t>
            </a:r>
            <a:r>
              <a:rPr lang="en-US" dirty="0" smtClean="0"/>
              <a:t>, Giardia, </a:t>
            </a:r>
            <a:r>
              <a:rPr lang="en-US" dirty="0" err="1" smtClean="0"/>
              <a:t>E.coli</a:t>
            </a:r>
            <a:r>
              <a:rPr lang="en-US" dirty="0" smtClean="0"/>
              <a:t>, Salmonella, </a:t>
            </a:r>
            <a:r>
              <a:rPr lang="en-US" dirty="0" err="1" smtClean="0"/>
              <a:t>Shigella</a:t>
            </a:r>
            <a:r>
              <a:rPr lang="en-US" dirty="0" smtClean="0"/>
              <a:t>, Campylobacter infections</a:t>
            </a:r>
          </a:p>
          <a:p>
            <a:r>
              <a:rPr lang="en-US" dirty="0" smtClean="0"/>
              <a:t>Can be an individual familiar to the patient or familiar to the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3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Stool is collected from the donor, processed to create a liquid suspension in water, filtered for large particulates</a:t>
            </a:r>
          </a:p>
          <a:p>
            <a:r>
              <a:rPr lang="en-US" dirty="0" smtClean="0"/>
              <a:t>Stool can be frozen and used later with similar 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FMT Administered?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bowel upper endoscopy to the jejunum</a:t>
            </a:r>
            <a:endParaRPr lang="en-US" dirty="0"/>
          </a:p>
          <a:p>
            <a:r>
              <a:rPr lang="en-US" dirty="0" err="1" smtClean="0"/>
              <a:t>Nasojejunal</a:t>
            </a:r>
            <a:r>
              <a:rPr lang="en-US" dirty="0" smtClean="0"/>
              <a:t> tube placement</a:t>
            </a:r>
            <a:endParaRPr lang="en-US" dirty="0"/>
          </a:p>
          <a:p>
            <a:r>
              <a:rPr lang="en-US" dirty="0" smtClean="0"/>
              <a:t>Colonoscopy</a:t>
            </a:r>
            <a:endParaRPr lang="en-US" dirty="0"/>
          </a:p>
          <a:p>
            <a:r>
              <a:rPr lang="en-US" dirty="0" smtClean="0"/>
              <a:t>Retention enemas</a:t>
            </a:r>
          </a:p>
          <a:p>
            <a:r>
              <a:rPr lang="en-US" dirty="0" smtClean="0"/>
              <a:t>Oral capsules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6477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FMT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rates depend slightly on route of delivery</a:t>
            </a:r>
          </a:p>
          <a:p>
            <a:r>
              <a:rPr lang="en-US" dirty="0" smtClean="0"/>
              <a:t>Enema </a:t>
            </a:r>
            <a:r>
              <a:rPr lang="en-US" dirty="0" smtClean="0">
                <a:sym typeface="Wingdings"/>
              </a:rPr>
              <a:t> 80-85%</a:t>
            </a:r>
          </a:p>
          <a:p>
            <a:r>
              <a:rPr lang="en-US" dirty="0" smtClean="0">
                <a:sym typeface="Wingdings"/>
              </a:rPr>
              <a:t>Upper GI  80-85%</a:t>
            </a:r>
          </a:p>
          <a:p>
            <a:r>
              <a:rPr lang="en-US" dirty="0" smtClean="0">
                <a:sym typeface="Wingdings"/>
              </a:rPr>
              <a:t>Colonoscopy to the right colon  90-95%</a:t>
            </a:r>
          </a:p>
          <a:p>
            <a:r>
              <a:rPr lang="en-US" dirty="0" smtClean="0">
                <a:sym typeface="Wingdings"/>
              </a:rPr>
              <a:t>Usually see control of diarrhea symptoms within 48-96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1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FMT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Risk of aspiration if not delivered deep into upper small intestine</a:t>
            </a:r>
          </a:p>
          <a:p>
            <a:r>
              <a:rPr lang="en-US" dirty="0" smtClean="0"/>
              <a:t>Risk of acquiring infection from donors – rare, single case reports</a:t>
            </a:r>
          </a:p>
          <a:p>
            <a:r>
              <a:rPr lang="en-US" dirty="0" smtClean="0"/>
              <a:t>Risk of complications from sedation and endoscopy – bleeding, perforation, transmission of other infections: 1/1000-1/10,000</a:t>
            </a:r>
          </a:p>
          <a:p>
            <a:r>
              <a:rPr lang="en-US" dirty="0" smtClean="0"/>
              <a:t>DOES NOT IMPACT LIVER TRANSPLANTATION SCREENING OR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difficile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Fecal </a:t>
            </a:r>
            <a:r>
              <a:rPr lang="en-US" dirty="0" err="1" smtClean="0"/>
              <a:t>microbiota</a:t>
            </a:r>
            <a:endParaRPr lang="en-US" dirty="0" smtClean="0"/>
          </a:p>
          <a:p>
            <a:r>
              <a:rPr lang="en-US" dirty="0" smtClean="0"/>
              <a:t>Fecal </a:t>
            </a:r>
            <a:r>
              <a:rPr lang="en-US" dirty="0" err="1" smtClean="0"/>
              <a:t>microbiota</a:t>
            </a:r>
            <a:r>
              <a:rPr lang="en-US" dirty="0" smtClean="0"/>
              <a:t> transplant</a:t>
            </a:r>
          </a:p>
          <a:p>
            <a:r>
              <a:rPr lang="en-US" dirty="0" smtClean="0"/>
              <a:t>Possible role in ulcerative colitis and primary </a:t>
            </a:r>
            <a:r>
              <a:rPr lang="en-US" dirty="0" err="1" smtClean="0"/>
              <a:t>sclerosing</a:t>
            </a:r>
            <a:r>
              <a:rPr lang="en-US" dirty="0" smtClean="0"/>
              <a:t> cholangitis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22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Studies Underway for IBD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Studies in IBD, IBS require intense regulatory oversight by the FDA.</a:t>
            </a:r>
          </a:p>
          <a:p>
            <a:r>
              <a:rPr lang="en-US" dirty="0" smtClean="0"/>
              <a:t>Single study of 16 patients with IBD </a:t>
            </a:r>
          </a:p>
          <a:p>
            <a:pPr lvl="1"/>
            <a:r>
              <a:rPr lang="en-US" dirty="0" smtClean="0"/>
              <a:t>Improved frequency of flares – 63%</a:t>
            </a:r>
          </a:p>
          <a:p>
            <a:pPr lvl="1"/>
            <a:r>
              <a:rPr lang="en-US" dirty="0" smtClean="0"/>
              <a:t>Remission of flares over 21 months in 19%</a:t>
            </a:r>
          </a:p>
          <a:p>
            <a:pPr lvl="1"/>
            <a:r>
              <a:rPr lang="en-US" dirty="0" smtClean="0"/>
              <a:t>No increased risk of flares</a:t>
            </a:r>
          </a:p>
          <a:p>
            <a:pPr lvl="1"/>
            <a:r>
              <a:rPr lang="en-US" dirty="0" smtClean="0"/>
              <a:t>Average reduction in stool frequency from 8.2 to 3.6 per day</a:t>
            </a:r>
          </a:p>
          <a:p>
            <a:pPr lvl="1"/>
            <a:r>
              <a:rPr lang="en-US" dirty="0" smtClean="0"/>
              <a:t>Some patients able to stop IBD meds (25%)</a:t>
            </a:r>
          </a:p>
          <a:p>
            <a:r>
              <a:rPr lang="en-US" dirty="0" smtClean="0"/>
              <a:t>CDI in IBD responds well to FMT (90% cure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8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Underway for IBS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study showed 70% improvement in bloating, constipation, diarrhea in 13 IBS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FMT for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help with control of associated UC</a:t>
            </a:r>
          </a:p>
          <a:p>
            <a:r>
              <a:rPr lang="en-US" dirty="0" smtClean="0"/>
              <a:t>No studies on treatment of PSC reported or underway</a:t>
            </a:r>
          </a:p>
          <a:p>
            <a:endParaRPr lang="en-US" dirty="0"/>
          </a:p>
          <a:p>
            <a:r>
              <a:rPr lang="en-US" dirty="0" smtClean="0"/>
              <a:t>Certainly has a role in treatment of CDI in PSC patients, pre-transplant, during transplant evaluation, and post-transplantation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6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CDI is a growing problem with severe consequences</a:t>
            </a:r>
          </a:p>
          <a:p>
            <a:r>
              <a:rPr lang="en-US" dirty="0" smtClean="0"/>
              <a:t>Oral antibiotics are inferior to FMT for treatment of recurrent CDI</a:t>
            </a:r>
          </a:p>
          <a:p>
            <a:r>
              <a:rPr lang="en-US" dirty="0" smtClean="0"/>
              <a:t>FMT is safe and effective for CDI and may play a role in controlling IBD and IBS</a:t>
            </a:r>
          </a:p>
          <a:p>
            <a:r>
              <a:rPr lang="en-US" dirty="0" smtClean="0"/>
              <a:t>Currently all uses for FMT outside of CDI treatment are considered investigational and must take place in the setting of a clinical trial</a:t>
            </a:r>
          </a:p>
          <a:p>
            <a:r>
              <a:rPr lang="en-US" dirty="0" smtClean="0"/>
              <a:t>FMT does NOT </a:t>
            </a:r>
            <a:r>
              <a:rPr lang="en-US" smtClean="0"/>
              <a:t>alter liver transplant </a:t>
            </a:r>
            <a:r>
              <a:rPr lang="en-US" dirty="0" smtClean="0"/>
              <a:t>status, may resolve recurrent infections that delay transplantation.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8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C. </a:t>
            </a:r>
            <a:r>
              <a:rPr lang="en-US" dirty="0" err="1" smtClean="0"/>
              <a:t>difficile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Anaerobic gram-positive spore-forming toxin-producing rod-shaped bacteria</a:t>
            </a:r>
          </a:p>
          <a:p>
            <a:r>
              <a:rPr lang="en-US" dirty="0" smtClean="0"/>
              <a:t>Colonizes the large intestine (colon)</a:t>
            </a:r>
          </a:p>
          <a:p>
            <a:pPr marL="158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65760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Presentation:</a:t>
            </a:r>
          </a:p>
          <a:p>
            <a:pPr lvl="1"/>
            <a:r>
              <a:rPr lang="en-US" dirty="0" smtClean="0">
                <a:sym typeface="Wingdings"/>
              </a:rPr>
              <a:t>Typically recent antibiotic exposure for infection (sinus infection, UTI, cholangitis, pneumonia) </a:t>
            </a:r>
          </a:p>
          <a:p>
            <a:pPr lvl="1"/>
            <a:r>
              <a:rPr lang="en-US" dirty="0" smtClean="0">
                <a:sym typeface="Wingdings"/>
              </a:rPr>
              <a:t>Abdominal pain</a:t>
            </a:r>
          </a:p>
          <a:p>
            <a:pPr lvl="1"/>
            <a:r>
              <a:rPr lang="en-US" dirty="0" smtClean="0">
                <a:sym typeface="Wingdings"/>
              </a:rPr>
              <a:t>Fevers</a:t>
            </a:r>
          </a:p>
          <a:p>
            <a:pPr lvl="1"/>
            <a:r>
              <a:rPr lang="en-US" dirty="0" smtClean="0">
                <a:sym typeface="Wingdings"/>
              </a:rPr>
              <a:t>Diarrhea, can be bloody</a:t>
            </a:r>
          </a:p>
          <a:p>
            <a:pPr lvl="1"/>
            <a:r>
              <a:rPr lang="en-US" dirty="0" smtClean="0">
                <a:sym typeface="Wingdings"/>
              </a:rPr>
              <a:t>Dehydration</a:t>
            </a:r>
            <a:endParaRPr lang="en-US" dirty="0">
              <a:sym typeface="Wingding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774" r="677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C.difficile</a:t>
            </a:r>
            <a:r>
              <a:rPr lang="en-US" dirty="0"/>
              <a:t> </a:t>
            </a:r>
            <a:r>
              <a:rPr lang="en-US" dirty="0" smtClean="0"/>
              <a:t>colitis?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Infection is transmitted by spores that are resistant to heat, acid, antibiotics, most surface cleaners</a:t>
            </a:r>
          </a:p>
          <a:p>
            <a:r>
              <a:rPr lang="en-US" dirty="0"/>
              <a:t>Spores present in the soil, foods, and in high levels in hospitals</a:t>
            </a:r>
          </a:p>
          <a:p>
            <a:r>
              <a:rPr lang="en-US" dirty="0"/>
              <a:t>Transmitted by fecal-oral route</a:t>
            </a:r>
          </a:p>
          <a:p>
            <a:r>
              <a:rPr lang="en-US" dirty="0"/>
              <a:t>Release of exotoxins (</a:t>
            </a:r>
            <a:r>
              <a:rPr lang="en-US" dirty="0" err="1"/>
              <a:t>TcdA</a:t>
            </a:r>
            <a:r>
              <a:rPr lang="en-US" dirty="0"/>
              <a:t>, </a:t>
            </a:r>
            <a:r>
              <a:rPr lang="en-US" dirty="0" err="1"/>
              <a:t>TcdB</a:t>
            </a:r>
            <a:r>
              <a:rPr lang="en-US" dirty="0"/>
              <a:t>) causes colitis.</a:t>
            </a:r>
          </a:p>
          <a:p>
            <a:r>
              <a:rPr lang="en-US" dirty="0"/>
              <a:t>Most frequent type of hospital-acquired infection</a:t>
            </a:r>
          </a:p>
          <a:p>
            <a:r>
              <a:rPr lang="en-US" dirty="0"/>
              <a:t>&gt;450,000 cases/year </a:t>
            </a:r>
            <a:r>
              <a:rPr lang="en-US" dirty="0">
                <a:sym typeface="Wingdings"/>
              </a:rPr>
              <a:t> leads to nearly 30,000 deaths per year</a:t>
            </a:r>
          </a:p>
          <a:p>
            <a:r>
              <a:rPr lang="en-US" dirty="0">
                <a:sym typeface="Wingdings"/>
              </a:rPr>
              <a:t>Previously an infection acquired in the hospital, now more that ¼ are community acquired</a:t>
            </a:r>
          </a:p>
          <a:p>
            <a:r>
              <a:rPr lang="en-US" dirty="0">
                <a:sym typeface="Wingdings"/>
              </a:rPr>
              <a:t>Hospital-acquired infection leads to increased healthcare cost  $1.5 billion dollars per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1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505700" cy="45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2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related mortality is 5% and all cause mortality of 15-20%.</a:t>
            </a:r>
          </a:p>
          <a:p>
            <a:r>
              <a:rPr lang="en-US" dirty="0" smtClean="0"/>
              <a:t>Severe infection with high WBC, kidney injury, low albumin is an independent predictor of death, colectomy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Diarrhea</a:t>
            </a:r>
          </a:p>
          <a:p>
            <a:r>
              <a:rPr lang="en-US" dirty="0" smtClean="0"/>
              <a:t>Stool testing for toxin or toxin-producing DNA</a:t>
            </a:r>
          </a:p>
          <a:p>
            <a:r>
              <a:rPr lang="en-US" dirty="0" err="1" smtClean="0"/>
              <a:t>Sigmoidoscopy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5588000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CDI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Oral antibiotics to treat CDI </a:t>
            </a:r>
          </a:p>
          <a:p>
            <a:pPr lvl="1"/>
            <a:r>
              <a:rPr lang="en-US" dirty="0" smtClean="0"/>
              <a:t>Metronidazole, </a:t>
            </a:r>
            <a:r>
              <a:rPr lang="en-US" dirty="0" err="1" smtClean="0"/>
              <a:t>Vancomycin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~70-75% effective</a:t>
            </a:r>
          </a:p>
          <a:p>
            <a:pPr lvl="1"/>
            <a:r>
              <a:rPr lang="en-US" dirty="0" err="1" smtClean="0"/>
              <a:t>Fidaxomicin</a:t>
            </a:r>
            <a:r>
              <a:rPr lang="en-US" dirty="0" smtClean="0"/>
              <a:t> for </a:t>
            </a:r>
            <a:r>
              <a:rPr lang="en-US" dirty="0" err="1" smtClean="0"/>
              <a:t>Vancomycin</a:t>
            </a:r>
            <a:r>
              <a:rPr lang="en-US" dirty="0" smtClean="0"/>
              <a:t> </a:t>
            </a:r>
            <a:r>
              <a:rPr lang="en-US" dirty="0" err="1" smtClean="0"/>
              <a:t>failuer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90% effective</a:t>
            </a:r>
          </a:p>
          <a:p>
            <a:pPr lvl="1"/>
            <a:r>
              <a:rPr lang="en-US" dirty="0" smtClean="0">
                <a:sym typeface="Wingdings"/>
              </a:rPr>
              <a:t>Recurrent CDI occurs in 20-60% of cases</a:t>
            </a:r>
          </a:p>
          <a:p>
            <a:pPr lvl="1"/>
            <a:r>
              <a:rPr lang="en-US" dirty="0" smtClean="0">
                <a:sym typeface="Wingdings"/>
              </a:rPr>
              <a:t>Cost $1500 to $3000 for V or F	</a:t>
            </a:r>
          </a:p>
          <a:p>
            <a:r>
              <a:rPr lang="en-US" dirty="0" err="1" smtClean="0">
                <a:sym typeface="Wingdings"/>
              </a:rPr>
              <a:t>Reexposure</a:t>
            </a:r>
            <a:r>
              <a:rPr lang="en-US" dirty="0" smtClean="0">
                <a:sym typeface="Wingdings"/>
              </a:rPr>
              <a:t> or reactivation of spores </a:t>
            </a:r>
          </a:p>
          <a:p>
            <a:r>
              <a:rPr lang="en-US" dirty="0" smtClean="0">
                <a:sym typeface="Wingdings"/>
              </a:rPr>
              <a:t>Impaired immune system</a:t>
            </a:r>
          </a:p>
          <a:p>
            <a:r>
              <a:rPr lang="en-US" dirty="0" smtClean="0">
                <a:sym typeface="Wingdings"/>
              </a:rPr>
              <a:t>Weakened colon barrier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43032"/>
      </p:ext>
    </p:extLst>
  </p:cSld>
  <p:clrMapOvr>
    <a:masterClrMapping/>
  </p:clrMapOvr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C60C757048A4080FF322194AB977E" ma:contentTypeVersion="1" ma:contentTypeDescription="Create a new document." ma:contentTypeScope="" ma:versionID="31f8e021eb25f21ac681e9729bb320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73696-1DE1-4A3A-85F9-FF55CF6727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C242C25-0C34-490A-8668-2088CF889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192E68-19AB-4B78-AAC8-9A684E13EE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941</Words>
  <Application>Microsoft Macintosh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BSWH</vt:lpstr>
      <vt:lpstr>Fecal Microbiota Transplantation: Cure for C.difficile Infection</vt:lpstr>
      <vt:lpstr>Outline</vt:lpstr>
      <vt:lpstr>What is C. difficile?</vt:lpstr>
      <vt:lpstr>What is C.difficile colitis?</vt:lpstr>
      <vt:lpstr>CDI Basics</vt:lpstr>
      <vt:lpstr>Increasing Problem</vt:lpstr>
      <vt:lpstr>CDI Outcomes</vt:lpstr>
      <vt:lpstr>CDI Diagnosis</vt:lpstr>
      <vt:lpstr>Recurrent CDI</vt:lpstr>
      <vt:lpstr>Normal Colonic Microbiota</vt:lpstr>
      <vt:lpstr>How do antibiotics cause infection?</vt:lpstr>
      <vt:lpstr>C.difficile Infection (CDI)</vt:lpstr>
      <vt:lpstr>What is FMT?</vt:lpstr>
      <vt:lpstr>How Are Donors Screened?</vt:lpstr>
      <vt:lpstr>What is the process?</vt:lpstr>
      <vt:lpstr>How is the FMT Administered?</vt:lpstr>
      <vt:lpstr>PowerPoint Presentation</vt:lpstr>
      <vt:lpstr>Results of FMT</vt:lpstr>
      <vt:lpstr>Risks of FMT</vt:lpstr>
      <vt:lpstr>Studies Underway for IBD Treatment</vt:lpstr>
      <vt:lpstr>Studies Underway for IBS Patients</vt:lpstr>
      <vt:lpstr>FMT for PSC?</vt:lpstr>
      <vt:lpstr>Conclusions</vt:lpstr>
    </vt:vector>
  </TitlesOfParts>
  <Company>Baylor Health 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Horne, Kate A.</dc:creator>
  <cp:lastModifiedBy>Apurva Trivedi</cp:lastModifiedBy>
  <cp:revision>27</cp:revision>
  <dcterms:created xsi:type="dcterms:W3CDTF">2013-10-03T16:13:41Z</dcterms:created>
  <dcterms:modified xsi:type="dcterms:W3CDTF">2015-04-24T19:35:39Z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0x010100330C60C757048A4080FF322194AB977E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