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slides/slide142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slides/slide129.xml" ContentType="application/vnd.openxmlformats-officedocument.presentationml.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slides/slide99.xml" ContentType="application/vnd.openxmlformats-officedocument.presentationml.slide+xml"/>
  <Override PartName="/ppt/slides/slide118.xml" ContentType="application/vnd.openxmlformats-officedocument.presentationml.slide+xml"/>
  <Override PartName="/ppt/slides/slide136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slides/slide125.xml" ContentType="application/vnd.openxmlformats-officedocument.presentationml.slide+xml"/>
  <Override PartName="/ppt/slides/slide143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32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notesSlides/notesSlide24.xml" ContentType="application/vnd.openxmlformats-officedocument.presentationml.notesSlide+xml"/>
  <Override PartName="/ppt/tags/tag1.xml" ContentType="application/vnd.openxmlformats-officedocument.presentationml.tags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Override PartName="/ppt/slides/slide119.xml" ContentType="application/vnd.openxmlformats-officedocument.presentationml.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slides/slide89.xml" ContentType="application/vnd.openxmlformats-officedocument.presentationml.slide+xml"/>
  <Override PartName="/ppt/slides/slide108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slides/slide115.xml" ContentType="application/vnd.openxmlformats-officedocument.presentationml.slide+xml"/>
  <Override PartName="/ppt/slides/slide144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s/slide140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slides/slide138.xml" ContentType="application/vnd.openxmlformats-officedocument.presentationml.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s/slide134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slides/slide141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notesSlides/notesSlide37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s/slide139.xml" ContentType="application/vnd.openxmlformats-officedocument.presentationml.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s/slide32.xml" ContentType="application/vnd.openxmlformats-officedocument.presentationml.slide+xml"/>
  <Override PartName="/ppt/notesSlides/notesSlide34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6"/>
  </p:notesMasterIdLst>
  <p:sldIdLst>
    <p:sldId id="948" r:id="rId2"/>
    <p:sldId id="1041" r:id="rId3"/>
    <p:sldId id="1042" r:id="rId4"/>
    <p:sldId id="1044" r:id="rId5"/>
    <p:sldId id="1045" r:id="rId6"/>
    <p:sldId id="1220" r:id="rId7"/>
    <p:sldId id="1239" r:id="rId8"/>
    <p:sldId id="1223" r:id="rId9"/>
    <p:sldId id="1043" r:id="rId10"/>
    <p:sldId id="1058" r:id="rId11"/>
    <p:sldId id="1059" r:id="rId12"/>
    <p:sldId id="1047" r:id="rId13"/>
    <p:sldId id="1050" r:id="rId14"/>
    <p:sldId id="1222" r:id="rId15"/>
    <p:sldId id="1062" r:id="rId16"/>
    <p:sldId id="1061" r:id="rId17"/>
    <p:sldId id="1033" r:id="rId18"/>
    <p:sldId id="1063" r:id="rId19"/>
    <p:sldId id="1030" r:id="rId20"/>
    <p:sldId id="1064" r:id="rId21"/>
    <p:sldId id="1065" r:id="rId22"/>
    <p:sldId id="1224" r:id="rId23"/>
    <p:sldId id="1068" r:id="rId24"/>
    <p:sldId id="1069" r:id="rId25"/>
    <p:sldId id="1067" r:id="rId26"/>
    <p:sldId id="1070" r:id="rId27"/>
    <p:sldId id="1225" r:id="rId28"/>
    <p:sldId id="1049" r:id="rId29"/>
    <p:sldId id="1206" r:id="rId30"/>
    <p:sldId id="1210" r:id="rId31"/>
    <p:sldId id="1029" r:id="rId32"/>
    <p:sldId id="1040" r:id="rId33"/>
    <p:sldId id="1208" r:id="rId34"/>
    <p:sldId id="1209" r:id="rId35"/>
    <p:sldId id="1214" r:id="rId36"/>
    <p:sldId id="1226" r:id="rId37"/>
    <p:sldId id="1077" r:id="rId38"/>
    <p:sldId id="1219" r:id="rId39"/>
    <p:sldId id="1215" r:id="rId40"/>
    <p:sldId id="1216" r:id="rId41"/>
    <p:sldId id="1080" r:id="rId42"/>
    <p:sldId id="1074" r:id="rId43"/>
    <p:sldId id="1075" r:id="rId44"/>
    <p:sldId id="1076" r:id="rId45"/>
    <p:sldId id="1084" r:id="rId46"/>
    <p:sldId id="1085" r:id="rId47"/>
    <p:sldId id="1227" r:id="rId48"/>
    <p:sldId id="1081" r:id="rId49"/>
    <p:sldId id="1082" r:id="rId50"/>
    <p:sldId id="1083" r:id="rId51"/>
    <p:sldId id="1025" r:id="rId52"/>
    <p:sldId id="1228" r:id="rId53"/>
    <p:sldId id="1086" r:id="rId54"/>
    <p:sldId id="1088" r:id="rId55"/>
    <p:sldId id="1089" r:id="rId56"/>
    <p:sldId id="1090" r:id="rId57"/>
    <p:sldId id="1091" r:id="rId58"/>
    <p:sldId id="1102" r:id="rId59"/>
    <p:sldId id="1218" r:id="rId60"/>
    <p:sldId id="1104" r:id="rId61"/>
    <p:sldId id="1027" r:id="rId62"/>
    <p:sldId id="1013" r:id="rId63"/>
    <p:sldId id="1103" r:id="rId64"/>
    <p:sldId id="1142" r:id="rId65"/>
    <p:sldId id="1143" r:id="rId66"/>
    <p:sldId id="1144" r:id="rId67"/>
    <p:sldId id="1145" r:id="rId68"/>
    <p:sldId id="1146" r:id="rId69"/>
    <p:sldId id="1147" r:id="rId70"/>
    <p:sldId id="1148" r:id="rId71"/>
    <p:sldId id="1149" r:id="rId72"/>
    <p:sldId id="1150" r:id="rId73"/>
    <p:sldId id="1151" r:id="rId74"/>
    <p:sldId id="1152" r:id="rId75"/>
    <p:sldId id="1153" r:id="rId76"/>
    <p:sldId id="1154" r:id="rId77"/>
    <p:sldId id="1155" r:id="rId78"/>
    <p:sldId id="1156" r:id="rId79"/>
    <p:sldId id="1157" r:id="rId80"/>
    <p:sldId id="1229" r:id="rId81"/>
    <p:sldId id="1230" r:id="rId82"/>
    <p:sldId id="1159" r:id="rId83"/>
    <p:sldId id="1160" r:id="rId84"/>
    <p:sldId id="1161" r:id="rId85"/>
    <p:sldId id="1170" r:id="rId86"/>
    <p:sldId id="1171" r:id="rId87"/>
    <p:sldId id="1164" r:id="rId88"/>
    <p:sldId id="1217" r:id="rId89"/>
    <p:sldId id="1174" r:id="rId90"/>
    <p:sldId id="1175" r:id="rId91"/>
    <p:sldId id="1176" r:id="rId92"/>
    <p:sldId id="1177" r:id="rId93"/>
    <p:sldId id="1179" r:id="rId94"/>
    <p:sldId id="1180" r:id="rId95"/>
    <p:sldId id="1181" r:id="rId96"/>
    <p:sldId id="1191" r:id="rId97"/>
    <p:sldId id="1192" r:id="rId98"/>
    <p:sldId id="1193" r:id="rId99"/>
    <p:sldId id="1194" r:id="rId100"/>
    <p:sldId id="1195" r:id="rId101"/>
    <p:sldId id="1196" r:id="rId102"/>
    <p:sldId id="1197" r:id="rId103"/>
    <p:sldId id="1182" r:id="rId104"/>
    <p:sldId id="1183" r:id="rId105"/>
    <p:sldId id="1184" r:id="rId106"/>
    <p:sldId id="1185" r:id="rId107"/>
    <p:sldId id="1186" r:id="rId108"/>
    <p:sldId id="1187" r:id="rId109"/>
    <p:sldId id="1188" r:id="rId110"/>
    <p:sldId id="1189" r:id="rId111"/>
    <p:sldId id="1190" r:id="rId112"/>
    <p:sldId id="1178" r:id="rId113"/>
    <p:sldId id="1201" r:id="rId114"/>
    <p:sldId id="1200" r:id="rId115"/>
    <p:sldId id="1199" r:id="rId116"/>
    <p:sldId id="1202" r:id="rId117"/>
    <p:sldId id="1203" r:id="rId118"/>
    <p:sldId id="1204" r:id="rId119"/>
    <p:sldId id="1205" r:id="rId120"/>
    <p:sldId id="1198" r:id="rId121"/>
    <p:sldId id="1231" r:id="rId122"/>
    <p:sldId id="1105" r:id="rId123"/>
    <p:sldId id="1106" r:id="rId124"/>
    <p:sldId id="1015" r:id="rId125"/>
    <p:sldId id="1019" r:id="rId126"/>
    <p:sldId id="1107" r:id="rId127"/>
    <p:sldId id="1007" r:id="rId128"/>
    <p:sldId id="1006" r:id="rId129"/>
    <p:sldId id="1101" r:id="rId130"/>
    <p:sldId id="1012" r:id="rId131"/>
    <p:sldId id="1108" r:id="rId132"/>
    <p:sldId id="1110" r:id="rId133"/>
    <p:sldId id="1172" r:id="rId134"/>
    <p:sldId id="1173" r:id="rId135"/>
    <p:sldId id="1232" r:id="rId136"/>
    <p:sldId id="1234" r:id="rId137"/>
    <p:sldId id="1233" r:id="rId138"/>
    <p:sldId id="1236" r:id="rId139"/>
    <p:sldId id="1235" r:id="rId140"/>
    <p:sldId id="1237" r:id="rId141"/>
    <p:sldId id="1238" r:id="rId142"/>
    <p:sldId id="1211" r:id="rId143"/>
    <p:sldId id="1212" r:id="rId144"/>
    <p:sldId id="1213" r:id="rId14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rgbClr val="B2B2B2"/>
        </a:solidFill>
        <a:latin typeface="Arial Unicode MS" pitchFamily="34" charset="-128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rgbClr val="B2B2B2"/>
        </a:solidFill>
        <a:latin typeface="Arial Unicode MS" pitchFamily="34" charset="-128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rgbClr val="B2B2B2"/>
        </a:solidFill>
        <a:latin typeface="Arial Unicode MS" pitchFamily="34" charset="-128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rgbClr val="B2B2B2"/>
        </a:solidFill>
        <a:latin typeface="Arial Unicode MS" pitchFamily="34" charset="-128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rgbClr val="B2B2B2"/>
        </a:solidFill>
        <a:latin typeface="Arial Unicode MS" pitchFamily="34" charset="-128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rgbClr val="B2B2B2"/>
        </a:solidFill>
        <a:latin typeface="Arial Unicode MS" pitchFamily="34" charset="-128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rgbClr val="B2B2B2"/>
        </a:solidFill>
        <a:latin typeface="Arial Unicode MS" pitchFamily="34" charset="-128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rgbClr val="B2B2B2"/>
        </a:solidFill>
        <a:latin typeface="Arial Unicode MS" pitchFamily="34" charset="-128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rgbClr val="B2B2B2"/>
        </a:solidFill>
        <a:latin typeface="Arial Unicode MS" pitchFamily="34" charset="-128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2B2B2"/>
    <a:srgbClr val="0000FF"/>
    <a:srgbClr val="3333CC"/>
    <a:srgbClr val="000000"/>
    <a:srgbClr val="CC00CC"/>
    <a:srgbClr val="FF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26018" autoAdjust="0"/>
    <p:restoredTop sz="94780" autoAdjust="0"/>
  </p:normalViewPr>
  <p:slideViewPr>
    <p:cSldViewPr>
      <p:cViewPr varScale="1">
        <p:scale>
          <a:sx n="71" d="100"/>
          <a:sy n="71" d="100"/>
        </p:scale>
        <p:origin x="-246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876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theme" Target="theme/theme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747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47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32662B4A-5938-4FE9-888F-AEBF8F50E1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04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  <a:p>
            <a:endParaRPr lang="en-US" smtClean="0"/>
          </a:p>
        </p:txBody>
      </p:sp>
      <p:sp>
        <p:nvSpPr>
          <p:cNvPr id="1904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29E5581-99DD-4A8B-94B5-F96C2DDA0781}" type="slidenum">
              <a:rPr lang="en-US" smtClean="0"/>
              <a:pPr/>
              <a:t>2</a:t>
            </a:fld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04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  <a:p>
            <a:endParaRPr lang="en-US" smtClean="0"/>
          </a:p>
        </p:txBody>
      </p:sp>
      <p:sp>
        <p:nvSpPr>
          <p:cNvPr id="1904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29E5581-99DD-4A8B-94B5-F96C2DDA0781}" type="slidenum">
              <a:rPr lang="en-US" smtClean="0"/>
              <a:pPr/>
              <a:t>18</a:t>
            </a:fld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04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  <a:p>
            <a:endParaRPr lang="en-US" smtClean="0"/>
          </a:p>
        </p:txBody>
      </p:sp>
      <p:sp>
        <p:nvSpPr>
          <p:cNvPr id="1904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29E5581-99DD-4A8B-94B5-F96C2DDA0781}" type="slidenum">
              <a:rPr lang="en-US" smtClean="0"/>
              <a:pPr/>
              <a:t>20</a:t>
            </a:fld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04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  <a:p>
            <a:endParaRPr lang="en-US" smtClean="0"/>
          </a:p>
        </p:txBody>
      </p:sp>
      <p:sp>
        <p:nvSpPr>
          <p:cNvPr id="1904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29E5581-99DD-4A8B-94B5-F96C2DDA0781}" type="slidenum">
              <a:rPr lang="en-US" smtClean="0"/>
              <a:pPr/>
              <a:t>23</a:t>
            </a:fld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04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  <a:p>
            <a:endParaRPr lang="en-US" smtClean="0"/>
          </a:p>
        </p:txBody>
      </p:sp>
      <p:sp>
        <p:nvSpPr>
          <p:cNvPr id="1904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29E5581-99DD-4A8B-94B5-F96C2DDA0781}" type="slidenum">
              <a:rPr lang="en-US" smtClean="0"/>
              <a:pPr/>
              <a:t>24</a:t>
            </a:fld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04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  <a:p>
            <a:endParaRPr lang="en-US" smtClean="0"/>
          </a:p>
        </p:txBody>
      </p:sp>
      <p:sp>
        <p:nvSpPr>
          <p:cNvPr id="1904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29E5581-99DD-4A8B-94B5-F96C2DDA0781}" type="slidenum">
              <a:rPr lang="en-US" smtClean="0"/>
              <a:pPr/>
              <a:t>25</a:t>
            </a:fld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04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  <a:p>
            <a:endParaRPr lang="en-US" smtClean="0"/>
          </a:p>
        </p:txBody>
      </p:sp>
      <p:sp>
        <p:nvSpPr>
          <p:cNvPr id="1904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29E5581-99DD-4A8B-94B5-F96C2DDA0781}" type="slidenum">
              <a:rPr lang="en-US" smtClean="0"/>
              <a:pPr/>
              <a:t>28</a:t>
            </a:fld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04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  <a:p>
            <a:endParaRPr lang="en-US" smtClean="0"/>
          </a:p>
        </p:txBody>
      </p:sp>
      <p:sp>
        <p:nvSpPr>
          <p:cNvPr id="1904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29E5581-99DD-4A8B-94B5-F96C2DDA0781}" type="slidenum">
              <a:rPr lang="en-US" smtClean="0"/>
              <a:pPr/>
              <a:t>29</a:t>
            </a:fld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04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  <a:p>
            <a:endParaRPr lang="en-US" smtClean="0"/>
          </a:p>
        </p:txBody>
      </p:sp>
      <p:sp>
        <p:nvSpPr>
          <p:cNvPr id="1904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29E5581-99DD-4A8B-94B5-F96C2DDA0781}" type="slidenum">
              <a:rPr lang="en-US" smtClean="0"/>
              <a:pPr/>
              <a:t>30</a:t>
            </a:fld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04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  <a:p>
            <a:endParaRPr lang="en-US" smtClean="0"/>
          </a:p>
        </p:txBody>
      </p:sp>
      <p:sp>
        <p:nvSpPr>
          <p:cNvPr id="1904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29E5581-99DD-4A8B-94B5-F96C2DDA0781}" type="slidenum">
              <a:rPr lang="en-US" smtClean="0"/>
              <a:pPr/>
              <a:t>37</a:t>
            </a:fld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04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  <a:p>
            <a:endParaRPr lang="en-US" smtClean="0"/>
          </a:p>
        </p:txBody>
      </p:sp>
      <p:sp>
        <p:nvSpPr>
          <p:cNvPr id="1904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29E5581-99DD-4A8B-94B5-F96C2DDA0781}" type="slidenum">
              <a:rPr lang="en-US" smtClean="0"/>
              <a:pPr/>
              <a:t>39</a:t>
            </a:fld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04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  <a:p>
            <a:endParaRPr lang="en-US" smtClean="0"/>
          </a:p>
        </p:txBody>
      </p:sp>
      <p:sp>
        <p:nvSpPr>
          <p:cNvPr id="1904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29E5581-99DD-4A8B-94B5-F96C2DDA0781}" type="slidenum">
              <a:rPr lang="en-US" smtClean="0"/>
              <a:pPr/>
              <a:t>3</a:t>
            </a:fld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04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  <a:p>
            <a:endParaRPr lang="en-US" smtClean="0"/>
          </a:p>
        </p:txBody>
      </p:sp>
      <p:sp>
        <p:nvSpPr>
          <p:cNvPr id="1904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29E5581-99DD-4A8B-94B5-F96C2DDA0781}" type="slidenum">
              <a:rPr lang="en-US" smtClean="0"/>
              <a:pPr/>
              <a:t>41</a:t>
            </a:fld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04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  <a:p>
            <a:endParaRPr lang="en-US" smtClean="0"/>
          </a:p>
        </p:txBody>
      </p:sp>
      <p:sp>
        <p:nvSpPr>
          <p:cNvPr id="1904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29E5581-99DD-4A8B-94B5-F96C2DDA0781}" type="slidenum">
              <a:rPr lang="en-US" smtClean="0"/>
              <a:pPr/>
              <a:t>48</a:t>
            </a:fld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04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  <a:p>
            <a:endParaRPr lang="en-US" smtClean="0"/>
          </a:p>
        </p:txBody>
      </p:sp>
      <p:sp>
        <p:nvSpPr>
          <p:cNvPr id="1904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29E5581-99DD-4A8B-94B5-F96C2DDA0781}" type="slidenum">
              <a:rPr lang="en-US" smtClean="0"/>
              <a:pPr/>
              <a:t>53</a:t>
            </a:fld>
            <a:endParaRPr 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43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smtClean="0"/>
              <a:t>34</a:t>
            </a:r>
          </a:p>
        </p:txBody>
      </p:sp>
      <p:sp>
        <p:nvSpPr>
          <p:cNvPr id="144388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EC8F2C92-E54C-44D8-9D87-363492CF817C}" type="slidenum">
              <a:rPr lang="en-US" sz="1200">
                <a:latin typeface="Calibri" pitchFamily="34" charset="0"/>
              </a:rPr>
              <a:pPr algn="r"/>
              <a:t>54</a:t>
            </a:fld>
            <a:endParaRPr lang="en-US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54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smtClean="0"/>
              <a:t>25</a:t>
            </a:r>
          </a:p>
        </p:txBody>
      </p:sp>
      <p:sp>
        <p:nvSpPr>
          <p:cNvPr id="145412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E421738A-7D47-48DF-8863-7BFDDD288428}" type="slidenum">
              <a:rPr lang="en-US" sz="1200">
                <a:latin typeface="Calibri" pitchFamily="34" charset="0"/>
              </a:rPr>
              <a:pPr algn="r"/>
              <a:t>55</a:t>
            </a:fld>
            <a:endParaRPr lang="en-US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64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smtClean="0"/>
              <a:t>34</a:t>
            </a:r>
          </a:p>
        </p:txBody>
      </p:sp>
      <p:sp>
        <p:nvSpPr>
          <p:cNvPr id="146436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1547B56E-8283-4E48-A52C-9CE7FF1B9E5F}" type="slidenum">
              <a:rPr lang="en-US" sz="1200">
                <a:latin typeface="Calibri" pitchFamily="34" charset="0"/>
              </a:rPr>
              <a:pPr algn="r"/>
              <a:t>56</a:t>
            </a:fld>
            <a:endParaRPr lang="en-US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74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smtClean="0"/>
              <a:t>50</a:t>
            </a:r>
          </a:p>
        </p:txBody>
      </p:sp>
      <p:sp>
        <p:nvSpPr>
          <p:cNvPr id="147460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1B7FB5B9-4EC5-4D41-A476-1A8B16875656}" type="slidenum">
              <a:rPr lang="en-US" sz="1200">
                <a:latin typeface="Calibri" pitchFamily="34" charset="0"/>
              </a:rPr>
              <a:pPr algn="r"/>
              <a:t>57</a:t>
            </a:fld>
            <a:endParaRPr lang="en-US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11/2010</a:t>
            </a:r>
            <a:r>
              <a:rPr lang="en-US" baseline="0" dirty="0" smtClean="0"/>
              <a:t> to 3/15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2662B4A-5938-4FE9-888F-AEBF8F50E109}" type="slidenum">
              <a:rPr lang="en-US" smtClean="0"/>
              <a:pPr>
                <a:defRPr/>
              </a:pPr>
              <a:t>63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04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  <a:p>
            <a:endParaRPr lang="en-US" smtClean="0"/>
          </a:p>
        </p:txBody>
      </p:sp>
      <p:sp>
        <p:nvSpPr>
          <p:cNvPr id="1904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29E5581-99DD-4A8B-94B5-F96C2DDA0781}" type="slidenum">
              <a:rPr lang="en-US" smtClean="0"/>
              <a:pPr/>
              <a:t>82</a:t>
            </a:fld>
            <a:endParaRPr lang="en-U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04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  <a:p>
            <a:endParaRPr lang="en-US" smtClean="0"/>
          </a:p>
        </p:txBody>
      </p:sp>
      <p:sp>
        <p:nvSpPr>
          <p:cNvPr id="1904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29E5581-99DD-4A8B-94B5-F96C2DDA0781}" type="slidenum">
              <a:rPr lang="en-US" smtClean="0"/>
              <a:pPr/>
              <a:t>83</a:t>
            </a:fld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228600" indent="-228600">
              <a:buFontTx/>
              <a:buAutoNum type="arabicPeriod"/>
            </a:pPr>
            <a:r>
              <a:rPr lang="en-US" smtClean="0"/>
              <a:t>No disclosures</a:t>
            </a:r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3682364-CF98-4163-807E-FD81D80285C0}" type="slidenum">
              <a:rPr lang="en-US" smtClean="0"/>
              <a:pPr/>
              <a:t>5</a:t>
            </a:fld>
            <a:endParaRPr lang="en-US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04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  <a:p>
            <a:endParaRPr lang="en-US" smtClean="0"/>
          </a:p>
        </p:txBody>
      </p:sp>
      <p:sp>
        <p:nvSpPr>
          <p:cNvPr id="1904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29E5581-99DD-4A8B-94B5-F96C2DDA0781}" type="slidenum">
              <a:rPr lang="en-US" smtClean="0"/>
              <a:pPr/>
              <a:t>84</a:t>
            </a:fld>
            <a:endParaRPr lang="en-US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04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  <a:p>
            <a:endParaRPr lang="en-US" smtClean="0"/>
          </a:p>
        </p:txBody>
      </p:sp>
      <p:sp>
        <p:nvSpPr>
          <p:cNvPr id="1904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29E5581-99DD-4A8B-94B5-F96C2DDA0781}" type="slidenum">
              <a:rPr lang="en-US" smtClean="0"/>
              <a:pPr/>
              <a:t>85</a:t>
            </a:fld>
            <a:endParaRPr lang="en-US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35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03263" indent="-27146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081088" indent="-2159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12888" indent="-2159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946275" indent="-2159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403475" indent="-215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860675" indent="-215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317875" indent="-215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775075" indent="-215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560D1D87-F20A-421C-8184-F677C5012ED3}" type="slidenum">
              <a:rPr lang="en-US" sz="1200"/>
              <a:pPr algn="r" eaLnBrk="1" hangingPunct="1"/>
              <a:t>86</a:t>
            </a:fld>
            <a:endParaRPr lang="en-US" sz="1200"/>
          </a:p>
        </p:txBody>
      </p:sp>
      <p:sp>
        <p:nvSpPr>
          <p:cNvPr id="484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484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/>
          <a:lstStyle/>
          <a:p>
            <a:pPr lvl="2"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25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03263" indent="-27146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081088" indent="-2159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12888" indent="-2159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946275" indent="-2159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403475" indent="-215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860675" indent="-215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317875" indent="-215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775075" indent="-215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13F27172-AA50-4AC5-B60A-32877DD1D204}" type="slidenum">
              <a:rPr lang="en-US" sz="1200"/>
              <a:pPr algn="r" eaLnBrk="1" hangingPunct="1"/>
              <a:t>87</a:t>
            </a:fld>
            <a:endParaRPr lang="en-US" sz="1200"/>
          </a:p>
        </p:txBody>
      </p:sp>
      <p:sp>
        <p:nvSpPr>
          <p:cNvPr id="480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480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04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  <a:p>
            <a:endParaRPr lang="en-US" smtClean="0"/>
          </a:p>
        </p:txBody>
      </p:sp>
      <p:sp>
        <p:nvSpPr>
          <p:cNvPr id="1904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29E5581-99DD-4A8B-94B5-F96C2DDA0781}" type="slidenum">
              <a:rPr lang="en-US" smtClean="0"/>
              <a:pPr/>
              <a:t>122</a:t>
            </a:fld>
            <a:endParaRPr lang="en-US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04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  <a:p>
            <a:endParaRPr lang="en-US" smtClean="0"/>
          </a:p>
        </p:txBody>
      </p:sp>
      <p:sp>
        <p:nvSpPr>
          <p:cNvPr id="1904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29E5581-99DD-4A8B-94B5-F96C2DDA0781}" type="slidenum">
              <a:rPr lang="en-US" smtClean="0"/>
              <a:pPr/>
              <a:t>123</a:t>
            </a:fld>
            <a:endParaRPr lang="en-US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Recurrent PSC in transplant liver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2662B4A-5938-4FE9-888F-AEBF8F50E109}" type="slidenum">
              <a:rPr lang="en-US" smtClean="0"/>
              <a:pPr>
                <a:defRPr/>
              </a:pPr>
              <a:t>127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Recurrent PSC in transplant liver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2662B4A-5938-4FE9-888F-AEBF8F50E109}" type="slidenum">
              <a:rPr lang="en-US" smtClean="0"/>
              <a:pPr>
                <a:defRPr/>
              </a:pPr>
              <a:t>128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04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  <a:p>
            <a:endParaRPr lang="en-US" smtClean="0"/>
          </a:p>
        </p:txBody>
      </p:sp>
      <p:sp>
        <p:nvSpPr>
          <p:cNvPr id="1904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29E5581-99DD-4A8B-94B5-F96C2DDA0781}" type="slidenum">
              <a:rPr lang="en-US" smtClean="0"/>
              <a:pPr/>
              <a:t>131</a:t>
            </a:fld>
            <a:endParaRPr lang="en-US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04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  <a:p>
            <a:endParaRPr lang="en-US" smtClean="0"/>
          </a:p>
        </p:txBody>
      </p:sp>
      <p:sp>
        <p:nvSpPr>
          <p:cNvPr id="1904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29E5581-99DD-4A8B-94B5-F96C2DDA0781}" type="slidenum">
              <a:rPr lang="en-US" smtClean="0"/>
              <a:pPr/>
              <a:t>132</a:t>
            </a:fld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04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  <a:p>
            <a:endParaRPr lang="en-US" smtClean="0"/>
          </a:p>
        </p:txBody>
      </p:sp>
      <p:sp>
        <p:nvSpPr>
          <p:cNvPr id="1904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29E5581-99DD-4A8B-94B5-F96C2DDA0781}" type="slidenum">
              <a:rPr lang="en-US" smtClean="0"/>
              <a:pPr/>
              <a:t>7</a:t>
            </a:fld>
            <a:endParaRPr lang="en-US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04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  <a:p>
            <a:endParaRPr lang="en-US" smtClean="0"/>
          </a:p>
        </p:txBody>
      </p:sp>
      <p:sp>
        <p:nvSpPr>
          <p:cNvPr id="1904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29E5581-99DD-4A8B-94B5-F96C2DDA0781}" type="slidenum">
              <a:rPr lang="en-US" smtClean="0"/>
              <a:pPr/>
              <a:t>136</a:t>
            </a:fld>
            <a:endParaRPr lang="en-US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04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  <a:p>
            <a:endParaRPr lang="en-US" smtClean="0"/>
          </a:p>
        </p:txBody>
      </p:sp>
      <p:sp>
        <p:nvSpPr>
          <p:cNvPr id="1904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29E5581-99DD-4A8B-94B5-F96C2DDA0781}" type="slidenum">
              <a:rPr lang="en-US" smtClean="0"/>
              <a:pPr/>
              <a:t>137</a:t>
            </a:fld>
            <a:endParaRPr lang="en-US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04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  <a:p>
            <a:endParaRPr lang="en-US" smtClean="0"/>
          </a:p>
        </p:txBody>
      </p:sp>
      <p:sp>
        <p:nvSpPr>
          <p:cNvPr id="1904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29E5581-99DD-4A8B-94B5-F96C2DDA0781}" type="slidenum">
              <a:rPr lang="en-US" smtClean="0"/>
              <a:pPr/>
              <a:t>140</a:t>
            </a:fld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04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  <a:p>
            <a:endParaRPr lang="en-US" smtClean="0"/>
          </a:p>
        </p:txBody>
      </p:sp>
      <p:sp>
        <p:nvSpPr>
          <p:cNvPr id="1904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29E5581-99DD-4A8B-94B5-F96C2DDA0781}" type="slidenum">
              <a:rPr lang="en-US" smtClean="0"/>
              <a:pPr/>
              <a:t>9</a:t>
            </a:fld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04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  <a:p>
            <a:endParaRPr lang="en-US" smtClean="0"/>
          </a:p>
        </p:txBody>
      </p:sp>
      <p:sp>
        <p:nvSpPr>
          <p:cNvPr id="1904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29E5581-99DD-4A8B-94B5-F96C2DDA0781}" type="slidenum">
              <a:rPr lang="en-US" smtClean="0"/>
              <a:pPr/>
              <a:t>12</a:t>
            </a:fld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04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  <a:p>
            <a:endParaRPr lang="en-US" smtClean="0"/>
          </a:p>
        </p:txBody>
      </p:sp>
      <p:sp>
        <p:nvSpPr>
          <p:cNvPr id="1904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29E5581-99DD-4A8B-94B5-F96C2DDA0781}" type="slidenum">
              <a:rPr lang="en-US" smtClean="0"/>
              <a:pPr/>
              <a:t>13</a:t>
            </a:fld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04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  <a:p>
            <a:endParaRPr lang="en-US" smtClean="0"/>
          </a:p>
        </p:txBody>
      </p:sp>
      <p:sp>
        <p:nvSpPr>
          <p:cNvPr id="1904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29E5581-99DD-4A8B-94B5-F96C2DDA0781}" type="slidenum">
              <a:rPr lang="en-US" smtClean="0"/>
              <a:pPr/>
              <a:t>15</a:t>
            </a:fld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04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  <a:p>
            <a:endParaRPr lang="en-US" smtClean="0"/>
          </a:p>
        </p:txBody>
      </p:sp>
      <p:sp>
        <p:nvSpPr>
          <p:cNvPr id="1904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29E5581-99DD-4A8B-94B5-F96C2DDA0781}" type="slidenum">
              <a:rPr lang="en-US" smtClean="0"/>
              <a:pPr/>
              <a:t>16</a:t>
            </a:fld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3C57FF-3D26-4CA0-B96A-CA56DE3C31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1B939D-A6B7-47B2-AAE9-549FD8E65C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5CD428-FC0D-4232-A9BA-C37926168E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18E2D5-7FB3-4073-9632-E0FC211606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C5219E-0D5F-4E70-AF78-E4415C8984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C0F9A3-7543-430E-8EAA-6ED75D1E6D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27F66B-E317-4632-B048-5DAB24703E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38B87E-9A74-483C-951C-6C9986BB6C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8720B4-E1EB-4ED3-8C60-F7A8696470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C13509-392A-4207-B48D-DD39730800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E7DF22-43D9-4B8A-B660-766B959B7D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7AB321-58C9-4674-9F70-D333A5058C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9F8343-A49D-4655-9F19-3DEBB3E0A6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83F5D9-789B-4520-8392-682FAE9561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955FA725-83E6-4FF9-8065-ED6D1738F5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3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B2B2B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B2B2B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B2B2B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B2B2B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B2B2B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B2B2B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B2B2B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B2B2B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B2B2B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B2B2B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B2B2B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B2B2B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B2B2B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B2B2B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B2B2B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B2B2B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B2B2B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B2B2B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1.jpe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6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6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://www.ajronline.org/content/vol188/issue2/images/large/02_06_1094_01a_cmyk.jpeg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hyperlink" Target="http://www.ajronline.org/content/vol188/issue2/images/large/02_06_1094_01b_cmyk.jpeg" TargetMode="Externa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How We “See” PSC: A Primer to Imaging Tests for PSC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</p:txBody>
      </p:sp>
      <p:sp>
        <p:nvSpPr>
          <p:cNvPr id="2051" name="Subtitle 2"/>
          <p:cNvSpPr>
            <a:spLocks noGrp="1"/>
          </p:cNvSpPr>
          <p:nvPr>
            <p:ph type="subTitle" idx="1"/>
          </p:nvPr>
        </p:nvSpPr>
        <p:spPr>
          <a:xfrm>
            <a:off x="1371600" y="4343400"/>
            <a:ext cx="6400800" cy="1752600"/>
          </a:xfrm>
        </p:spPr>
        <p:txBody>
          <a:bodyPr/>
          <a:lstStyle/>
          <a:p>
            <a:r>
              <a:rPr lang="en-US" dirty="0" smtClean="0"/>
              <a:t>Greg </a:t>
            </a:r>
            <a:r>
              <a:rPr lang="en-US" dirty="0" err="1" smtClean="0"/>
              <a:t>dePrisco</a:t>
            </a:r>
            <a:r>
              <a:rPr lang="en-US" dirty="0" smtClean="0"/>
              <a:t>, M.D.</a:t>
            </a:r>
          </a:p>
          <a:p>
            <a:endParaRPr lang="en-US" dirty="0" smtClean="0"/>
          </a:p>
          <a:p>
            <a:r>
              <a:rPr lang="en-US" sz="2400" dirty="0" smtClean="0"/>
              <a:t>4-25-15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7972" name="Picture 4" descr="MRCP 3 this one"/>
          <p:cNvPicPr>
            <a:picLocks noChangeAspect="1" noChangeArrowheads="1"/>
          </p:cNvPicPr>
          <p:nvPr/>
        </p:nvPicPr>
        <p:blipFill>
          <a:blip r:embed="rId2" cstate="print">
            <a:lum bright="-12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717" t="30154" r="36647" b="18304"/>
          <a:stretch>
            <a:fillRect/>
          </a:stretch>
        </p:blipFill>
        <p:spPr bwMode="auto">
          <a:xfrm>
            <a:off x="1828800" y="1295400"/>
            <a:ext cx="5486400" cy="517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7973" name="TextBox 4"/>
          <p:cNvSpPr txBox="1">
            <a:spLocks noChangeArrowheads="1"/>
          </p:cNvSpPr>
          <p:nvPr/>
        </p:nvSpPr>
        <p:spPr bwMode="auto">
          <a:xfrm>
            <a:off x="1905000" y="3962400"/>
            <a:ext cx="914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FFF00"/>
                </a:solidFill>
                <a:latin typeface="Calibri" pitchFamily="34" charset="0"/>
              </a:rPr>
              <a:t>GB</a:t>
            </a:r>
          </a:p>
        </p:txBody>
      </p:sp>
      <p:sp>
        <p:nvSpPr>
          <p:cNvPr id="467975" name="TextBox 4"/>
          <p:cNvSpPr txBox="1">
            <a:spLocks noChangeArrowheads="1"/>
          </p:cNvSpPr>
          <p:nvPr/>
        </p:nvSpPr>
        <p:spPr bwMode="auto">
          <a:xfrm>
            <a:off x="3124200" y="2590800"/>
            <a:ext cx="914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rgbClr val="FFFF00"/>
                </a:solidFill>
                <a:latin typeface="Calibri" pitchFamily="34" charset="0"/>
              </a:rPr>
              <a:t>RHD</a:t>
            </a:r>
          </a:p>
        </p:txBody>
      </p:sp>
      <p:sp>
        <p:nvSpPr>
          <p:cNvPr id="467976" name="TextBox 4"/>
          <p:cNvSpPr txBox="1">
            <a:spLocks noChangeArrowheads="1"/>
          </p:cNvSpPr>
          <p:nvPr/>
        </p:nvSpPr>
        <p:spPr bwMode="auto">
          <a:xfrm>
            <a:off x="4876800" y="2362200"/>
            <a:ext cx="914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FFF00"/>
                </a:solidFill>
                <a:latin typeface="Calibri" pitchFamily="34" charset="0"/>
              </a:rPr>
              <a:t>LHD</a:t>
            </a:r>
          </a:p>
        </p:txBody>
      </p:sp>
      <p:sp>
        <p:nvSpPr>
          <p:cNvPr id="467977" name="TextBox 4"/>
          <p:cNvSpPr txBox="1">
            <a:spLocks noChangeArrowheads="1"/>
          </p:cNvSpPr>
          <p:nvPr/>
        </p:nvSpPr>
        <p:spPr bwMode="auto">
          <a:xfrm>
            <a:off x="4495800" y="2895600"/>
            <a:ext cx="914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FFF00"/>
                </a:solidFill>
                <a:latin typeface="Calibri" pitchFamily="34" charset="0"/>
              </a:rPr>
              <a:t>CHD</a:t>
            </a:r>
          </a:p>
        </p:txBody>
      </p:sp>
      <p:sp>
        <p:nvSpPr>
          <p:cNvPr id="467978" name="TextBox 4"/>
          <p:cNvSpPr txBox="1">
            <a:spLocks noChangeArrowheads="1"/>
          </p:cNvSpPr>
          <p:nvPr/>
        </p:nvSpPr>
        <p:spPr bwMode="auto">
          <a:xfrm>
            <a:off x="3962400" y="3124200"/>
            <a:ext cx="914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FFF00"/>
                </a:solidFill>
                <a:latin typeface="Calibri" pitchFamily="34" charset="0"/>
              </a:rPr>
              <a:t>CD</a:t>
            </a:r>
          </a:p>
        </p:txBody>
      </p:sp>
      <p:sp>
        <p:nvSpPr>
          <p:cNvPr id="467979" name="Rectangle 2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4400" dirty="0"/>
              <a:t>Normal MRCP</a:t>
            </a:r>
          </a:p>
        </p:txBody>
      </p:sp>
      <p:sp>
        <p:nvSpPr>
          <p:cNvPr id="467980" name="TextBox 4"/>
          <p:cNvSpPr txBox="1">
            <a:spLocks noChangeArrowheads="1"/>
          </p:cNvSpPr>
          <p:nvPr/>
        </p:nvSpPr>
        <p:spPr bwMode="auto">
          <a:xfrm>
            <a:off x="4572000" y="4191000"/>
            <a:ext cx="914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FFF00"/>
                </a:solidFill>
                <a:latin typeface="Calibri" pitchFamily="34" charset="0"/>
              </a:rPr>
              <a:t>CBD</a:t>
            </a:r>
          </a:p>
        </p:txBody>
      </p:sp>
      <p:sp>
        <p:nvSpPr>
          <p:cNvPr id="467981" name="TextBox 4"/>
          <p:cNvSpPr txBox="1">
            <a:spLocks noChangeArrowheads="1"/>
          </p:cNvSpPr>
          <p:nvPr/>
        </p:nvSpPr>
        <p:spPr bwMode="auto">
          <a:xfrm>
            <a:off x="5638800" y="3657600"/>
            <a:ext cx="914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FFF00"/>
                </a:solidFill>
                <a:latin typeface="Calibri" pitchFamily="34" charset="0"/>
              </a:rPr>
              <a:t>PD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9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9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9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9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9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7973" grpId="0"/>
      <p:bldP spid="467976" grpId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04800" y="304800"/>
            <a:ext cx="84582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400" kern="0" noProof="0" dirty="0" smtClean="0">
                <a:latin typeface="+mj-lt"/>
                <a:ea typeface="+mj-ea"/>
                <a:cs typeface="+mj-cs"/>
              </a:rPr>
              <a:t>45</a:t>
            </a:r>
            <a: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year-old</a:t>
            </a:r>
            <a:r>
              <a:rPr kumimoji="0" lang="en-US" sz="4400" b="0" i="0" u="none" strike="noStrike" kern="0" cap="none" spc="0" normalizeH="0" noProof="0" dirty="0" smtClean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female with proven infiltrating </a:t>
            </a:r>
            <a:r>
              <a:rPr kumimoji="0" lang="en-US" sz="4400" b="0" i="0" u="none" strike="noStrike" kern="0" cap="none" spc="0" normalizeH="0" noProof="0" dirty="0" err="1" smtClean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cholangiocarcinoma</a:t>
            </a:r>
            <a:endParaRPr kumimoji="0" lang="en-US" sz="4400" b="0" i="0" u="none" strike="noStrike" kern="0" cap="none" spc="0" normalizeH="0" baseline="0" noProof="0" dirty="0" smtClean="0">
              <a:ln>
                <a:noFill/>
              </a:ln>
              <a:solidFill>
                <a:srgbClr val="B2B2B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971675"/>
            <a:ext cx="6827837" cy="488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04800" y="304800"/>
            <a:ext cx="84582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400" kern="0" noProof="0" dirty="0" smtClean="0">
                <a:latin typeface="+mj-lt"/>
                <a:ea typeface="+mj-ea"/>
                <a:cs typeface="+mj-cs"/>
              </a:rPr>
              <a:t>45</a:t>
            </a:r>
            <a: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year-old</a:t>
            </a:r>
            <a:r>
              <a:rPr kumimoji="0" lang="en-US" sz="4400" b="0" i="0" u="none" strike="noStrike" kern="0" cap="none" spc="0" normalizeH="0" noProof="0" dirty="0" smtClean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female with proven infiltrating </a:t>
            </a:r>
            <a:r>
              <a:rPr kumimoji="0" lang="en-US" sz="4400" b="0" i="0" u="none" strike="noStrike" kern="0" cap="none" spc="0" normalizeH="0" noProof="0" dirty="0" err="1" smtClean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cholangiocarcinoma</a:t>
            </a:r>
            <a:endParaRPr kumimoji="0" lang="en-US" sz="4400" b="0" i="0" u="none" strike="noStrike" kern="0" cap="none" spc="0" normalizeH="0" baseline="0" noProof="0" dirty="0" smtClean="0">
              <a:ln>
                <a:noFill/>
              </a:ln>
              <a:solidFill>
                <a:srgbClr val="B2B2B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971675"/>
            <a:ext cx="6827837" cy="488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04800" y="304800"/>
            <a:ext cx="84582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400" kern="0" noProof="0" dirty="0" smtClean="0">
                <a:latin typeface="+mj-lt"/>
                <a:ea typeface="+mj-ea"/>
                <a:cs typeface="+mj-cs"/>
              </a:rPr>
              <a:t>45</a:t>
            </a:r>
            <a: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year-old</a:t>
            </a:r>
            <a:r>
              <a:rPr kumimoji="0" lang="en-US" sz="4400" b="0" i="0" u="none" strike="noStrike" kern="0" cap="none" spc="0" normalizeH="0" noProof="0" dirty="0" smtClean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female with proven infiltrating </a:t>
            </a:r>
            <a:r>
              <a:rPr kumimoji="0" lang="en-US" sz="4400" b="0" i="0" u="none" strike="noStrike" kern="0" cap="none" spc="0" normalizeH="0" noProof="0" dirty="0" err="1" smtClean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cholangiocarcinoma</a:t>
            </a:r>
            <a:endParaRPr kumimoji="0" lang="en-US" sz="4400" b="0" i="0" u="none" strike="noStrike" kern="0" cap="none" spc="0" normalizeH="0" baseline="0" noProof="0" dirty="0" smtClean="0">
              <a:ln>
                <a:noFill/>
              </a:ln>
              <a:solidFill>
                <a:srgbClr val="B2B2B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971675"/>
            <a:ext cx="6827837" cy="488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04800" y="304800"/>
            <a:ext cx="84582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400" kern="0" noProof="0" dirty="0" smtClean="0">
                <a:latin typeface="+mj-lt"/>
                <a:ea typeface="+mj-ea"/>
                <a:cs typeface="+mj-cs"/>
              </a:rPr>
              <a:t>45</a:t>
            </a:r>
            <a: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year-old</a:t>
            </a:r>
            <a:r>
              <a:rPr kumimoji="0" lang="en-US" sz="4400" b="0" i="0" u="none" strike="noStrike" kern="0" cap="none" spc="0" normalizeH="0" noProof="0" dirty="0" smtClean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female with proven infiltrating </a:t>
            </a:r>
            <a:r>
              <a:rPr kumimoji="0" lang="en-US" sz="4400" b="0" i="0" u="none" strike="noStrike" kern="0" cap="none" spc="0" normalizeH="0" noProof="0" dirty="0" err="1" smtClean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cholangiocarcinoma</a:t>
            </a:r>
            <a:endParaRPr kumimoji="0" lang="en-US" sz="4400" b="0" i="0" u="none" strike="noStrike" kern="0" cap="none" spc="0" normalizeH="0" baseline="0" noProof="0" dirty="0" smtClean="0">
              <a:ln>
                <a:noFill/>
              </a:ln>
              <a:solidFill>
                <a:srgbClr val="B2B2B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971675"/>
            <a:ext cx="6827837" cy="488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04800" y="304800"/>
            <a:ext cx="84582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400" kern="0" noProof="0" dirty="0" smtClean="0">
                <a:latin typeface="+mj-lt"/>
                <a:ea typeface="+mj-ea"/>
                <a:cs typeface="+mj-cs"/>
              </a:rPr>
              <a:t>45</a:t>
            </a:r>
            <a: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year-old</a:t>
            </a:r>
            <a:r>
              <a:rPr kumimoji="0" lang="en-US" sz="4400" b="0" i="0" u="none" strike="noStrike" kern="0" cap="none" spc="0" normalizeH="0" noProof="0" dirty="0" smtClean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female with proven infiltrating </a:t>
            </a:r>
            <a:r>
              <a:rPr kumimoji="0" lang="en-US" sz="4400" b="0" i="0" u="none" strike="noStrike" kern="0" cap="none" spc="0" normalizeH="0" noProof="0" dirty="0" err="1" smtClean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cholangiocarcinoma</a:t>
            </a:r>
            <a:endParaRPr kumimoji="0" lang="en-US" sz="4400" b="0" i="0" u="none" strike="noStrike" kern="0" cap="none" spc="0" normalizeH="0" baseline="0" noProof="0" dirty="0" smtClean="0">
              <a:ln>
                <a:noFill/>
              </a:ln>
              <a:solidFill>
                <a:srgbClr val="B2B2B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971675"/>
            <a:ext cx="6827837" cy="488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04800" y="304800"/>
            <a:ext cx="84582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400" kern="0" noProof="0" dirty="0" smtClean="0">
                <a:latin typeface="+mj-lt"/>
                <a:ea typeface="+mj-ea"/>
                <a:cs typeface="+mj-cs"/>
              </a:rPr>
              <a:t>45</a:t>
            </a:r>
            <a: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year-old</a:t>
            </a:r>
            <a:r>
              <a:rPr kumimoji="0" lang="en-US" sz="4400" b="0" i="0" u="none" strike="noStrike" kern="0" cap="none" spc="0" normalizeH="0" noProof="0" dirty="0" smtClean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female with proven infiltrating </a:t>
            </a:r>
            <a:r>
              <a:rPr kumimoji="0" lang="en-US" sz="4400" b="0" i="0" u="none" strike="noStrike" kern="0" cap="none" spc="0" normalizeH="0" noProof="0" dirty="0" err="1" smtClean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cholangiocarcinoma</a:t>
            </a:r>
            <a:endParaRPr kumimoji="0" lang="en-US" sz="4400" b="0" i="0" u="none" strike="noStrike" kern="0" cap="none" spc="0" normalizeH="0" baseline="0" noProof="0" dirty="0" smtClean="0">
              <a:ln>
                <a:noFill/>
              </a:ln>
              <a:solidFill>
                <a:srgbClr val="B2B2B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971675"/>
            <a:ext cx="6827837" cy="488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04800" y="304800"/>
            <a:ext cx="84582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400" kern="0" noProof="0" dirty="0" smtClean="0">
                <a:latin typeface="+mj-lt"/>
                <a:ea typeface="+mj-ea"/>
                <a:cs typeface="+mj-cs"/>
              </a:rPr>
              <a:t>45</a:t>
            </a:r>
            <a: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year-old</a:t>
            </a:r>
            <a:r>
              <a:rPr kumimoji="0" lang="en-US" sz="4400" b="0" i="0" u="none" strike="noStrike" kern="0" cap="none" spc="0" normalizeH="0" noProof="0" dirty="0" smtClean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female with proven infiltrating </a:t>
            </a:r>
            <a:r>
              <a:rPr kumimoji="0" lang="en-US" sz="4400" b="0" i="0" u="none" strike="noStrike" kern="0" cap="none" spc="0" normalizeH="0" noProof="0" dirty="0" err="1" smtClean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cholangiocarcinoma</a:t>
            </a:r>
            <a:endParaRPr kumimoji="0" lang="en-US" sz="4400" b="0" i="0" u="none" strike="noStrike" kern="0" cap="none" spc="0" normalizeH="0" baseline="0" noProof="0" dirty="0" smtClean="0">
              <a:ln>
                <a:noFill/>
              </a:ln>
              <a:solidFill>
                <a:srgbClr val="B2B2B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971675"/>
            <a:ext cx="6827837" cy="488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04800" y="304800"/>
            <a:ext cx="84582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400" kern="0" noProof="0" dirty="0" smtClean="0">
                <a:latin typeface="+mj-lt"/>
                <a:ea typeface="+mj-ea"/>
                <a:cs typeface="+mj-cs"/>
              </a:rPr>
              <a:t>45</a:t>
            </a:r>
            <a: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year-old</a:t>
            </a:r>
            <a:r>
              <a:rPr kumimoji="0" lang="en-US" sz="4400" b="0" i="0" u="none" strike="noStrike" kern="0" cap="none" spc="0" normalizeH="0" noProof="0" dirty="0" smtClean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female with proven infiltrating </a:t>
            </a:r>
            <a:r>
              <a:rPr kumimoji="0" lang="en-US" sz="4400" b="0" i="0" u="none" strike="noStrike" kern="0" cap="none" spc="0" normalizeH="0" noProof="0" dirty="0" err="1" smtClean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cholangiocarcinoma</a:t>
            </a:r>
            <a:endParaRPr kumimoji="0" lang="en-US" sz="4400" b="0" i="0" u="none" strike="noStrike" kern="0" cap="none" spc="0" normalizeH="0" baseline="0" noProof="0" dirty="0" smtClean="0">
              <a:ln>
                <a:noFill/>
              </a:ln>
              <a:solidFill>
                <a:srgbClr val="B2B2B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971675"/>
            <a:ext cx="6827837" cy="488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04800" y="304800"/>
            <a:ext cx="84582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400" kern="0" noProof="0" dirty="0" smtClean="0">
                <a:latin typeface="+mj-lt"/>
                <a:ea typeface="+mj-ea"/>
                <a:cs typeface="+mj-cs"/>
              </a:rPr>
              <a:t>45</a:t>
            </a:r>
            <a: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year-old</a:t>
            </a:r>
            <a:r>
              <a:rPr kumimoji="0" lang="en-US" sz="4400" b="0" i="0" u="none" strike="noStrike" kern="0" cap="none" spc="0" normalizeH="0" noProof="0" dirty="0" smtClean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female with proven infiltrating </a:t>
            </a:r>
            <a:r>
              <a:rPr kumimoji="0" lang="en-US" sz="4400" b="0" i="0" u="none" strike="noStrike" kern="0" cap="none" spc="0" normalizeH="0" noProof="0" dirty="0" err="1" smtClean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cholangiocarcinoma</a:t>
            </a:r>
            <a:endParaRPr kumimoji="0" lang="en-US" sz="4400" b="0" i="0" u="none" strike="noStrike" kern="0" cap="none" spc="0" normalizeH="0" baseline="0" noProof="0" dirty="0" smtClean="0">
              <a:ln>
                <a:noFill/>
              </a:ln>
              <a:solidFill>
                <a:srgbClr val="B2B2B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971675"/>
            <a:ext cx="6827837" cy="488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04800" y="304800"/>
            <a:ext cx="84582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400" kern="0" noProof="0" dirty="0" smtClean="0">
                <a:latin typeface="+mj-lt"/>
                <a:ea typeface="+mj-ea"/>
                <a:cs typeface="+mj-cs"/>
              </a:rPr>
              <a:t>45</a:t>
            </a:r>
            <a: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year-old</a:t>
            </a:r>
            <a:r>
              <a:rPr kumimoji="0" lang="en-US" sz="4400" b="0" i="0" u="none" strike="noStrike" kern="0" cap="none" spc="0" normalizeH="0" noProof="0" dirty="0" smtClean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female with proven infiltrating </a:t>
            </a:r>
            <a:r>
              <a:rPr kumimoji="0" lang="en-US" sz="4400" b="0" i="0" u="none" strike="noStrike" kern="0" cap="none" spc="0" normalizeH="0" noProof="0" dirty="0" err="1" smtClean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cholangiocarcinoma</a:t>
            </a:r>
            <a:endParaRPr kumimoji="0" lang="en-US" sz="4400" b="0" i="0" u="none" strike="noStrike" kern="0" cap="none" spc="0" normalizeH="0" baseline="0" noProof="0" dirty="0" smtClean="0">
              <a:ln>
                <a:noFill/>
              </a:ln>
              <a:solidFill>
                <a:srgbClr val="B2B2B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971675"/>
            <a:ext cx="6827837" cy="488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7555" name="Picture 3" descr="psc thick slab_268"/>
          <p:cNvPicPr>
            <a:picLocks noChangeAspect="1" noChangeArrowheads="1"/>
          </p:cNvPicPr>
          <p:nvPr/>
        </p:nvPicPr>
        <p:blipFill>
          <a:blip r:embed="rId2" cstate="print">
            <a:lum bright="-12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4992" r="2725" b="5963"/>
          <a:stretch>
            <a:fillRect/>
          </a:stretch>
        </p:blipFill>
        <p:spPr bwMode="auto">
          <a:xfrm>
            <a:off x="1676400" y="609600"/>
            <a:ext cx="5612855" cy="5129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Line 5"/>
          <p:cNvSpPr>
            <a:spLocks noChangeShapeType="1"/>
          </p:cNvSpPr>
          <p:nvPr/>
        </p:nvSpPr>
        <p:spPr bwMode="auto">
          <a:xfrm flipV="1">
            <a:off x="5181600" y="1981200"/>
            <a:ext cx="0" cy="455797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Line 6"/>
          <p:cNvSpPr>
            <a:spLocks noChangeShapeType="1"/>
          </p:cNvSpPr>
          <p:nvPr/>
        </p:nvSpPr>
        <p:spPr bwMode="auto">
          <a:xfrm flipV="1">
            <a:off x="5029200" y="3200400"/>
            <a:ext cx="0" cy="455797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7556" name="Title 3"/>
          <p:cNvSpPr>
            <a:spLocks noGrp="1"/>
          </p:cNvSpPr>
          <p:nvPr>
            <p:ph type="title" idx="4294967295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Primary </a:t>
            </a:r>
            <a:r>
              <a:rPr lang="en-US" dirty="0" err="1" smtClean="0"/>
              <a:t>Sclerosing</a:t>
            </a:r>
            <a:r>
              <a:rPr lang="en-US" dirty="0" smtClean="0"/>
              <a:t> </a:t>
            </a:r>
            <a:r>
              <a:rPr lang="en-US" dirty="0" err="1" smtClean="0"/>
              <a:t>Cholangitis</a:t>
            </a:r>
            <a:endParaRPr lang="en-US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04800" y="304800"/>
            <a:ext cx="84582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400" kern="0" noProof="0" dirty="0" smtClean="0">
                <a:latin typeface="+mj-lt"/>
                <a:ea typeface="+mj-ea"/>
                <a:cs typeface="+mj-cs"/>
              </a:rPr>
              <a:t>45</a:t>
            </a:r>
            <a: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year-old</a:t>
            </a:r>
            <a:r>
              <a:rPr kumimoji="0" lang="en-US" sz="4400" b="0" i="0" u="none" strike="noStrike" kern="0" cap="none" spc="0" normalizeH="0" noProof="0" dirty="0" smtClean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female with proven infiltrating </a:t>
            </a:r>
            <a:r>
              <a:rPr kumimoji="0" lang="en-US" sz="4400" b="0" i="0" u="none" strike="noStrike" kern="0" cap="none" spc="0" normalizeH="0" noProof="0" dirty="0" err="1" smtClean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cholangiocarcinoma</a:t>
            </a:r>
            <a:endParaRPr kumimoji="0" lang="en-US" sz="4400" b="0" i="0" u="none" strike="noStrike" kern="0" cap="none" spc="0" normalizeH="0" baseline="0" noProof="0" dirty="0" smtClean="0">
              <a:ln>
                <a:noFill/>
              </a:ln>
              <a:solidFill>
                <a:srgbClr val="B2B2B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971675"/>
            <a:ext cx="6827837" cy="488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04800" y="304800"/>
            <a:ext cx="84582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400" kern="0" noProof="0" dirty="0" smtClean="0">
                <a:latin typeface="+mj-lt"/>
                <a:ea typeface="+mj-ea"/>
                <a:cs typeface="+mj-cs"/>
              </a:rPr>
              <a:t>45</a:t>
            </a:r>
            <a: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year-old</a:t>
            </a:r>
            <a:r>
              <a:rPr kumimoji="0" lang="en-US" sz="4400" b="0" i="0" u="none" strike="noStrike" kern="0" cap="none" spc="0" normalizeH="0" noProof="0" dirty="0" smtClean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female with proven infiltrating </a:t>
            </a:r>
            <a:r>
              <a:rPr kumimoji="0" lang="en-US" sz="4400" b="0" i="0" u="none" strike="noStrike" kern="0" cap="none" spc="0" normalizeH="0" noProof="0" dirty="0" err="1" smtClean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cholangiocarcinoma</a:t>
            </a:r>
            <a:endParaRPr kumimoji="0" lang="en-US" sz="4400" b="0" i="0" u="none" strike="noStrike" kern="0" cap="none" spc="0" normalizeH="0" baseline="0" noProof="0" dirty="0" smtClean="0">
              <a:ln>
                <a:noFill/>
              </a:ln>
              <a:solidFill>
                <a:srgbClr val="B2B2B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971675"/>
            <a:ext cx="6827837" cy="488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04800" y="304800"/>
            <a:ext cx="84582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400" kern="0" noProof="0" dirty="0" smtClean="0">
                <a:latin typeface="+mj-lt"/>
                <a:ea typeface="+mj-ea"/>
                <a:cs typeface="+mj-cs"/>
              </a:rPr>
              <a:t>45</a:t>
            </a:r>
            <a: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year-old</a:t>
            </a:r>
            <a:r>
              <a:rPr kumimoji="0" lang="en-US" sz="4400" b="0" i="0" u="none" strike="noStrike" kern="0" cap="none" spc="0" normalizeH="0" noProof="0" dirty="0" smtClean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female with proven infiltrating </a:t>
            </a:r>
            <a:r>
              <a:rPr kumimoji="0" lang="en-US" sz="4400" b="0" i="0" u="none" strike="noStrike" kern="0" cap="none" spc="0" normalizeH="0" noProof="0" dirty="0" err="1" smtClean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cholangiocarcinoma</a:t>
            </a:r>
            <a:endParaRPr kumimoji="0" lang="en-US" sz="4400" b="0" i="0" u="none" strike="noStrike" kern="0" cap="none" spc="0" normalizeH="0" baseline="0" noProof="0" dirty="0" smtClean="0">
              <a:ln>
                <a:noFill/>
              </a:ln>
              <a:solidFill>
                <a:srgbClr val="B2B2B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971675"/>
            <a:ext cx="6827837" cy="488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04800" y="304800"/>
            <a:ext cx="84582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400" kern="0" noProof="0" dirty="0" smtClean="0">
                <a:latin typeface="+mj-lt"/>
                <a:ea typeface="+mj-ea"/>
                <a:cs typeface="+mj-cs"/>
              </a:rPr>
              <a:t>45</a:t>
            </a:r>
            <a: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year-old</a:t>
            </a:r>
            <a:r>
              <a:rPr kumimoji="0" lang="en-US" sz="4400" b="0" i="0" u="none" strike="noStrike" kern="0" cap="none" spc="0" normalizeH="0" noProof="0" dirty="0" smtClean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female with proven infiltrating </a:t>
            </a:r>
            <a:r>
              <a:rPr kumimoji="0" lang="en-US" sz="4400" b="0" i="0" u="none" strike="noStrike" kern="0" cap="none" spc="0" normalizeH="0" noProof="0" dirty="0" err="1" smtClean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cholangiocarcinoma</a:t>
            </a:r>
            <a:endParaRPr kumimoji="0" lang="en-US" sz="4400" b="0" i="0" u="none" strike="noStrike" kern="0" cap="none" spc="0" normalizeH="0" baseline="0" noProof="0" dirty="0" smtClean="0">
              <a:ln>
                <a:noFill/>
              </a:ln>
              <a:solidFill>
                <a:srgbClr val="B2B2B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971675"/>
            <a:ext cx="6827837" cy="488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04800" y="304800"/>
            <a:ext cx="84582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400" kern="0" noProof="0" dirty="0" smtClean="0">
                <a:latin typeface="+mj-lt"/>
                <a:ea typeface="+mj-ea"/>
                <a:cs typeface="+mj-cs"/>
              </a:rPr>
              <a:t>45</a:t>
            </a:r>
            <a: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year-old</a:t>
            </a:r>
            <a:r>
              <a:rPr kumimoji="0" lang="en-US" sz="4400" b="0" i="0" u="none" strike="noStrike" kern="0" cap="none" spc="0" normalizeH="0" noProof="0" dirty="0" smtClean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female with proven infiltrating </a:t>
            </a:r>
            <a:r>
              <a:rPr kumimoji="0" lang="en-US" sz="4400" b="0" i="0" u="none" strike="noStrike" kern="0" cap="none" spc="0" normalizeH="0" noProof="0" dirty="0" err="1" smtClean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cholangiocarcinoma</a:t>
            </a:r>
            <a:endParaRPr kumimoji="0" lang="en-US" sz="4400" b="0" i="0" u="none" strike="noStrike" kern="0" cap="none" spc="0" normalizeH="0" baseline="0" noProof="0" dirty="0" smtClean="0">
              <a:ln>
                <a:noFill/>
              </a:ln>
              <a:solidFill>
                <a:srgbClr val="B2B2B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971675"/>
            <a:ext cx="6827837" cy="488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04800" y="304800"/>
            <a:ext cx="84582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400" kern="0" noProof="0" dirty="0" smtClean="0">
                <a:latin typeface="+mj-lt"/>
                <a:ea typeface="+mj-ea"/>
                <a:cs typeface="+mj-cs"/>
              </a:rPr>
              <a:t>45</a:t>
            </a:r>
            <a: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year-old</a:t>
            </a:r>
            <a:r>
              <a:rPr kumimoji="0" lang="en-US" sz="4400" b="0" i="0" u="none" strike="noStrike" kern="0" cap="none" spc="0" normalizeH="0" noProof="0" dirty="0" smtClean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female with proven infiltrating </a:t>
            </a:r>
            <a:r>
              <a:rPr kumimoji="0" lang="en-US" sz="4400" b="0" i="0" u="none" strike="noStrike" kern="0" cap="none" spc="0" normalizeH="0" noProof="0" dirty="0" err="1" smtClean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cholangiocarcinoma</a:t>
            </a:r>
            <a:endParaRPr kumimoji="0" lang="en-US" sz="4400" b="0" i="0" u="none" strike="noStrike" kern="0" cap="none" spc="0" normalizeH="0" baseline="0" noProof="0" dirty="0" smtClean="0">
              <a:ln>
                <a:noFill/>
              </a:ln>
              <a:solidFill>
                <a:srgbClr val="B2B2B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971675"/>
            <a:ext cx="6827837" cy="488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04800" y="304800"/>
            <a:ext cx="84582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400" kern="0" noProof="0" dirty="0" smtClean="0">
                <a:latin typeface="+mj-lt"/>
                <a:ea typeface="+mj-ea"/>
                <a:cs typeface="+mj-cs"/>
              </a:rPr>
              <a:t>45</a:t>
            </a:r>
            <a: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year-old</a:t>
            </a:r>
            <a:r>
              <a:rPr kumimoji="0" lang="en-US" sz="4400" b="0" i="0" u="none" strike="noStrike" kern="0" cap="none" spc="0" normalizeH="0" noProof="0" dirty="0" smtClean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female with proven infiltrating </a:t>
            </a:r>
            <a:r>
              <a:rPr kumimoji="0" lang="en-US" sz="4400" b="0" i="0" u="none" strike="noStrike" kern="0" cap="none" spc="0" normalizeH="0" noProof="0" dirty="0" err="1" smtClean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cholangiocarcinoma</a:t>
            </a:r>
            <a:endParaRPr kumimoji="0" lang="en-US" sz="4400" b="0" i="0" u="none" strike="noStrike" kern="0" cap="none" spc="0" normalizeH="0" baseline="0" noProof="0" dirty="0" smtClean="0">
              <a:ln>
                <a:noFill/>
              </a:ln>
              <a:solidFill>
                <a:srgbClr val="B2B2B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971675"/>
            <a:ext cx="6827837" cy="488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04800" y="304800"/>
            <a:ext cx="84582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400" kern="0" noProof="0" dirty="0" smtClean="0">
                <a:latin typeface="+mj-lt"/>
                <a:ea typeface="+mj-ea"/>
                <a:cs typeface="+mj-cs"/>
              </a:rPr>
              <a:t>45</a:t>
            </a:r>
            <a: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year-old</a:t>
            </a:r>
            <a:r>
              <a:rPr kumimoji="0" lang="en-US" sz="4400" b="0" i="0" u="none" strike="noStrike" kern="0" cap="none" spc="0" normalizeH="0" noProof="0" dirty="0" smtClean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female with proven infiltrating </a:t>
            </a:r>
            <a:r>
              <a:rPr kumimoji="0" lang="en-US" sz="4400" b="0" i="0" u="none" strike="noStrike" kern="0" cap="none" spc="0" normalizeH="0" noProof="0" dirty="0" err="1" smtClean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cholangiocarcinoma</a:t>
            </a:r>
            <a:endParaRPr kumimoji="0" lang="en-US" sz="4400" b="0" i="0" u="none" strike="noStrike" kern="0" cap="none" spc="0" normalizeH="0" baseline="0" noProof="0" dirty="0" smtClean="0">
              <a:ln>
                <a:noFill/>
              </a:ln>
              <a:solidFill>
                <a:srgbClr val="B2B2B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971675"/>
            <a:ext cx="6827837" cy="488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04800" y="304800"/>
            <a:ext cx="84582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400" kern="0" noProof="0" dirty="0" smtClean="0">
                <a:latin typeface="+mj-lt"/>
                <a:ea typeface="+mj-ea"/>
                <a:cs typeface="+mj-cs"/>
              </a:rPr>
              <a:t>45</a:t>
            </a:r>
            <a: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year-old</a:t>
            </a:r>
            <a:r>
              <a:rPr kumimoji="0" lang="en-US" sz="4400" b="0" i="0" u="none" strike="noStrike" kern="0" cap="none" spc="0" normalizeH="0" noProof="0" dirty="0" smtClean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female with proven infiltrating </a:t>
            </a:r>
            <a:r>
              <a:rPr kumimoji="0" lang="en-US" sz="4400" b="0" i="0" u="none" strike="noStrike" kern="0" cap="none" spc="0" normalizeH="0" noProof="0" dirty="0" err="1" smtClean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cholangiocarcinoma</a:t>
            </a:r>
            <a:endParaRPr kumimoji="0" lang="en-US" sz="4400" b="0" i="0" u="none" strike="noStrike" kern="0" cap="none" spc="0" normalizeH="0" baseline="0" noProof="0" dirty="0" smtClean="0">
              <a:ln>
                <a:noFill/>
              </a:ln>
              <a:solidFill>
                <a:srgbClr val="B2B2B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971675"/>
            <a:ext cx="6827837" cy="488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04800" y="304800"/>
            <a:ext cx="84582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400" kern="0" noProof="0" dirty="0" smtClean="0">
                <a:latin typeface="+mj-lt"/>
                <a:ea typeface="+mj-ea"/>
                <a:cs typeface="+mj-cs"/>
              </a:rPr>
              <a:t>45</a:t>
            </a:r>
            <a: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year-old</a:t>
            </a:r>
            <a:r>
              <a:rPr kumimoji="0" lang="en-US" sz="4400" b="0" i="0" u="none" strike="noStrike" kern="0" cap="none" spc="0" normalizeH="0" noProof="0" dirty="0" smtClean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female with proven infiltrating </a:t>
            </a:r>
            <a:r>
              <a:rPr kumimoji="0" lang="en-US" sz="4400" b="0" i="0" u="none" strike="noStrike" kern="0" cap="none" spc="0" normalizeH="0" noProof="0" dirty="0" err="1" smtClean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cholangiocarcinoma</a:t>
            </a:r>
            <a:endParaRPr kumimoji="0" lang="en-US" sz="4400" b="0" i="0" u="none" strike="noStrike" kern="0" cap="none" spc="0" normalizeH="0" baseline="0" noProof="0" dirty="0" smtClean="0">
              <a:ln>
                <a:noFill/>
              </a:ln>
              <a:solidFill>
                <a:srgbClr val="B2B2B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971675"/>
            <a:ext cx="6827837" cy="488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 smtClean="0"/>
              <a:t>Why imaging is performed for patients with PSC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05000"/>
            <a:ext cx="7772400" cy="4953000"/>
          </a:xfrm>
        </p:spPr>
        <p:txBody>
          <a:bodyPr/>
          <a:lstStyle/>
          <a:p>
            <a:r>
              <a:rPr lang="en-US" dirty="0" smtClean="0"/>
              <a:t>Caveats to the role of imaging for diagnosis</a:t>
            </a:r>
          </a:p>
          <a:p>
            <a:endParaRPr lang="en-US" dirty="0" smtClean="0"/>
          </a:p>
          <a:p>
            <a:pPr lvl="1"/>
            <a:r>
              <a:rPr lang="en-US" dirty="0" smtClean="0"/>
              <a:t>Other disease processes and conditions that can result in “secondary </a:t>
            </a:r>
            <a:r>
              <a:rPr lang="en-US" dirty="0" err="1" smtClean="0"/>
              <a:t>cholangitis</a:t>
            </a:r>
            <a:r>
              <a:rPr lang="en-US" dirty="0" smtClean="0"/>
              <a:t>” must be excluded before diagnosing PSC</a:t>
            </a:r>
          </a:p>
          <a:p>
            <a:pPr lvl="1"/>
            <a:r>
              <a:rPr lang="en-US" dirty="0" smtClean="0"/>
              <a:t>Small duct variant of PSC (5-20% of cases) results in only </a:t>
            </a:r>
            <a:r>
              <a:rPr lang="en-US" dirty="0" err="1" smtClean="0"/>
              <a:t>intrahepatic</a:t>
            </a:r>
            <a:r>
              <a:rPr lang="en-US" dirty="0" smtClean="0"/>
              <a:t> strictures which may be occult on imaging</a:t>
            </a:r>
          </a:p>
          <a:p>
            <a:pPr>
              <a:buNone/>
            </a:pPr>
            <a:endParaRPr lang="en-US" dirty="0" smtClean="0"/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04800" y="304800"/>
            <a:ext cx="84582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400" kern="0" noProof="0" dirty="0" smtClean="0">
                <a:latin typeface="+mj-lt"/>
                <a:ea typeface="+mj-ea"/>
                <a:cs typeface="+mj-cs"/>
              </a:rPr>
              <a:t>45</a:t>
            </a:r>
            <a: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year-old</a:t>
            </a:r>
            <a:r>
              <a:rPr kumimoji="0" lang="en-US" sz="4400" b="0" i="0" u="none" strike="noStrike" kern="0" cap="none" spc="0" normalizeH="0" noProof="0" dirty="0" smtClean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female with proven infiltrating </a:t>
            </a:r>
            <a:r>
              <a:rPr kumimoji="0" lang="en-US" sz="4400" b="0" i="0" u="none" strike="noStrike" kern="0" cap="none" spc="0" normalizeH="0" noProof="0" dirty="0" err="1" smtClean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cholangiocarcinoma</a:t>
            </a:r>
            <a:endParaRPr kumimoji="0" lang="en-US" sz="4400" b="0" i="0" u="none" strike="noStrike" kern="0" cap="none" spc="0" normalizeH="0" baseline="0" noProof="0" dirty="0" smtClean="0">
              <a:ln>
                <a:noFill/>
              </a:ln>
              <a:solidFill>
                <a:srgbClr val="B2B2B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734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971675"/>
            <a:ext cx="6827837" cy="488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43038"/>
            <a:ext cx="9153525" cy="397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 err="1" smtClean="0"/>
              <a:t>Percutaneous</a:t>
            </a:r>
            <a:r>
              <a:rPr lang="en-US" dirty="0" smtClean="0"/>
              <a:t> </a:t>
            </a:r>
            <a:r>
              <a:rPr lang="en-US" dirty="0" err="1" smtClean="0"/>
              <a:t>transhepatic</a:t>
            </a:r>
            <a:r>
              <a:rPr lang="en-US" dirty="0" smtClean="0"/>
              <a:t> </a:t>
            </a:r>
            <a:r>
              <a:rPr lang="en-US" dirty="0" err="1" smtClean="0"/>
              <a:t>cholangiography</a:t>
            </a:r>
            <a:r>
              <a:rPr lang="en-US" dirty="0" smtClean="0"/>
              <a:t> (PTC)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209800"/>
            <a:ext cx="7772400" cy="4953000"/>
          </a:xfrm>
        </p:spPr>
        <p:txBody>
          <a:bodyPr/>
          <a:lstStyle/>
          <a:p>
            <a:r>
              <a:rPr lang="en-US" dirty="0" smtClean="0"/>
              <a:t>An invasive procedure used for the evaluation of </a:t>
            </a:r>
            <a:r>
              <a:rPr lang="en-US" dirty="0" err="1" smtClean="0"/>
              <a:t>biliary</a:t>
            </a:r>
            <a:r>
              <a:rPr lang="en-US" dirty="0" smtClean="0"/>
              <a:t> disease that may be diagnostic and therapeutic</a:t>
            </a:r>
          </a:p>
          <a:p>
            <a:r>
              <a:rPr lang="en-US" dirty="0" smtClean="0"/>
              <a:t>Useful when ERCP is </a:t>
            </a:r>
            <a:r>
              <a:rPr lang="en-US" dirty="0" err="1" smtClean="0"/>
              <a:t>nondiagnostic</a:t>
            </a:r>
            <a:r>
              <a:rPr lang="en-US" dirty="0" smtClean="0"/>
              <a:t> or precluded 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 err="1" smtClean="0"/>
              <a:t>Percutaneous</a:t>
            </a:r>
            <a:r>
              <a:rPr lang="en-US" dirty="0" smtClean="0"/>
              <a:t> </a:t>
            </a:r>
            <a:r>
              <a:rPr lang="en-US" dirty="0" err="1" smtClean="0"/>
              <a:t>transhepatic</a:t>
            </a:r>
            <a:r>
              <a:rPr lang="en-US" dirty="0" smtClean="0"/>
              <a:t> </a:t>
            </a:r>
            <a:r>
              <a:rPr lang="en-US" dirty="0" err="1" smtClean="0"/>
              <a:t>cholangiography</a:t>
            </a:r>
            <a:r>
              <a:rPr lang="en-US" dirty="0" smtClean="0"/>
              <a:t> (PTC)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209800"/>
            <a:ext cx="7772400" cy="4953000"/>
          </a:xfrm>
        </p:spPr>
        <p:txBody>
          <a:bodyPr/>
          <a:lstStyle/>
          <a:p>
            <a:r>
              <a:rPr lang="en-US" dirty="0" smtClean="0"/>
              <a:t>Usually performed under general anesthesia</a:t>
            </a:r>
          </a:p>
          <a:p>
            <a:r>
              <a:rPr lang="en-US" dirty="0" smtClean="0"/>
              <a:t>Complications of bleeding and infection may occur, requiring further procedures or antibiotic therapy</a:t>
            </a:r>
          </a:p>
          <a:p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981200"/>
            <a:ext cx="599777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533400" y="304800"/>
            <a:ext cx="80010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400" kern="0" dirty="0" smtClean="0">
                <a:latin typeface="+mj-lt"/>
                <a:ea typeface="+mj-ea"/>
                <a:cs typeface="+mj-cs"/>
              </a:rPr>
              <a:t>52</a:t>
            </a:r>
            <a: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year-old</a:t>
            </a:r>
            <a:r>
              <a:rPr kumimoji="0" lang="en-US" sz="4400" b="0" i="0" u="none" strike="noStrike" kern="0" cap="none" spc="0" normalizeH="0" noProof="0" dirty="0" smtClean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male </a:t>
            </a:r>
            <a: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with early findings of </a:t>
            </a:r>
            <a:r>
              <a:rPr kumimoji="0" lang="en-US" sz="4400" b="0" i="0" u="none" strike="noStrike" kern="0" cap="none" spc="0" normalizeH="0" noProof="0" dirty="0" smtClean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PSC on PTC</a:t>
            </a:r>
            <a:endParaRPr kumimoji="0" lang="en-US" sz="4400" b="0" i="0" u="none" strike="noStrike" kern="0" cap="none" spc="0" normalizeH="0" baseline="0" noProof="0" dirty="0" smtClean="0">
              <a:ln>
                <a:noFill/>
              </a:ln>
              <a:solidFill>
                <a:srgbClr val="B2B2B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Line 7"/>
          <p:cNvSpPr>
            <a:spLocks noChangeShapeType="1"/>
          </p:cNvSpPr>
          <p:nvPr/>
        </p:nvSpPr>
        <p:spPr bwMode="auto">
          <a:xfrm flipV="1">
            <a:off x="3276600" y="5886450"/>
            <a:ext cx="685800" cy="514350"/>
          </a:xfrm>
          <a:prstGeom prst="line">
            <a:avLst/>
          </a:prstGeom>
          <a:noFill/>
          <a:ln w="82550">
            <a:solidFill>
              <a:srgbClr val="FFFF00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5" name="Line 7"/>
          <p:cNvSpPr>
            <a:spLocks noChangeShapeType="1"/>
          </p:cNvSpPr>
          <p:nvPr/>
        </p:nvSpPr>
        <p:spPr bwMode="auto">
          <a:xfrm>
            <a:off x="4038600" y="3429000"/>
            <a:ext cx="152400" cy="381000"/>
          </a:xfrm>
          <a:prstGeom prst="line">
            <a:avLst/>
          </a:prstGeom>
          <a:noFill/>
          <a:ln w="82550">
            <a:solidFill>
              <a:srgbClr val="FFFF00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6" name="Line 7"/>
          <p:cNvSpPr>
            <a:spLocks noChangeShapeType="1"/>
          </p:cNvSpPr>
          <p:nvPr/>
        </p:nvSpPr>
        <p:spPr bwMode="auto">
          <a:xfrm>
            <a:off x="5181600" y="2895600"/>
            <a:ext cx="152400" cy="228600"/>
          </a:xfrm>
          <a:prstGeom prst="line">
            <a:avLst/>
          </a:prstGeom>
          <a:noFill/>
          <a:ln w="82550">
            <a:solidFill>
              <a:srgbClr val="FFFF00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0" y="1770418"/>
            <a:ext cx="4648200" cy="5087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304800"/>
            <a:ext cx="91440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48 YOM with advanced</a:t>
            </a:r>
            <a:r>
              <a:rPr kumimoji="0" lang="en-US" sz="4400" b="0" i="0" u="none" strike="noStrike" kern="0" cap="none" spc="0" normalizeH="0" noProof="0" dirty="0" smtClean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PSC,</a:t>
            </a:r>
            <a:r>
              <a:rPr lang="en-US" sz="4400" kern="0" dirty="0" smtClean="0">
                <a:latin typeface="+mj-lt"/>
                <a:ea typeface="+mj-ea"/>
                <a:cs typeface="+mj-cs"/>
              </a:rPr>
              <a:t> at </a:t>
            </a:r>
            <a:r>
              <a:rPr lang="en-US" sz="4400" kern="0" noProof="0" dirty="0" smtClean="0">
                <a:latin typeface="+mj-lt"/>
                <a:ea typeface="+mj-ea"/>
                <a:cs typeface="+mj-cs"/>
              </a:rPr>
              <a:t>ERCP right ducts poorly seen </a:t>
            </a:r>
            <a:endParaRPr kumimoji="0" lang="en-US" sz="4400" b="0" i="0" u="none" strike="noStrike" kern="0" cap="none" spc="0" normalizeH="0" baseline="0" noProof="0" dirty="0" smtClean="0">
              <a:ln>
                <a:noFill/>
              </a:ln>
              <a:solidFill>
                <a:srgbClr val="B2B2B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Line 7"/>
          <p:cNvSpPr>
            <a:spLocks noChangeShapeType="1"/>
          </p:cNvSpPr>
          <p:nvPr/>
        </p:nvSpPr>
        <p:spPr bwMode="auto">
          <a:xfrm flipH="1" flipV="1">
            <a:off x="4648200" y="3429000"/>
            <a:ext cx="1219200" cy="457200"/>
          </a:xfrm>
          <a:prstGeom prst="line">
            <a:avLst/>
          </a:prstGeom>
          <a:noFill/>
          <a:ln w="82550">
            <a:solidFill>
              <a:srgbClr val="FFFF00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514600" y="2514600"/>
            <a:ext cx="86914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 smtClean="0">
                <a:solidFill>
                  <a:srgbClr val="FFFF00"/>
                </a:solidFill>
              </a:rPr>
              <a:t>?</a:t>
            </a:r>
            <a:endParaRPr lang="en-US" sz="96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28800"/>
            <a:ext cx="6010275" cy="368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0" y="1828800"/>
            <a:ext cx="60579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533400" y="304800"/>
            <a:ext cx="80010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0" cap="none" spc="0" normalizeH="0" baseline="0" noProof="0" dirty="0" smtClean="0">
              <a:ln>
                <a:noFill/>
              </a:ln>
              <a:solidFill>
                <a:srgbClr val="B2B2B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52775" y="1809750"/>
            <a:ext cx="5991225" cy="504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0" y="304800"/>
            <a:ext cx="91440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48 YOM with advanced</a:t>
            </a:r>
            <a:r>
              <a:rPr kumimoji="0" lang="en-US" sz="4400" b="0" i="0" u="none" strike="noStrike" kern="0" cap="none" spc="0" normalizeH="0" noProof="0" dirty="0" smtClean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PSC,</a:t>
            </a:r>
            <a:r>
              <a:rPr lang="en-US" sz="4400" kern="0" dirty="0" smtClean="0">
                <a:latin typeface="+mj-lt"/>
                <a:ea typeface="+mj-ea"/>
                <a:cs typeface="+mj-cs"/>
              </a:rPr>
              <a:t> at </a:t>
            </a:r>
            <a:r>
              <a:rPr lang="en-US" sz="4400" kern="0" noProof="0" dirty="0" smtClean="0">
                <a:latin typeface="+mj-lt"/>
                <a:ea typeface="+mj-ea"/>
                <a:cs typeface="+mj-cs"/>
              </a:rPr>
              <a:t>PTC right ducts </a:t>
            </a:r>
            <a:r>
              <a:rPr lang="en-US" sz="4400" kern="0" noProof="0" dirty="0" err="1" smtClean="0">
                <a:latin typeface="+mj-lt"/>
                <a:ea typeface="+mj-ea"/>
                <a:cs typeface="+mj-cs"/>
              </a:rPr>
              <a:t>inolved</a:t>
            </a:r>
            <a:endParaRPr kumimoji="0" lang="en-US" sz="4400" b="0" i="0" u="none" strike="noStrike" kern="0" cap="none" spc="0" normalizeH="0" baseline="0" noProof="0" dirty="0" smtClean="0">
              <a:ln>
                <a:noFill/>
              </a:ln>
              <a:solidFill>
                <a:srgbClr val="B2B2B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Line 7"/>
          <p:cNvSpPr>
            <a:spLocks noChangeShapeType="1"/>
          </p:cNvSpPr>
          <p:nvPr/>
        </p:nvSpPr>
        <p:spPr bwMode="auto">
          <a:xfrm flipH="1" flipV="1">
            <a:off x="685800" y="3505200"/>
            <a:ext cx="685800" cy="990600"/>
          </a:xfrm>
          <a:prstGeom prst="line">
            <a:avLst/>
          </a:prstGeom>
          <a:noFill/>
          <a:ln w="82550">
            <a:solidFill>
              <a:srgbClr val="FFFF00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2" name="Line 7"/>
          <p:cNvSpPr>
            <a:spLocks noChangeShapeType="1"/>
          </p:cNvSpPr>
          <p:nvPr/>
        </p:nvSpPr>
        <p:spPr bwMode="auto">
          <a:xfrm flipH="1" flipV="1">
            <a:off x="2514600" y="4267200"/>
            <a:ext cx="685800" cy="990600"/>
          </a:xfrm>
          <a:prstGeom prst="line">
            <a:avLst/>
          </a:prstGeom>
          <a:noFill/>
          <a:ln w="82550">
            <a:solidFill>
              <a:srgbClr val="FFFF00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3" name="Line 7"/>
          <p:cNvSpPr>
            <a:spLocks noChangeShapeType="1"/>
          </p:cNvSpPr>
          <p:nvPr/>
        </p:nvSpPr>
        <p:spPr bwMode="auto">
          <a:xfrm flipH="1">
            <a:off x="7467600" y="5715000"/>
            <a:ext cx="1295400" cy="381000"/>
          </a:xfrm>
          <a:prstGeom prst="line">
            <a:avLst/>
          </a:prstGeom>
          <a:noFill/>
          <a:ln w="82550">
            <a:solidFill>
              <a:srgbClr val="FFFF00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0200" y="2009775"/>
            <a:ext cx="5953125" cy="484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304800"/>
            <a:ext cx="91440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44 YOM</a:t>
            </a:r>
            <a:r>
              <a:rPr kumimoji="0" lang="en-US" sz="4400" b="0" i="0" u="none" strike="noStrike" kern="0" cap="none" spc="0" normalizeH="0" noProof="0" dirty="0" smtClean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male </a:t>
            </a:r>
            <a: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3 years</a:t>
            </a:r>
            <a:r>
              <a:rPr kumimoji="0" lang="en-US" sz="4400" b="0" i="0" u="none" strike="noStrike" kern="0" cap="none" spc="0" normalizeH="0" noProof="0" dirty="0" smtClean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post liver transplant for PSC, </a:t>
            </a:r>
            <a:r>
              <a:rPr kumimoji="0" lang="en-US" sz="4400" b="0" i="0" u="none" strike="noStrike" kern="0" cap="none" spc="0" normalizeH="0" noProof="0" dirty="0" err="1" smtClean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bilirubin</a:t>
            </a:r>
            <a:r>
              <a:rPr kumimoji="0" lang="en-US" sz="4400" b="0" i="0" u="none" strike="noStrike" kern="0" cap="none" spc="0" normalizeH="0" noProof="0" dirty="0" smtClean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400" b="0" i="0" u="none" strike="noStrike" kern="0" cap="none" spc="0" normalizeH="0" noProof="0" dirty="0" err="1" smtClean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inc’d</a:t>
            </a:r>
            <a:endParaRPr kumimoji="0" lang="en-US" sz="4400" b="0" i="0" u="none" strike="noStrike" kern="0" cap="none" spc="0" normalizeH="0" baseline="0" noProof="0" dirty="0" smtClean="0">
              <a:ln>
                <a:noFill/>
              </a:ln>
              <a:solidFill>
                <a:srgbClr val="B2B2B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0" y="1695450"/>
            <a:ext cx="4543425" cy="516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304800"/>
            <a:ext cx="91440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44 YOM</a:t>
            </a:r>
            <a:r>
              <a:rPr kumimoji="0" lang="en-US" sz="4400" b="0" i="0" u="none" strike="noStrike" kern="0" cap="none" spc="0" normalizeH="0" noProof="0" dirty="0" smtClean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male </a:t>
            </a:r>
            <a: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3 years</a:t>
            </a:r>
            <a:r>
              <a:rPr kumimoji="0" lang="en-US" sz="4400" b="0" i="0" u="none" strike="noStrike" kern="0" cap="none" spc="0" normalizeH="0" noProof="0" dirty="0" smtClean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post liver transplant for PSC, </a:t>
            </a:r>
            <a:r>
              <a:rPr kumimoji="0" lang="en-US" sz="4400" b="0" i="0" u="none" strike="noStrike" kern="0" cap="none" spc="0" normalizeH="0" noProof="0" dirty="0" err="1" smtClean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bilirubin</a:t>
            </a:r>
            <a:r>
              <a:rPr kumimoji="0" lang="en-US" sz="4400" b="0" i="0" u="none" strike="noStrike" kern="0" cap="none" spc="0" normalizeH="0" noProof="0" dirty="0" smtClean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400" b="0" i="0" u="none" strike="noStrike" kern="0" cap="none" spc="0" normalizeH="0" noProof="0" dirty="0" err="1" smtClean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inc’d</a:t>
            </a:r>
            <a:endParaRPr kumimoji="0" lang="en-US" sz="4400" b="0" i="0" u="none" strike="noStrike" kern="0" cap="none" spc="0" normalizeH="0" baseline="0" noProof="0" dirty="0" smtClean="0">
              <a:ln>
                <a:noFill/>
              </a:ln>
              <a:solidFill>
                <a:srgbClr val="B2B2B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Line 7"/>
          <p:cNvSpPr>
            <a:spLocks noChangeShapeType="1"/>
          </p:cNvSpPr>
          <p:nvPr/>
        </p:nvSpPr>
        <p:spPr bwMode="auto">
          <a:xfrm flipH="1">
            <a:off x="4191000" y="4191000"/>
            <a:ext cx="1295400" cy="381000"/>
          </a:xfrm>
          <a:prstGeom prst="line">
            <a:avLst/>
          </a:prstGeom>
          <a:noFill/>
          <a:ln w="82550">
            <a:solidFill>
              <a:srgbClr val="FFFF00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6" name="Line 7"/>
          <p:cNvSpPr>
            <a:spLocks noChangeShapeType="1"/>
          </p:cNvSpPr>
          <p:nvPr/>
        </p:nvSpPr>
        <p:spPr bwMode="auto">
          <a:xfrm>
            <a:off x="4114800" y="3048000"/>
            <a:ext cx="152400" cy="381000"/>
          </a:xfrm>
          <a:prstGeom prst="line">
            <a:avLst/>
          </a:prstGeom>
          <a:noFill/>
          <a:ln w="82550">
            <a:solidFill>
              <a:srgbClr val="FFFF00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975784"/>
            <a:ext cx="5562600" cy="4882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0434" y="1981200"/>
            <a:ext cx="4653566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304800" y="304800"/>
            <a:ext cx="84582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400" kern="0" dirty="0" smtClean="0">
                <a:latin typeface="+mj-lt"/>
                <a:ea typeface="+mj-ea"/>
                <a:cs typeface="+mj-cs"/>
              </a:rPr>
              <a:t>55</a:t>
            </a:r>
            <a: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year-old</a:t>
            </a:r>
            <a:r>
              <a:rPr kumimoji="0" lang="en-US" sz="4400" b="0" i="0" u="none" strike="noStrike" kern="0" cap="none" spc="0" normalizeH="0" noProof="0" dirty="0" smtClean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male with PSC and </a:t>
            </a:r>
            <a:r>
              <a:rPr kumimoji="0" lang="en-US" sz="4400" b="0" i="0" u="none" strike="noStrike" kern="0" cap="none" spc="0" normalizeH="0" noProof="0" dirty="0" err="1" smtClean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intrahepatic</a:t>
            </a:r>
            <a:r>
              <a:rPr kumimoji="0" lang="en-US" sz="4400" b="0" i="0" u="none" strike="noStrike" kern="0" cap="none" spc="0" normalizeH="0" noProof="0" dirty="0" smtClean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stones</a:t>
            </a:r>
            <a:endParaRPr kumimoji="0" lang="en-US" sz="4400" b="0" i="0" u="none" strike="noStrike" kern="0" cap="none" spc="0" normalizeH="0" baseline="0" noProof="0" dirty="0" smtClean="0">
              <a:ln>
                <a:noFill/>
              </a:ln>
              <a:solidFill>
                <a:srgbClr val="B2B2B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Line 7"/>
          <p:cNvSpPr>
            <a:spLocks noChangeShapeType="1"/>
          </p:cNvSpPr>
          <p:nvPr/>
        </p:nvSpPr>
        <p:spPr bwMode="auto">
          <a:xfrm flipH="1" flipV="1">
            <a:off x="2133600" y="4038600"/>
            <a:ext cx="533400" cy="7620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8" name="Line 7"/>
          <p:cNvSpPr>
            <a:spLocks noChangeShapeType="1"/>
          </p:cNvSpPr>
          <p:nvPr/>
        </p:nvSpPr>
        <p:spPr bwMode="auto">
          <a:xfrm flipH="1" flipV="1">
            <a:off x="2286000" y="3962400"/>
            <a:ext cx="533400" cy="7620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9" name="Line 7"/>
          <p:cNvSpPr>
            <a:spLocks noChangeShapeType="1"/>
          </p:cNvSpPr>
          <p:nvPr/>
        </p:nvSpPr>
        <p:spPr bwMode="auto">
          <a:xfrm flipV="1">
            <a:off x="7467600" y="5486400"/>
            <a:ext cx="685800" cy="838200"/>
          </a:xfrm>
          <a:prstGeom prst="line">
            <a:avLst/>
          </a:prstGeom>
          <a:noFill/>
          <a:ln w="82550">
            <a:solidFill>
              <a:srgbClr val="FFFF00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1" name="Line 7"/>
          <p:cNvSpPr>
            <a:spLocks noChangeShapeType="1"/>
          </p:cNvSpPr>
          <p:nvPr/>
        </p:nvSpPr>
        <p:spPr bwMode="auto">
          <a:xfrm>
            <a:off x="6629400" y="2590800"/>
            <a:ext cx="609600" cy="838200"/>
          </a:xfrm>
          <a:prstGeom prst="line">
            <a:avLst/>
          </a:prstGeom>
          <a:noFill/>
          <a:ln w="82550">
            <a:solidFill>
              <a:srgbClr val="FFFF00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2" name="Line 7"/>
          <p:cNvSpPr>
            <a:spLocks noChangeShapeType="1"/>
          </p:cNvSpPr>
          <p:nvPr/>
        </p:nvSpPr>
        <p:spPr bwMode="auto">
          <a:xfrm flipH="1">
            <a:off x="8229600" y="3581400"/>
            <a:ext cx="685800" cy="381000"/>
          </a:xfrm>
          <a:prstGeom prst="line">
            <a:avLst/>
          </a:prstGeom>
          <a:noFill/>
          <a:ln w="82550">
            <a:solidFill>
              <a:srgbClr val="FFFF00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1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 smtClean="0"/>
              <a:t>Why imaging is performed for patients with PSC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05000"/>
            <a:ext cx="7772400" cy="4953000"/>
          </a:xfrm>
        </p:spPr>
        <p:txBody>
          <a:bodyPr/>
          <a:lstStyle/>
          <a:p>
            <a:r>
              <a:rPr lang="en-US" dirty="0" smtClean="0"/>
              <a:t>Detection of disease complications </a:t>
            </a:r>
          </a:p>
          <a:p>
            <a:pPr>
              <a:buNone/>
            </a:pP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Progressive strictures</a:t>
            </a:r>
          </a:p>
          <a:p>
            <a:pPr lvl="1"/>
            <a:r>
              <a:rPr lang="en-US" dirty="0" smtClean="0"/>
              <a:t>Cirrhosis, portal hypertension</a:t>
            </a:r>
          </a:p>
          <a:p>
            <a:pPr lvl="1"/>
            <a:r>
              <a:rPr lang="en-US" dirty="0" smtClean="0"/>
              <a:t>Liver abscess</a:t>
            </a:r>
          </a:p>
          <a:p>
            <a:pPr lvl="1"/>
            <a:r>
              <a:rPr lang="en-US" dirty="0" err="1" smtClean="0"/>
              <a:t>Cholangiocarcinoma</a:t>
            </a: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endParaRPr lang="en-US" dirty="0" smtClean="0"/>
          </a:p>
        </p:txBody>
      </p:sp>
      <p:sp>
        <p:nvSpPr>
          <p:cNvPr id="4" name="Line 5"/>
          <p:cNvSpPr>
            <a:spLocks noChangeShapeType="1"/>
          </p:cNvSpPr>
          <p:nvPr/>
        </p:nvSpPr>
        <p:spPr bwMode="auto">
          <a:xfrm flipV="1">
            <a:off x="3048000" y="2590800"/>
            <a:ext cx="0" cy="38100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Line 7"/>
          <p:cNvSpPr>
            <a:spLocks noChangeShapeType="1"/>
          </p:cNvSpPr>
          <p:nvPr/>
        </p:nvSpPr>
        <p:spPr bwMode="auto">
          <a:xfrm flipV="1">
            <a:off x="6934200" y="3733800"/>
            <a:ext cx="0" cy="38100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1790700"/>
            <a:ext cx="4981575" cy="506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304800" y="304800"/>
            <a:ext cx="84582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400" kern="0" dirty="0" smtClean="0">
                <a:latin typeface="+mj-lt"/>
                <a:ea typeface="+mj-ea"/>
                <a:cs typeface="+mj-cs"/>
              </a:rPr>
              <a:t>55</a:t>
            </a:r>
            <a: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year-old</a:t>
            </a:r>
            <a:r>
              <a:rPr kumimoji="0" lang="en-US" sz="4400" b="0" i="0" u="none" strike="noStrike" kern="0" cap="none" spc="0" normalizeH="0" noProof="0" dirty="0" smtClean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male with PSC and </a:t>
            </a:r>
            <a:r>
              <a:rPr kumimoji="0" lang="en-US" sz="4400" b="0" i="0" u="none" strike="noStrike" kern="0" cap="none" spc="0" normalizeH="0" noProof="0" dirty="0" err="1" smtClean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intrahepatic</a:t>
            </a:r>
            <a:r>
              <a:rPr kumimoji="0" lang="en-US" sz="4400" b="0" i="0" u="none" strike="noStrike" kern="0" cap="none" spc="0" normalizeH="0" noProof="0" dirty="0" smtClean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stones</a:t>
            </a:r>
            <a:endParaRPr kumimoji="0" lang="en-US" sz="4400" b="0" i="0" u="none" strike="noStrike" kern="0" cap="none" spc="0" normalizeH="0" baseline="0" noProof="0" dirty="0" smtClean="0">
              <a:ln>
                <a:noFill/>
              </a:ln>
              <a:solidFill>
                <a:srgbClr val="B2B2B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Line 7"/>
          <p:cNvSpPr>
            <a:spLocks noChangeShapeType="1"/>
          </p:cNvSpPr>
          <p:nvPr/>
        </p:nvSpPr>
        <p:spPr bwMode="auto">
          <a:xfrm flipH="1">
            <a:off x="6324600" y="2286000"/>
            <a:ext cx="685800" cy="762000"/>
          </a:xfrm>
          <a:prstGeom prst="line">
            <a:avLst/>
          </a:prstGeom>
          <a:noFill/>
          <a:ln w="82550">
            <a:solidFill>
              <a:srgbClr val="FFFF00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 err="1" smtClean="0"/>
              <a:t>Percutaneous</a:t>
            </a:r>
            <a:r>
              <a:rPr lang="en-US" dirty="0" smtClean="0"/>
              <a:t> </a:t>
            </a:r>
            <a:r>
              <a:rPr lang="en-US" dirty="0" err="1" smtClean="0"/>
              <a:t>transhepatic</a:t>
            </a:r>
            <a:r>
              <a:rPr lang="en-US" dirty="0" smtClean="0"/>
              <a:t> drains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209800"/>
            <a:ext cx="8001000" cy="4953000"/>
          </a:xfrm>
        </p:spPr>
        <p:txBody>
          <a:bodyPr/>
          <a:lstStyle/>
          <a:p>
            <a:r>
              <a:rPr lang="en-US" dirty="0" smtClean="0"/>
              <a:t>Therapeutic option when ERCP </a:t>
            </a:r>
            <a:r>
              <a:rPr lang="en-US" dirty="0" err="1" smtClean="0"/>
              <a:t>stenting</a:t>
            </a:r>
            <a:r>
              <a:rPr lang="en-US" dirty="0" smtClean="0"/>
              <a:t> has proven ineffective or when ERCP cannot be performed</a:t>
            </a:r>
          </a:p>
          <a:p>
            <a:r>
              <a:rPr lang="en-US" dirty="0" smtClean="0"/>
              <a:t>Drains may be external or internal / external</a:t>
            </a:r>
          </a:p>
          <a:p>
            <a:r>
              <a:rPr lang="en-US" dirty="0" smtClean="0"/>
              <a:t>Drains are typically checked and exchanged every 4-6 weeks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 err="1" smtClean="0"/>
              <a:t>Percutaneous</a:t>
            </a:r>
            <a:r>
              <a:rPr lang="en-US" dirty="0" smtClean="0"/>
              <a:t> </a:t>
            </a:r>
            <a:r>
              <a:rPr lang="en-US" dirty="0" err="1" smtClean="0"/>
              <a:t>transhepatic</a:t>
            </a:r>
            <a:r>
              <a:rPr lang="en-US" dirty="0" smtClean="0"/>
              <a:t> drains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209800"/>
            <a:ext cx="7772400" cy="4953000"/>
          </a:xfrm>
        </p:spPr>
        <p:txBody>
          <a:bodyPr/>
          <a:lstStyle/>
          <a:p>
            <a:r>
              <a:rPr lang="en-US" dirty="0" smtClean="0"/>
              <a:t>Drains tend to be more effective when there is one dominant stricture</a:t>
            </a:r>
          </a:p>
          <a:p>
            <a:r>
              <a:rPr lang="en-US" dirty="0" smtClean="0"/>
              <a:t>Multiple drains can be placed, but care for drains and risk of complications increase when drains are numerous</a:t>
            </a:r>
          </a:p>
          <a:p>
            <a:r>
              <a:rPr lang="en-US" dirty="0" smtClean="0"/>
              <a:t>Removable internal metallic stents may be placed in some cases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01379" name="Rectangle 3" descr="Slide27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2413" cy="6858000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1380" name="Text Box 4"/>
          <p:cNvSpPr txBox="1">
            <a:spLocks noChangeArrowheads="1"/>
          </p:cNvSpPr>
          <p:nvPr/>
        </p:nvSpPr>
        <p:spPr bwMode="auto">
          <a:xfrm>
            <a:off x="5257800" y="4495800"/>
            <a:ext cx="285674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PSC with </a:t>
            </a:r>
            <a:r>
              <a:rPr lang="en-US" sz="2400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CHD </a:t>
            </a:r>
            <a:r>
              <a:rPr lang="en-US" sz="2400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fibrosis</a:t>
            </a:r>
          </a:p>
        </p:txBody>
      </p:sp>
      <p:sp>
        <p:nvSpPr>
          <p:cNvPr id="101381" name="Line 5"/>
          <p:cNvSpPr>
            <a:spLocks noChangeShapeType="1"/>
          </p:cNvSpPr>
          <p:nvPr/>
        </p:nvSpPr>
        <p:spPr bwMode="auto">
          <a:xfrm flipH="1" flipV="1">
            <a:off x="4191000" y="3048000"/>
            <a:ext cx="2362200" cy="14478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oval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71285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02403" name="Rectangle 3" descr="Slide38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2413" cy="6858000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404" name="Text Box 4"/>
          <p:cNvSpPr txBox="1">
            <a:spLocks noChangeArrowheads="1"/>
          </p:cNvSpPr>
          <p:nvPr/>
        </p:nvSpPr>
        <p:spPr bwMode="auto">
          <a:xfrm>
            <a:off x="381000" y="5791199"/>
            <a:ext cx="31242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PSC with intrahepatic </a:t>
            </a:r>
            <a:r>
              <a:rPr lang="en-US" sz="2400" dirty="0" err="1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periductal</a:t>
            </a:r>
            <a:r>
              <a:rPr lang="en-US" sz="2400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 fibrosis</a:t>
            </a:r>
          </a:p>
        </p:txBody>
      </p:sp>
      <p:sp>
        <p:nvSpPr>
          <p:cNvPr id="102405" name="Line 5"/>
          <p:cNvSpPr>
            <a:spLocks noChangeShapeType="1"/>
          </p:cNvSpPr>
          <p:nvPr/>
        </p:nvSpPr>
        <p:spPr bwMode="auto">
          <a:xfrm flipV="1">
            <a:off x="1943100" y="3962400"/>
            <a:ext cx="1943100" cy="1828799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oval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90791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22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52438"/>
            <a:ext cx="9144000" cy="608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 smtClean="0"/>
              <a:t>What We’ve Covered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05000"/>
            <a:ext cx="7772400" cy="4953000"/>
          </a:xfrm>
        </p:spPr>
        <p:txBody>
          <a:bodyPr/>
          <a:lstStyle/>
          <a:p>
            <a:r>
              <a:rPr lang="en-US" dirty="0" smtClean="0"/>
              <a:t>The role of imaging in PSC</a:t>
            </a:r>
          </a:p>
          <a:p>
            <a:r>
              <a:rPr lang="en-US" dirty="0" smtClean="0"/>
              <a:t>What you can do to get the best quality study </a:t>
            </a:r>
            <a:endParaRPr lang="en-US" dirty="0" smtClean="0"/>
          </a:p>
          <a:p>
            <a:pPr lvl="1">
              <a:buNone/>
            </a:pPr>
            <a:r>
              <a:rPr lang="en-US" dirty="0" smtClean="0"/>
              <a:t>– </a:t>
            </a:r>
            <a:r>
              <a:rPr lang="en-US" dirty="0" smtClean="0"/>
              <a:t>Relax! But don’t eat before your scan</a:t>
            </a:r>
          </a:p>
          <a:p>
            <a:r>
              <a:rPr lang="en-US" dirty="0" smtClean="0"/>
              <a:t>Issues related to radiation and contrast exposure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 smtClean="0"/>
              <a:t>What We’ve Covered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05000"/>
            <a:ext cx="7772400" cy="4953000"/>
          </a:xfrm>
        </p:spPr>
        <p:txBody>
          <a:bodyPr/>
          <a:lstStyle/>
          <a:p>
            <a:r>
              <a:rPr lang="en-US" dirty="0" smtClean="0"/>
              <a:t>Caveats on claustrophobia and implanted devices / retained metal for MRI</a:t>
            </a:r>
          </a:p>
          <a:p>
            <a:r>
              <a:rPr lang="en-US" dirty="0" smtClean="0"/>
              <a:t>Characteristic appearances of the natural history of PSC</a:t>
            </a:r>
          </a:p>
          <a:p>
            <a:r>
              <a:rPr lang="en-US" dirty="0" smtClean="0"/>
              <a:t>The role of PTC and drainage tubes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758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6758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213" y="490538"/>
            <a:ext cx="8789987" cy="587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4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8113" y="485775"/>
            <a:ext cx="8866187" cy="588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717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47663" y="0"/>
            <a:ext cx="8424862" cy="6858000"/>
          </a:xfr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 smtClean="0"/>
              <a:t>Thank you!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57400" y="2514600"/>
            <a:ext cx="5562600" cy="4953000"/>
          </a:xfrm>
        </p:spPr>
        <p:txBody>
          <a:bodyPr/>
          <a:lstStyle/>
          <a:p>
            <a:pPr>
              <a:buNone/>
            </a:pPr>
            <a:r>
              <a:rPr lang="en-US" sz="5400" dirty="0" smtClean="0"/>
              <a:t>Any questions?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Absorbed radiation dose </a:t>
            </a:r>
          </a:p>
          <a:p>
            <a:pPr lvl="1"/>
            <a:r>
              <a:rPr lang="en-US" dirty="0" smtClean="0"/>
              <a:t>the amount of energy absorbed per unit mass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Expressed in gray – Joules absorbed per kilogram of tissue  J/Kg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85800" y="304800"/>
            <a:ext cx="77724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Issues surrounding radiation and medical imaging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Equivalent radiation dose </a:t>
            </a:r>
          </a:p>
          <a:p>
            <a:pPr lvl="1"/>
            <a:r>
              <a:rPr lang="en-US" dirty="0" smtClean="0"/>
              <a:t>Absorbed dose multiplied by a </a:t>
            </a:r>
            <a:r>
              <a:rPr lang="en-US" dirty="0" err="1" smtClean="0"/>
              <a:t>unitless</a:t>
            </a:r>
            <a:r>
              <a:rPr lang="en-US" dirty="0" smtClean="0"/>
              <a:t> radiation weighting factor that accounts for differences in biological effectiveness between different types of radiation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Expressed in </a:t>
            </a:r>
            <a:r>
              <a:rPr lang="en-US" dirty="0" err="1" smtClean="0"/>
              <a:t>sievert</a:t>
            </a:r>
            <a:r>
              <a:rPr lang="en-US" dirty="0" smtClean="0"/>
              <a:t>  – J/Kg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85800" y="304800"/>
            <a:ext cx="77724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Issues surrounding radiation and medical imaging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Effective radiation dose </a:t>
            </a:r>
          </a:p>
          <a:p>
            <a:pPr lvl="1"/>
            <a:r>
              <a:rPr lang="en-US" dirty="0" smtClean="0"/>
              <a:t>Equivalent  dose multiplied by a </a:t>
            </a:r>
            <a:r>
              <a:rPr lang="en-US" dirty="0" err="1" smtClean="0"/>
              <a:t>unitless</a:t>
            </a:r>
            <a:r>
              <a:rPr lang="en-US" dirty="0" smtClean="0"/>
              <a:t> tissue weighting factor that accounts for inherent differences in tissue </a:t>
            </a:r>
            <a:r>
              <a:rPr lang="en-US" dirty="0" err="1" smtClean="0"/>
              <a:t>radiosensitivity</a:t>
            </a:r>
            <a:r>
              <a:rPr lang="en-US" dirty="0" smtClean="0"/>
              <a:t> and then summing these values for all specified tissues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Expressed in </a:t>
            </a:r>
            <a:r>
              <a:rPr lang="en-US" dirty="0" err="1" smtClean="0"/>
              <a:t>sievert</a:t>
            </a:r>
            <a:r>
              <a:rPr lang="en-US" dirty="0" smtClean="0"/>
              <a:t>  – J/Kg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85800" y="304800"/>
            <a:ext cx="77724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Issues surrounding radiation and medical imaging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 smtClean="0"/>
              <a:t>Ultrasound, CT, and MRI for evaluation of PSC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 smtClean="0"/>
              <a:t>Ultrasound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295400"/>
            <a:ext cx="8001000" cy="4953000"/>
          </a:xfrm>
        </p:spPr>
        <p:txBody>
          <a:bodyPr/>
          <a:lstStyle/>
          <a:p>
            <a:r>
              <a:rPr lang="en-US" dirty="0" smtClean="0"/>
              <a:t>Ultrasound is a fast, readily available test</a:t>
            </a:r>
          </a:p>
          <a:p>
            <a:r>
              <a:rPr lang="en-US" dirty="0" smtClean="0"/>
              <a:t>If is usually the first test done in the setting of liver disease</a:t>
            </a:r>
          </a:p>
          <a:p>
            <a:r>
              <a:rPr lang="en-US" dirty="0" smtClean="0"/>
              <a:t>It can readily detect bile duct dilatation, gallstones, and liver abnormalities</a:t>
            </a:r>
          </a:p>
          <a:p>
            <a:r>
              <a:rPr lang="en-US" dirty="0" smtClean="0"/>
              <a:t>It involves no radiation</a:t>
            </a:r>
          </a:p>
          <a:p>
            <a:r>
              <a:rPr lang="en-US" dirty="0" smtClean="0"/>
              <a:t>The exam can be limited by patient factors</a:t>
            </a:r>
          </a:p>
          <a:p>
            <a:r>
              <a:rPr lang="en-US" dirty="0" smtClean="0"/>
              <a:t>It is operator dependent</a:t>
            </a:r>
          </a:p>
          <a:p>
            <a:r>
              <a:rPr lang="en-US" dirty="0" smtClean="0"/>
              <a:t>Least expensive exam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1066800"/>
            <a:ext cx="6316436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 smtClean="0"/>
              <a:t>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05000"/>
            <a:ext cx="8001000" cy="4953000"/>
          </a:xfrm>
        </p:spPr>
        <p:txBody>
          <a:bodyPr/>
          <a:lstStyle/>
          <a:p>
            <a:r>
              <a:rPr lang="en-US" dirty="0" smtClean="0"/>
              <a:t>CT is a fast, readily available test – the scan itself takes literally seconds</a:t>
            </a:r>
          </a:p>
          <a:p>
            <a:r>
              <a:rPr lang="en-US" dirty="0" smtClean="0"/>
              <a:t>The exam is usually not limited by patient factors</a:t>
            </a:r>
          </a:p>
          <a:p>
            <a:r>
              <a:rPr lang="en-US" dirty="0" smtClean="0"/>
              <a:t>It is not operator dependent</a:t>
            </a:r>
          </a:p>
          <a:p>
            <a:r>
              <a:rPr lang="en-US" dirty="0" smtClean="0"/>
              <a:t>It involves radiation</a:t>
            </a:r>
          </a:p>
          <a:p>
            <a:r>
              <a:rPr lang="en-US" dirty="0" smtClean="0"/>
              <a:t>Optimal study involves the use of iodinated intravenous contrast</a:t>
            </a:r>
          </a:p>
          <a:p>
            <a:r>
              <a:rPr lang="en-US" dirty="0" smtClean="0"/>
              <a:t>More costly than ultrasound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990600"/>
            <a:ext cx="3032898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21759" y="1905000"/>
            <a:ext cx="5422241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1386724"/>
            <a:ext cx="3740720" cy="5471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smtClean="0"/>
              <a:t>What We’ll Cover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05000"/>
            <a:ext cx="7772400" cy="4953000"/>
          </a:xfrm>
        </p:spPr>
        <p:txBody>
          <a:bodyPr/>
          <a:lstStyle/>
          <a:p>
            <a:r>
              <a:rPr lang="en-US" dirty="0" smtClean="0"/>
              <a:t>Why imaging is performed for patients with PSC</a:t>
            </a:r>
          </a:p>
          <a:p>
            <a:r>
              <a:rPr lang="en-US" dirty="0" smtClean="0"/>
              <a:t>Compare and contrast ultrasound, CT, and MRI for evaluation of PSC</a:t>
            </a:r>
          </a:p>
          <a:p>
            <a:r>
              <a:rPr lang="en-US" dirty="0" smtClean="0"/>
              <a:t>Patient preparation for these tests to achieve optimal images</a:t>
            </a:r>
          </a:p>
          <a:p>
            <a:r>
              <a:rPr lang="en-US" dirty="0" smtClean="0"/>
              <a:t>Issues surrounding radiation and medical imaging</a:t>
            </a:r>
          </a:p>
          <a:p>
            <a:endParaRPr lang="en-US" dirty="0" smtClean="0"/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 smtClean="0"/>
              <a:t>MRI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05000"/>
            <a:ext cx="8001000" cy="4953000"/>
          </a:xfrm>
        </p:spPr>
        <p:txBody>
          <a:bodyPr/>
          <a:lstStyle/>
          <a:p>
            <a:r>
              <a:rPr lang="en-US" dirty="0" smtClean="0"/>
              <a:t>MRI is a more time consuming test, 30-60 </a:t>
            </a:r>
            <a:r>
              <a:rPr lang="en-US" dirty="0" err="1" smtClean="0"/>
              <a:t>mniutes</a:t>
            </a:r>
            <a:endParaRPr lang="en-US" dirty="0" smtClean="0"/>
          </a:p>
          <a:p>
            <a:r>
              <a:rPr lang="en-US" dirty="0" smtClean="0"/>
              <a:t>The exam may be limited by patient factors and artifacts</a:t>
            </a:r>
          </a:p>
          <a:p>
            <a:r>
              <a:rPr lang="en-US" dirty="0" smtClean="0"/>
              <a:t>It is not operator dependent</a:t>
            </a:r>
          </a:p>
          <a:p>
            <a:r>
              <a:rPr lang="en-US" dirty="0" smtClean="0"/>
              <a:t>It involves no radiation</a:t>
            </a:r>
          </a:p>
          <a:p>
            <a:r>
              <a:rPr lang="en-US" dirty="0" smtClean="0"/>
              <a:t>Optimal study involves the use of gadolinium intravenous contrast</a:t>
            </a:r>
          </a:p>
          <a:p>
            <a:r>
              <a:rPr lang="en-US" dirty="0" smtClean="0"/>
              <a:t>The most expensive exam 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5" name="Picture 9" descr="45359417825c3-89-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71600"/>
            <a:ext cx="6042524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smtClean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MRI</a:t>
            </a:r>
            <a:endParaRPr kumimoji="0" lang="en-US" sz="4400" b="0" i="0" u="none" strike="noStrike" kern="0" cap="none" spc="0" normalizeH="0" baseline="0" noProof="0" dirty="0" smtClean="0">
              <a:ln>
                <a:noFill/>
              </a:ln>
              <a:solidFill>
                <a:srgbClr val="B2B2B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5604" name="Picture 7" descr="mri-scann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3800" y="2696309"/>
            <a:ext cx="5410200" cy="4161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379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3379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95288"/>
            <a:ext cx="9102725" cy="604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 smtClean="0"/>
              <a:t>Patient preparation for imaging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05200" y="6172200"/>
            <a:ext cx="2133600" cy="685800"/>
          </a:xfrm>
        </p:spPr>
        <p:txBody>
          <a:bodyPr/>
          <a:lstStyle/>
          <a:p>
            <a:pPr>
              <a:buNone/>
            </a:pPr>
            <a:r>
              <a:rPr lang="en-US" sz="4800" dirty="0" smtClean="0">
                <a:solidFill>
                  <a:srgbClr val="00B0F0"/>
                </a:solidFill>
              </a:rPr>
              <a:t>Relax!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 t="10239"/>
          <a:stretch>
            <a:fillRect/>
          </a:stretch>
        </p:blipFill>
        <p:spPr bwMode="auto">
          <a:xfrm>
            <a:off x="2590800" y="0"/>
            <a:ext cx="3920098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 smtClean="0"/>
              <a:t>Patient preparation for imaging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05000"/>
            <a:ext cx="7772400" cy="4953000"/>
          </a:xfrm>
        </p:spPr>
        <p:txBody>
          <a:bodyPr/>
          <a:lstStyle/>
          <a:p>
            <a:r>
              <a:rPr lang="en-US" dirty="0" smtClean="0"/>
              <a:t>For all imaging exams, the patient has no intake of food or liquids by mouth for 4-6 hours prior to the exam – NPO</a:t>
            </a:r>
          </a:p>
          <a:p>
            <a:pPr lvl="1"/>
            <a:r>
              <a:rPr lang="en-US" dirty="0" smtClean="0"/>
              <a:t>For ultrasound to reduce the amount of gas in the abdomen and optimally evaluate the gallbladder</a:t>
            </a:r>
          </a:p>
          <a:p>
            <a:pPr lvl="1"/>
            <a:r>
              <a:rPr lang="en-US" dirty="0" smtClean="0"/>
              <a:t>For CT and MRI as intravenous contrast may be associated with nausea and cause vomiting</a:t>
            </a:r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4787"/>
          <a:stretch>
            <a:fillRect/>
          </a:stretch>
        </p:blipFill>
        <p:spPr bwMode="auto">
          <a:xfrm>
            <a:off x="1524000" y="129884"/>
            <a:ext cx="6062661" cy="6728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301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4301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5720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 smtClean="0"/>
              <a:t>Issues surrounding radiation and medical imaging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905000"/>
            <a:ext cx="8001000" cy="4953000"/>
          </a:xfrm>
        </p:spPr>
        <p:txBody>
          <a:bodyPr/>
          <a:lstStyle/>
          <a:p>
            <a:r>
              <a:rPr lang="en-US" dirty="0" smtClean="0"/>
              <a:t>CT utilizes ionizing radiation</a:t>
            </a:r>
          </a:p>
          <a:p>
            <a:r>
              <a:rPr lang="en-US" dirty="0" smtClean="0"/>
              <a:t>The radiation can result in single strand breaks in DNA </a:t>
            </a:r>
          </a:p>
          <a:p>
            <a:r>
              <a:rPr lang="en-US" dirty="0" smtClean="0"/>
              <a:t>Improperly healed DNA breaks can give rise mutations that can contribute to developing cancer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 smtClean="0"/>
              <a:t>Issues surrounding radiation and medical imaging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905000"/>
            <a:ext cx="7848600" cy="4953000"/>
          </a:xfrm>
        </p:spPr>
        <p:txBody>
          <a:bodyPr/>
          <a:lstStyle/>
          <a:p>
            <a:r>
              <a:rPr lang="en-US" dirty="0" smtClean="0"/>
              <a:t>Studies of atomic bomb survivors show survivors have an increase risk of developing malignancy</a:t>
            </a:r>
          </a:p>
          <a:p>
            <a:r>
              <a:rPr lang="en-US" dirty="0" smtClean="0"/>
              <a:t>The dose </a:t>
            </a:r>
            <a:r>
              <a:rPr lang="en-US" dirty="0" smtClean="0"/>
              <a:t>of </a:t>
            </a:r>
            <a:r>
              <a:rPr lang="en-US" dirty="0" smtClean="0"/>
              <a:t>radiation given during CT is on a similar order of magnitude to that received by bomb survivors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smtClean="0"/>
              <a:t>What We’ll Cover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05000"/>
            <a:ext cx="7772400" cy="4953000"/>
          </a:xfrm>
        </p:spPr>
        <p:txBody>
          <a:bodyPr/>
          <a:lstStyle/>
          <a:p>
            <a:r>
              <a:rPr lang="en-US" dirty="0" smtClean="0"/>
              <a:t>Issues related to CT and MRI contrast</a:t>
            </a:r>
          </a:p>
          <a:p>
            <a:r>
              <a:rPr lang="en-US" dirty="0" smtClean="0"/>
              <a:t>Specific issues related to MRI – claustrophobia and contraindications</a:t>
            </a:r>
          </a:p>
          <a:p>
            <a:r>
              <a:rPr lang="en-US" dirty="0" smtClean="0"/>
              <a:t>The spectrum of PSC appearances on imaging tests</a:t>
            </a:r>
          </a:p>
          <a:p>
            <a:r>
              <a:rPr lang="en-US" dirty="0" smtClean="0"/>
              <a:t>The role of </a:t>
            </a:r>
            <a:r>
              <a:rPr lang="en-US" dirty="0" err="1" smtClean="0"/>
              <a:t>percutaneous</a:t>
            </a:r>
            <a:r>
              <a:rPr lang="en-US" dirty="0" smtClean="0"/>
              <a:t> </a:t>
            </a:r>
            <a:r>
              <a:rPr lang="en-US" dirty="0" err="1" smtClean="0"/>
              <a:t>transhepatic</a:t>
            </a:r>
            <a:r>
              <a:rPr lang="en-US" dirty="0" smtClean="0"/>
              <a:t> </a:t>
            </a:r>
            <a:r>
              <a:rPr lang="en-US" dirty="0" err="1" smtClean="0"/>
              <a:t>cholangiography</a:t>
            </a:r>
            <a:r>
              <a:rPr lang="en-US" dirty="0" smtClean="0"/>
              <a:t> (PTC)</a:t>
            </a:r>
          </a:p>
          <a:p>
            <a:endParaRPr lang="en-US" dirty="0" smtClean="0"/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 smtClean="0"/>
              <a:t>Issues surrounding radiation and medical imaging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905000"/>
            <a:ext cx="4876800" cy="4953000"/>
          </a:xfrm>
        </p:spPr>
        <p:txBody>
          <a:bodyPr/>
          <a:lstStyle/>
          <a:p>
            <a:r>
              <a:rPr lang="en-US" dirty="0" smtClean="0"/>
              <a:t>Historically, the majority of radiation exposure has been due to background environmental radiation exposure, mainly radon</a:t>
            </a:r>
          </a:p>
          <a:p>
            <a:r>
              <a:rPr lang="en-US" dirty="0" smtClean="0"/>
              <a:t>CT now rivals, and likely surpasses, environmental exposure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3600" y="1676400"/>
            <a:ext cx="2617222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 b="77517"/>
          <a:stretch>
            <a:fillRect/>
          </a:stretch>
        </p:blipFill>
        <p:spPr bwMode="auto">
          <a:xfrm>
            <a:off x="0" y="2209800"/>
            <a:ext cx="9151600" cy="1708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685800" y="304800"/>
            <a:ext cx="77724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Issues surrounding radiation and medical imaging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4114800"/>
            <a:ext cx="8437563" cy="253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905000"/>
            <a:ext cx="7520163" cy="4648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685800" y="304800"/>
            <a:ext cx="77724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Issues surrounding radiation and medical imaging</a:t>
            </a:r>
          </a:p>
        </p:txBody>
      </p:sp>
      <p:sp>
        <p:nvSpPr>
          <p:cNvPr id="4" name="Oval 9"/>
          <p:cNvSpPr>
            <a:spLocks noChangeArrowheads="1"/>
          </p:cNvSpPr>
          <p:nvPr/>
        </p:nvSpPr>
        <p:spPr bwMode="auto">
          <a:xfrm>
            <a:off x="533400" y="5105400"/>
            <a:ext cx="7848600" cy="609600"/>
          </a:xfrm>
          <a:prstGeom prst="ellipse">
            <a:avLst/>
          </a:prstGeom>
          <a:noFill/>
          <a:ln w="50800">
            <a:solidFill>
              <a:srgbClr val="FFC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2" cstate="print"/>
          <a:srcRect t="937" b="17291"/>
          <a:stretch>
            <a:fillRect/>
          </a:stretch>
        </p:blipFill>
        <p:spPr bwMode="auto">
          <a:xfrm>
            <a:off x="990600" y="1981200"/>
            <a:ext cx="7113587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685800" y="304800"/>
            <a:ext cx="77724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Issues surrounding radiation and medical imaging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 t="69048"/>
          <a:stretch>
            <a:fillRect/>
          </a:stretch>
        </p:blipFill>
        <p:spPr bwMode="auto">
          <a:xfrm>
            <a:off x="0" y="2514600"/>
            <a:ext cx="9144000" cy="2080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685800" y="304800"/>
            <a:ext cx="77724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Issues surrounding radiation and medical imaging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685800" y="304800"/>
            <a:ext cx="77724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Issues surrounding radiation and medical imaging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905000"/>
            <a:ext cx="7848600" cy="49530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3200" kern="0" dirty="0" smtClean="0">
                <a:latin typeface="+mn-lt"/>
              </a:rPr>
              <a:t>Take away points: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lang="en-US" sz="3200" kern="0" dirty="0" smtClean="0">
              <a:latin typeface="+mn-lt"/>
            </a:endParaRPr>
          </a:p>
          <a:p>
            <a:pPr marL="800100" lvl="1" indent="-342900" eaLnBrk="0" hangingPunct="0">
              <a:spcBef>
                <a:spcPct val="20000"/>
              </a:spcBef>
              <a:buFontTx/>
              <a:buChar char="•"/>
            </a:pPr>
            <a:r>
              <a:rPr lang="en-US" sz="3200" kern="0" noProof="0" dirty="0" smtClean="0">
                <a:latin typeface="+mn-lt"/>
              </a:rPr>
              <a:t>The benefits of CT generally outweigh the risk when medical necessity dictates</a:t>
            </a:r>
          </a:p>
          <a:p>
            <a:pPr marL="800100" lvl="1" indent="-342900" eaLnBrk="0" hangingPunct="0">
              <a:spcBef>
                <a:spcPct val="20000"/>
              </a:spcBef>
              <a:buFontTx/>
              <a:buChar char="•"/>
            </a:pPr>
            <a:endParaRPr lang="en-US" sz="3200" kern="0" dirty="0" smtClean="0">
              <a:latin typeface="+mn-lt"/>
            </a:endParaRPr>
          </a:p>
          <a:p>
            <a:pPr marL="800100" lvl="1" indent="-342900" eaLnBrk="0" hangingPunct="0">
              <a:spcBef>
                <a:spcPct val="20000"/>
              </a:spcBef>
              <a:buFontTx/>
              <a:buChar char="•"/>
            </a:pPr>
            <a:r>
              <a:rPr lang="en-US" sz="3200" kern="0" noProof="0" dirty="0" smtClean="0">
                <a:latin typeface="+mn-lt"/>
              </a:rPr>
              <a:t>Utilization of MRI and ultrasound is preferable when feasible, especially for younger patients</a:t>
            </a:r>
          </a:p>
          <a:p>
            <a:pPr marL="800100" lvl="1" indent="-342900" eaLnBrk="0" hangingPunct="0">
              <a:spcBef>
                <a:spcPct val="20000"/>
              </a:spcBef>
            </a:pPr>
            <a:endParaRPr kumimoji="0" lang="en-US" sz="3200" b="0" i="0" u="none" strike="noStrike" kern="0" cap="none" spc="0" normalizeH="0" baseline="0" dirty="0" smtClean="0">
              <a:ln>
                <a:noFill/>
              </a:ln>
              <a:solidFill>
                <a:srgbClr val="B2B2B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800100" lvl="1" indent="-342900" eaLnBrk="0" hangingPunct="0">
              <a:spcBef>
                <a:spcPct val="20000"/>
              </a:spcBef>
            </a:pP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srgbClr val="B2B2B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srgbClr val="B2B2B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srgbClr val="B2B2B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srgbClr val="B2B2B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srgbClr val="B2B2B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srgbClr val="B2B2B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915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49156" name="Picture 2"/>
          <p:cNvPicPr>
            <a:picLocks noChangeAspect="1" noChangeArrowheads="1"/>
          </p:cNvPicPr>
          <p:nvPr/>
        </p:nvPicPr>
        <p:blipFill>
          <a:blip r:embed="rId2" cstate="print"/>
          <a:srcRect l="6709"/>
          <a:stretch>
            <a:fillRect/>
          </a:stretch>
        </p:blipFill>
        <p:spPr bwMode="auto">
          <a:xfrm>
            <a:off x="347663" y="0"/>
            <a:ext cx="82772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 smtClean="0"/>
              <a:t>Issues related to CT and MRI contrast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05000"/>
            <a:ext cx="7772400" cy="4953000"/>
          </a:xfrm>
        </p:spPr>
        <p:txBody>
          <a:bodyPr/>
          <a:lstStyle/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457200" y="1905000"/>
            <a:ext cx="78486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3200" kern="0" dirty="0" smtClean="0">
                <a:latin typeface="+mn-lt"/>
              </a:rPr>
              <a:t>Renal function is an important consideration prior to receiving CT or MRI contrast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CT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contrast can impair renal function, possibly permanently and necessitate dialysis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3200" kern="0" baseline="0" dirty="0" smtClean="0">
                <a:latin typeface="+mn-lt"/>
              </a:rPr>
              <a:t>MR</a:t>
            </a:r>
            <a:r>
              <a:rPr lang="en-US" sz="3200" kern="0" dirty="0" smtClean="0">
                <a:latin typeface="+mn-lt"/>
              </a:rPr>
              <a:t> contrast can give rise to a progressive disease, </a:t>
            </a:r>
            <a:r>
              <a:rPr lang="en-US" sz="3200" kern="0" dirty="0" err="1" smtClean="0">
                <a:latin typeface="+mn-lt"/>
              </a:rPr>
              <a:t>nephrogenic</a:t>
            </a:r>
            <a:r>
              <a:rPr lang="en-US" sz="3200" kern="0" dirty="0" smtClean="0">
                <a:latin typeface="+mn-lt"/>
              </a:rPr>
              <a:t> systemic fibrosis, which can be lethal</a:t>
            </a: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srgbClr val="B2B2B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srgbClr val="B2B2B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srgbClr val="B2B2B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srgbClr val="B2B2B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srgbClr val="B2B2B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srgbClr val="B2B2B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Figure 1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286000"/>
            <a:ext cx="4381282" cy="3276600"/>
          </a:xfrm>
          <a:prstGeom prst="rect">
            <a:avLst/>
          </a:prstGeom>
          <a:noFill/>
        </p:spPr>
      </p:pic>
      <p:pic>
        <p:nvPicPr>
          <p:cNvPr id="5" name="Picture 7" descr="Figure 2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60827" y="2286000"/>
            <a:ext cx="4483173" cy="3352800"/>
          </a:xfrm>
          <a:prstGeom prst="rect">
            <a:avLst/>
          </a:prstGeom>
          <a:noFill/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 err="1" smtClean="0"/>
              <a:t>Nephrogenic</a:t>
            </a:r>
            <a:r>
              <a:rPr lang="en-US" dirty="0" smtClean="0"/>
              <a:t> systemic fibrosis,</a:t>
            </a:r>
          </a:p>
        </p:txBody>
      </p:sp>
      <p:sp>
        <p:nvSpPr>
          <p:cNvPr id="7" name="Line 7"/>
          <p:cNvSpPr>
            <a:spLocks noChangeShapeType="1"/>
          </p:cNvSpPr>
          <p:nvPr/>
        </p:nvSpPr>
        <p:spPr bwMode="auto">
          <a:xfrm flipH="1" flipV="1">
            <a:off x="1600200" y="4743450"/>
            <a:ext cx="381000" cy="971550"/>
          </a:xfrm>
          <a:prstGeom prst="line">
            <a:avLst/>
          </a:prstGeom>
          <a:noFill/>
          <a:ln w="82550">
            <a:solidFill>
              <a:srgbClr val="FFFF00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8" name="Line 7"/>
          <p:cNvSpPr>
            <a:spLocks noChangeShapeType="1"/>
          </p:cNvSpPr>
          <p:nvPr/>
        </p:nvSpPr>
        <p:spPr bwMode="auto">
          <a:xfrm flipH="1" flipV="1">
            <a:off x="2590800" y="4133850"/>
            <a:ext cx="457200" cy="971550"/>
          </a:xfrm>
          <a:prstGeom prst="line">
            <a:avLst/>
          </a:prstGeom>
          <a:noFill/>
          <a:ln w="82550">
            <a:solidFill>
              <a:srgbClr val="FFFF00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 smtClean="0"/>
              <a:t>Issues related to CT and MRI contrast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05000"/>
            <a:ext cx="7772400" cy="4953000"/>
          </a:xfrm>
        </p:spPr>
        <p:txBody>
          <a:bodyPr/>
          <a:lstStyle/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457200" y="1600200"/>
            <a:ext cx="78486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3200" kern="0" dirty="0" smtClean="0">
                <a:latin typeface="+mn-lt"/>
              </a:rPr>
              <a:t>Contrast agents can cause allergic reactions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3200" kern="0" dirty="0" smtClean="0">
                <a:latin typeface="+mn-lt"/>
              </a:rPr>
              <a:t>If one has had a prior minor reaction, premedication with steroids and </a:t>
            </a:r>
            <a:r>
              <a:rPr lang="en-US" sz="3200" kern="0" dirty="0" err="1" smtClean="0">
                <a:latin typeface="+mn-lt"/>
              </a:rPr>
              <a:t>benadryl</a:t>
            </a:r>
            <a:r>
              <a:rPr lang="en-US" sz="3200" kern="0" dirty="0" smtClean="0">
                <a:latin typeface="+mn-lt"/>
              </a:rPr>
              <a:t> prior to repeat contrast administration is undertaken and scanning is performed in a </a:t>
            </a:r>
            <a:r>
              <a:rPr lang="en-US" sz="3200" kern="0" dirty="0" err="1" smtClean="0">
                <a:latin typeface="+mn-lt"/>
              </a:rPr>
              <a:t>hosptial</a:t>
            </a:r>
            <a:r>
              <a:rPr lang="en-US" sz="3200" kern="0" dirty="0" smtClean="0">
                <a:latin typeface="+mn-lt"/>
              </a:rPr>
              <a:t> environment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If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one has had a severe reaction, contrast  is avoided</a:t>
            </a: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srgbClr val="B2B2B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srgbClr val="B2B2B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srgbClr val="B2B2B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srgbClr val="B2B2B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srgbClr val="B2B2B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srgbClr val="B2B2B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6147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 smtClean="0"/>
          </a:p>
        </p:txBody>
      </p:sp>
      <p:pic>
        <p:nvPicPr>
          <p:cNvPr id="614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4600" y="0"/>
            <a:ext cx="3886200" cy="5125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9" name="TextBox 4"/>
          <p:cNvSpPr txBox="1">
            <a:spLocks noChangeArrowheads="1"/>
          </p:cNvSpPr>
          <p:nvPr/>
        </p:nvSpPr>
        <p:spPr bwMode="auto">
          <a:xfrm>
            <a:off x="1752600" y="5257800"/>
            <a:ext cx="5514521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Calibri" pitchFamily="34" charset="0"/>
              </a:rPr>
              <a:t>     gregdeprisco@gmail.com</a:t>
            </a:r>
          </a:p>
          <a:p>
            <a:r>
              <a:rPr lang="en-US" sz="3200" dirty="0" smtClean="0">
                <a:latin typeface="Calibri" pitchFamily="34" charset="0"/>
              </a:rPr>
              <a:t>      liverimager@gmail.com</a:t>
            </a:r>
          </a:p>
          <a:p>
            <a:r>
              <a:rPr lang="en-US" sz="3200" dirty="0" smtClean="0">
                <a:latin typeface="Calibri" pitchFamily="34" charset="0"/>
              </a:rPr>
              <a:t>  horriblenarcissist@gmail.com</a:t>
            </a:r>
            <a:endParaRPr lang="en-US" sz="3200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t="4444"/>
          <a:stretch>
            <a:fillRect/>
          </a:stretch>
        </p:blipFill>
        <p:spPr bwMode="auto">
          <a:xfrm>
            <a:off x="1524000" y="0"/>
            <a:ext cx="626183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 smtClean="0"/>
              <a:t>MRI specific issues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05000"/>
            <a:ext cx="7772400" cy="4953000"/>
          </a:xfrm>
        </p:spPr>
        <p:txBody>
          <a:bodyPr/>
          <a:lstStyle/>
          <a:p>
            <a:endParaRPr lang="en-US" dirty="0" smtClean="0"/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676400"/>
            <a:ext cx="4572000" cy="4876800"/>
          </a:xfrm>
        </p:spPr>
        <p:txBody>
          <a:bodyPr/>
          <a:lstStyle/>
          <a:p>
            <a:pPr eaLnBrk="1" hangingPunct="1">
              <a:buFontTx/>
              <a:buNone/>
            </a:pPr>
            <a:endParaRPr lang="en-US" sz="2400" dirty="0" smtClean="0"/>
          </a:p>
          <a:p>
            <a:pPr eaLnBrk="1" hangingPunct="1">
              <a:buFontTx/>
              <a:buNone/>
            </a:pPr>
            <a:r>
              <a:rPr lang="en-US" sz="3600" dirty="0" smtClean="0"/>
              <a:t>“Having an MRI is a lot like crawling under your bed while someone else sits on it banging pots and pans together.”</a:t>
            </a:r>
          </a:p>
          <a:p>
            <a:pPr eaLnBrk="1" hangingPunct="1">
              <a:buFontTx/>
              <a:buNone/>
            </a:pPr>
            <a:r>
              <a:rPr lang="en-US" sz="2400" dirty="0" smtClean="0"/>
              <a:t>                     </a:t>
            </a:r>
          </a:p>
          <a:p>
            <a:pPr eaLnBrk="1" hangingPunct="1"/>
            <a:endParaRPr lang="en-US" sz="2400" dirty="0" smtClean="0"/>
          </a:p>
          <a:p>
            <a:pPr eaLnBrk="1" hangingPunct="1">
              <a:buFontTx/>
              <a:buNone/>
            </a:pPr>
            <a:endParaRPr lang="en-US" sz="2000" dirty="0" smtClean="0"/>
          </a:p>
        </p:txBody>
      </p:sp>
      <p:pic>
        <p:nvPicPr>
          <p:cNvPr id="25604" name="Picture 7" descr="mri-scann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05400" y="1371600"/>
            <a:ext cx="371475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9" descr="45359417825c3-89-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4356100"/>
            <a:ext cx="3743325" cy="250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 eaLnBrk="0" hangingPunct="0"/>
            <a:r>
              <a:rPr lang="en-US" sz="4400" dirty="0" smtClean="0"/>
              <a:t>Claustrophobia</a:t>
            </a:r>
            <a:endParaRPr kumimoji="0" lang="en-US" sz="4400" b="0" i="0" u="none" strike="noStrike" kern="0" cap="none" spc="0" normalizeH="0" baseline="0" noProof="0" dirty="0" smtClean="0">
              <a:ln>
                <a:noFill/>
              </a:ln>
              <a:solidFill>
                <a:srgbClr val="B2B2B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3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24000"/>
            <a:ext cx="3095625" cy="503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23657" y="1981200"/>
            <a:ext cx="5920343" cy="358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 eaLnBrk="0" hangingPunct="0"/>
            <a:r>
              <a:rPr lang="en-US" sz="4400" dirty="0" smtClean="0"/>
              <a:t>Claustrophobia</a:t>
            </a:r>
            <a:endParaRPr kumimoji="0" lang="en-US" sz="4400" b="0" i="0" u="none" strike="noStrike" kern="0" cap="none" spc="0" normalizeH="0" baseline="0" noProof="0" dirty="0" smtClean="0">
              <a:ln>
                <a:noFill/>
              </a:ln>
              <a:solidFill>
                <a:srgbClr val="B2B2B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0596800" cy="2846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5400000" rev="0"/>
            </a:camera>
            <a:lightRig rig="threePt" dir="t"/>
          </a:scene3d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676400"/>
            <a:ext cx="9116949" cy="4431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 eaLnBrk="0" hangingPunct="0"/>
            <a:r>
              <a:rPr lang="en-US" sz="4400" dirty="0" smtClean="0"/>
              <a:t>Claustrophobia</a:t>
            </a:r>
            <a:endParaRPr kumimoji="0" lang="en-US" sz="4400" b="0" i="0" u="none" strike="noStrike" kern="0" cap="none" spc="0" normalizeH="0" baseline="0" noProof="0" dirty="0" smtClean="0">
              <a:ln>
                <a:noFill/>
              </a:ln>
              <a:solidFill>
                <a:srgbClr val="B2B2B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mri%20retouche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1295400"/>
            <a:ext cx="6629400" cy="4417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1"/>
          <p:cNvSpPr txBox="1">
            <a:spLocks/>
          </p:cNvSpPr>
          <p:nvPr/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 eaLnBrk="0" hangingPunct="0"/>
            <a:r>
              <a:rPr lang="en-US" sz="4400" dirty="0" smtClean="0"/>
              <a:t>“Open” Magnets</a:t>
            </a:r>
            <a:endParaRPr kumimoji="0" lang="en-US" sz="4400" b="0" i="0" u="none" strike="noStrike" kern="0" cap="none" spc="0" normalizeH="0" baseline="0" noProof="0" dirty="0" smtClean="0">
              <a:ln>
                <a:noFill/>
              </a:ln>
              <a:solidFill>
                <a:srgbClr val="B2B2B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533400" y="57150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 eaLnBrk="0" hangingPunct="0"/>
            <a:r>
              <a:rPr lang="en-US" sz="4400" noProof="0" dirty="0" smtClean="0">
                <a:solidFill>
                  <a:srgbClr val="FFFF00"/>
                </a:solidFill>
              </a:rPr>
              <a:t>Result in poorer images!</a:t>
            </a:r>
            <a:endParaRPr kumimoji="0" lang="en-US" sz="4400" b="0" i="0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 eaLnBrk="0" hangingPunct="0"/>
            <a:r>
              <a:rPr lang="en-US" sz="4400" dirty="0" smtClean="0"/>
              <a:t>Claustrophobia</a:t>
            </a:r>
            <a:endParaRPr kumimoji="0" lang="en-US" sz="4400" b="0" i="0" u="none" strike="noStrike" kern="0" cap="none" spc="0" normalizeH="0" baseline="0" noProof="0" dirty="0" smtClean="0">
              <a:ln>
                <a:noFill/>
              </a:ln>
              <a:solidFill>
                <a:srgbClr val="B2B2B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85800" y="1447800"/>
            <a:ext cx="8001000" cy="3962400"/>
          </a:xfrm>
        </p:spPr>
        <p:txBody>
          <a:bodyPr/>
          <a:lstStyle/>
          <a:p>
            <a:r>
              <a:rPr lang="en-US" dirty="0" smtClean="0"/>
              <a:t>Light sedatives can be ordered by your doctor for you to take prior to the scan if you are claustrophobic</a:t>
            </a:r>
          </a:p>
          <a:p>
            <a:r>
              <a:rPr lang="en-US" dirty="0" smtClean="0"/>
              <a:t>If taking a sedative, be sure to arrange for your safe transport home ahead of time!</a:t>
            </a:r>
          </a:p>
          <a:p>
            <a:r>
              <a:rPr lang="en-US" dirty="0" smtClean="0"/>
              <a:t>If you are severely claustrophobic and other imaging modalities cannot answer the clinical question at hand, general anesthesia can be considered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5734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960563" y="0"/>
            <a:ext cx="5114925" cy="6859588"/>
          </a:xfr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 smtClean="0"/>
              <a:t>MRI contraindications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85800" y="1676400"/>
            <a:ext cx="8001000" cy="4953000"/>
          </a:xfrm>
        </p:spPr>
        <p:txBody>
          <a:bodyPr/>
          <a:lstStyle/>
          <a:p>
            <a:r>
              <a:rPr lang="en-US" dirty="0" smtClean="0"/>
              <a:t>The magnet in an MRI scanner is incredibly powerful - about 10,000 times stronger than the magnetic field of the earth!</a:t>
            </a:r>
          </a:p>
          <a:p>
            <a:endParaRPr lang="en-US" dirty="0" smtClean="0"/>
          </a:p>
          <a:p>
            <a:r>
              <a:rPr lang="en-US" dirty="0" smtClean="0"/>
              <a:t>Retained metal and implanted devices are of particular concern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0"/>
            <a:ext cx="6234112" cy="6777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Disclosures (4)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7000" y="304800"/>
            <a:ext cx="3914609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676400"/>
            <a:ext cx="9144000" cy="3513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76625" y="2638425"/>
            <a:ext cx="5667375" cy="421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14400"/>
            <a:ext cx="5867400" cy="3254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4400" dirty="0" smtClean="0">
                <a:solidFill>
                  <a:srgbClr val="FFFF00"/>
                </a:solidFill>
              </a:rPr>
              <a:t>The magnet is ALWAYS on!</a:t>
            </a:r>
          </a:p>
          <a:p>
            <a:pPr lvl="0" algn="ctr" eaLnBrk="0" hangingPunct="0"/>
            <a:endParaRPr kumimoji="0" lang="en-US" sz="4400" b="0" i="0" u="none" strike="noStrike" kern="0" cap="none" spc="0" normalizeH="0" baseline="0" noProof="0" dirty="0" smtClean="0">
              <a:ln>
                <a:noFill/>
              </a:ln>
              <a:solidFill>
                <a:srgbClr val="B2B2B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8400" y="0"/>
            <a:ext cx="4124325" cy="690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533400" y="304800"/>
            <a:ext cx="8001000" cy="1143000"/>
          </a:xfrm>
        </p:spPr>
        <p:txBody>
          <a:bodyPr/>
          <a:lstStyle/>
          <a:p>
            <a:r>
              <a:rPr lang="en-US" dirty="0" smtClean="0"/>
              <a:t>Spectrum of PSC appearances at imaging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05000"/>
            <a:ext cx="7772400" cy="4953000"/>
          </a:xfrm>
        </p:spPr>
        <p:txBody>
          <a:bodyPr/>
          <a:lstStyle/>
          <a:p>
            <a:r>
              <a:rPr lang="en-US" dirty="0" smtClean="0"/>
              <a:t>We’ll begin with some normal anatomy</a:t>
            </a:r>
          </a:p>
          <a:p>
            <a:endParaRPr lang="en-US" dirty="0" smtClean="0"/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Content Placeholder 3" descr="34.jpg"/>
          <p:cNvPicPr>
            <a:picLocks noGrp="1" noChangeAspect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85800" y="228600"/>
            <a:ext cx="7924800" cy="6330950"/>
          </a:xfrm>
        </p:spPr>
      </p:pic>
      <p:sp>
        <p:nvSpPr>
          <p:cNvPr id="179203" name="TextBox 6"/>
          <p:cNvSpPr txBox="1">
            <a:spLocks noChangeArrowheads="1"/>
          </p:cNvSpPr>
          <p:nvPr/>
        </p:nvSpPr>
        <p:spPr bwMode="auto">
          <a:xfrm>
            <a:off x="4648200" y="3413125"/>
            <a:ext cx="8001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>
                <a:solidFill>
                  <a:srgbClr val="FFFF00"/>
                </a:solidFill>
                <a:latin typeface="Calibri" pitchFamily="34" charset="0"/>
              </a:rPr>
              <a:t>AO</a:t>
            </a:r>
          </a:p>
        </p:txBody>
      </p:sp>
      <p:sp>
        <p:nvSpPr>
          <p:cNvPr id="179204" name="TextBox 7"/>
          <p:cNvSpPr txBox="1">
            <a:spLocks noChangeArrowheads="1"/>
          </p:cNvSpPr>
          <p:nvPr/>
        </p:nvSpPr>
        <p:spPr bwMode="auto">
          <a:xfrm>
            <a:off x="3848100" y="3429000"/>
            <a:ext cx="8001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>
                <a:solidFill>
                  <a:srgbClr val="FFFF00"/>
                </a:solidFill>
                <a:latin typeface="Calibri" pitchFamily="34" charset="0"/>
              </a:rPr>
              <a:t>IVC</a:t>
            </a:r>
          </a:p>
        </p:txBody>
      </p:sp>
      <p:sp>
        <p:nvSpPr>
          <p:cNvPr id="179205" name="TextBox 6"/>
          <p:cNvSpPr txBox="1">
            <a:spLocks noChangeArrowheads="1"/>
          </p:cNvSpPr>
          <p:nvPr/>
        </p:nvSpPr>
        <p:spPr bwMode="auto">
          <a:xfrm>
            <a:off x="6172200" y="4191000"/>
            <a:ext cx="914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>
                <a:solidFill>
                  <a:srgbClr val="FFFF00"/>
                </a:solidFill>
                <a:latin typeface="Calibri" pitchFamily="34" charset="0"/>
              </a:rPr>
              <a:t>Spleen</a:t>
            </a:r>
          </a:p>
        </p:txBody>
      </p:sp>
      <p:sp>
        <p:nvSpPr>
          <p:cNvPr id="179206" name="TextBox 6"/>
          <p:cNvSpPr txBox="1">
            <a:spLocks noChangeArrowheads="1"/>
          </p:cNvSpPr>
          <p:nvPr/>
        </p:nvSpPr>
        <p:spPr bwMode="auto">
          <a:xfrm>
            <a:off x="5638800" y="2286000"/>
            <a:ext cx="1295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>
                <a:solidFill>
                  <a:srgbClr val="FFFF00"/>
                </a:solidFill>
                <a:latin typeface="Calibri" pitchFamily="34" charset="0"/>
              </a:rPr>
              <a:t>Stomach</a:t>
            </a:r>
          </a:p>
        </p:txBody>
      </p:sp>
      <p:sp>
        <p:nvSpPr>
          <p:cNvPr id="179207" name="TextBox 6"/>
          <p:cNvSpPr txBox="1">
            <a:spLocks noChangeArrowheads="1"/>
          </p:cNvSpPr>
          <p:nvPr/>
        </p:nvSpPr>
        <p:spPr bwMode="auto">
          <a:xfrm>
            <a:off x="1828800" y="3810000"/>
            <a:ext cx="914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>
                <a:solidFill>
                  <a:srgbClr val="FFFF00"/>
                </a:solidFill>
                <a:latin typeface="Calibri" pitchFamily="34" charset="0"/>
              </a:rPr>
              <a:t>Liver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9203" grpId="0"/>
      <p:bldP spid="179204" grpId="0"/>
      <p:bldP spid="179205" grpId="0"/>
      <p:bldP spid="179206" grpId="0"/>
      <p:bldP spid="179207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8" descr="25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228600"/>
            <a:ext cx="8153400" cy="635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1251" name="TextBox 4"/>
          <p:cNvSpPr txBox="1">
            <a:spLocks noChangeArrowheads="1"/>
          </p:cNvSpPr>
          <p:nvPr/>
        </p:nvSpPr>
        <p:spPr bwMode="auto">
          <a:xfrm>
            <a:off x="4343400" y="2362200"/>
            <a:ext cx="762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>
                <a:solidFill>
                  <a:srgbClr val="FFFF00"/>
                </a:solidFill>
                <a:latin typeface="Calibri" pitchFamily="34" charset="0"/>
              </a:rPr>
              <a:t>LHV</a:t>
            </a:r>
          </a:p>
        </p:txBody>
      </p:sp>
      <p:sp>
        <p:nvSpPr>
          <p:cNvPr id="181252" name="TextBox 5"/>
          <p:cNvSpPr txBox="1">
            <a:spLocks noChangeArrowheads="1"/>
          </p:cNvSpPr>
          <p:nvPr/>
        </p:nvSpPr>
        <p:spPr bwMode="auto">
          <a:xfrm>
            <a:off x="2590800" y="2514600"/>
            <a:ext cx="8715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>
                <a:solidFill>
                  <a:srgbClr val="FFFF00"/>
                </a:solidFill>
                <a:latin typeface="Calibri" pitchFamily="34" charset="0"/>
              </a:rPr>
              <a:t>MHV</a:t>
            </a:r>
          </a:p>
        </p:txBody>
      </p:sp>
      <p:sp>
        <p:nvSpPr>
          <p:cNvPr id="181253" name="TextBox 6"/>
          <p:cNvSpPr txBox="1">
            <a:spLocks noChangeArrowheads="1"/>
          </p:cNvSpPr>
          <p:nvPr/>
        </p:nvSpPr>
        <p:spPr bwMode="auto">
          <a:xfrm>
            <a:off x="2819400" y="3505200"/>
            <a:ext cx="762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>
                <a:solidFill>
                  <a:srgbClr val="FFFF00"/>
                </a:solidFill>
                <a:latin typeface="Calibri" pitchFamily="34" charset="0"/>
              </a:rPr>
              <a:t>RHV</a:t>
            </a:r>
          </a:p>
        </p:txBody>
      </p:sp>
      <p:sp>
        <p:nvSpPr>
          <p:cNvPr id="181254" name="TextBox 4"/>
          <p:cNvSpPr txBox="1">
            <a:spLocks noChangeArrowheads="1"/>
          </p:cNvSpPr>
          <p:nvPr/>
        </p:nvSpPr>
        <p:spPr bwMode="auto">
          <a:xfrm>
            <a:off x="1600200" y="2971800"/>
            <a:ext cx="1828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rgbClr val="FFFF00"/>
                </a:solidFill>
                <a:latin typeface="Calibri" pitchFamily="34" charset="0"/>
              </a:rPr>
              <a:t>Right lobe</a:t>
            </a:r>
          </a:p>
        </p:txBody>
      </p:sp>
      <p:sp>
        <p:nvSpPr>
          <p:cNvPr id="181255" name="TextBox 4"/>
          <p:cNvSpPr txBox="1">
            <a:spLocks noChangeArrowheads="1"/>
          </p:cNvSpPr>
          <p:nvPr/>
        </p:nvSpPr>
        <p:spPr bwMode="auto">
          <a:xfrm>
            <a:off x="2895600" y="2057400"/>
            <a:ext cx="137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rgbClr val="FFFF00"/>
                </a:solidFill>
                <a:latin typeface="Calibri" pitchFamily="34" charset="0"/>
              </a:rPr>
              <a:t>Left lobe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1251" grpId="0"/>
      <p:bldP spid="181252" grpId="0"/>
      <p:bldP spid="181253" grpId="0"/>
      <p:bldP spid="181255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Content Placeholder 3" descr="34.jpg"/>
          <p:cNvPicPr>
            <a:picLocks noGrp="1" noChangeAspect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85800" y="228600"/>
            <a:ext cx="7924800" cy="6330950"/>
          </a:xfrm>
        </p:spPr>
      </p:pic>
      <p:sp>
        <p:nvSpPr>
          <p:cNvPr id="9219" name="TextBox 6"/>
          <p:cNvSpPr txBox="1">
            <a:spLocks noChangeArrowheads="1"/>
          </p:cNvSpPr>
          <p:nvPr/>
        </p:nvSpPr>
        <p:spPr bwMode="auto">
          <a:xfrm>
            <a:off x="3657600" y="2438400"/>
            <a:ext cx="8001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>
                <a:solidFill>
                  <a:srgbClr val="FFFF00"/>
                </a:solidFill>
                <a:latin typeface="Calibri" pitchFamily="34" charset="0"/>
              </a:rPr>
              <a:t>LPV</a:t>
            </a:r>
          </a:p>
        </p:txBody>
      </p:sp>
      <p:sp>
        <p:nvSpPr>
          <p:cNvPr id="9220" name="TextBox 7"/>
          <p:cNvSpPr txBox="1">
            <a:spLocks noChangeArrowheads="1"/>
          </p:cNvSpPr>
          <p:nvPr/>
        </p:nvSpPr>
        <p:spPr bwMode="auto">
          <a:xfrm>
            <a:off x="2362200" y="3581400"/>
            <a:ext cx="8001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>
                <a:solidFill>
                  <a:srgbClr val="FFFF00"/>
                </a:solidFill>
                <a:latin typeface="Calibri" pitchFamily="34" charset="0"/>
              </a:rPr>
              <a:t>RPV</a:t>
            </a:r>
          </a:p>
        </p:txBody>
      </p:sp>
      <p:sp>
        <p:nvSpPr>
          <p:cNvPr id="183301" name="TextBox 6"/>
          <p:cNvSpPr txBox="1">
            <a:spLocks noChangeArrowheads="1"/>
          </p:cNvSpPr>
          <p:nvPr/>
        </p:nvSpPr>
        <p:spPr bwMode="auto">
          <a:xfrm>
            <a:off x="1981200" y="2514600"/>
            <a:ext cx="914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>
                <a:solidFill>
                  <a:srgbClr val="FFFF00"/>
                </a:solidFill>
                <a:latin typeface="Calibri" pitchFamily="34" charset="0"/>
              </a:rPr>
              <a:t>       HA</a:t>
            </a:r>
          </a:p>
        </p:txBody>
      </p:sp>
      <p:sp>
        <p:nvSpPr>
          <p:cNvPr id="183302" name="Line 6"/>
          <p:cNvSpPr>
            <a:spLocks noChangeShapeType="1"/>
          </p:cNvSpPr>
          <p:nvPr/>
        </p:nvSpPr>
        <p:spPr bwMode="auto">
          <a:xfrm>
            <a:off x="2895600" y="2667000"/>
            <a:ext cx="762000" cy="1588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83303" name="Line 7"/>
          <p:cNvSpPr>
            <a:spLocks noChangeShapeType="1"/>
          </p:cNvSpPr>
          <p:nvPr/>
        </p:nvSpPr>
        <p:spPr bwMode="auto">
          <a:xfrm>
            <a:off x="2667000" y="2895600"/>
            <a:ext cx="228600" cy="5334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83304" name="TextBox 6"/>
          <p:cNvSpPr txBox="1">
            <a:spLocks noChangeArrowheads="1"/>
          </p:cNvSpPr>
          <p:nvPr/>
        </p:nvSpPr>
        <p:spPr bwMode="auto">
          <a:xfrm>
            <a:off x="1371600" y="2590800"/>
            <a:ext cx="990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>
                <a:solidFill>
                  <a:srgbClr val="FFFF00"/>
                </a:solidFill>
                <a:latin typeface="Calibri" pitchFamily="34" charset="0"/>
              </a:rPr>
              <a:t>      BD</a:t>
            </a:r>
          </a:p>
        </p:txBody>
      </p:sp>
      <p:sp>
        <p:nvSpPr>
          <p:cNvPr id="183305" name="Line 9"/>
          <p:cNvSpPr>
            <a:spLocks noChangeShapeType="1"/>
          </p:cNvSpPr>
          <p:nvPr/>
        </p:nvSpPr>
        <p:spPr bwMode="auto">
          <a:xfrm>
            <a:off x="2133600" y="2895600"/>
            <a:ext cx="457200" cy="4572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83306" name="Line 10"/>
          <p:cNvSpPr>
            <a:spLocks noChangeShapeType="1"/>
          </p:cNvSpPr>
          <p:nvPr/>
        </p:nvSpPr>
        <p:spPr bwMode="auto">
          <a:xfrm>
            <a:off x="2209800" y="2819400"/>
            <a:ext cx="1600200" cy="762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3301" grpId="0"/>
      <p:bldP spid="183302" grpId="0" animBg="1"/>
      <p:bldP spid="183303" grpId="0" animBg="1"/>
      <p:bldP spid="183304" grpId="0"/>
      <p:bldP spid="183305" grpId="0" animBg="1"/>
      <p:bldP spid="183306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Content Placeholder 3" descr="50.jpg"/>
          <p:cNvPicPr>
            <a:picLocks noGrp="1" noChangeAspect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04800" y="0"/>
            <a:ext cx="8534400" cy="6518275"/>
          </a:xfrm>
        </p:spPr>
      </p:pic>
      <p:sp>
        <p:nvSpPr>
          <p:cNvPr id="10243" name="TextBox 4"/>
          <p:cNvSpPr txBox="1">
            <a:spLocks noChangeArrowheads="1"/>
          </p:cNvSpPr>
          <p:nvPr/>
        </p:nvSpPr>
        <p:spPr bwMode="auto">
          <a:xfrm>
            <a:off x="2590800" y="2590800"/>
            <a:ext cx="914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>
                <a:solidFill>
                  <a:srgbClr val="FFFF00"/>
                </a:solidFill>
                <a:latin typeface="Calibri" pitchFamily="34" charset="0"/>
              </a:rPr>
              <a:t>GB</a:t>
            </a:r>
          </a:p>
        </p:txBody>
      </p:sp>
      <p:sp>
        <p:nvSpPr>
          <p:cNvPr id="185348" name="TextBox 5"/>
          <p:cNvSpPr txBox="1">
            <a:spLocks noChangeArrowheads="1"/>
          </p:cNvSpPr>
          <p:nvPr/>
        </p:nvSpPr>
        <p:spPr bwMode="auto">
          <a:xfrm>
            <a:off x="3048000" y="2133600"/>
            <a:ext cx="914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>
                <a:solidFill>
                  <a:srgbClr val="FFFF00"/>
                </a:solidFill>
                <a:latin typeface="Calibri" pitchFamily="34" charset="0"/>
              </a:rPr>
              <a:t>CBD</a:t>
            </a:r>
          </a:p>
        </p:txBody>
      </p:sp>
      <p:sp>
        <p:nvSpPr>
          <p:cNvPr id="185349" name="Line 5"/>
          <p:cNvSpPr>
            <a:spLocks noChangeShapeType="1"/>
          </p:cNvSpPr>
          <p:nvPr/>
        </p:nvSpPr>
        <p:spPr bwMode="auto">
          <a:xfrm>
            <a:off x="3505200" y="2438400"/>
            <a:ext cx="381000" cy="3048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85350" name="TextBox 6"/>
          <p:cNvSpPr txBox="1">
            <a:spLocks noChangeArrowheads="1"/>
          </p:cNvSpPr>
          <p:nvPr/>
        </p:nvSpPr>
        <p:spPr bwMode="auto">
          <a:xfrm>
            <a:off x="3962400" y="1828800"/>
            <a:ext cx="914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>
                <a:solidFill>
                  <a:srgbClr val="FFFF00"/>
                </a:solidFill>
                <a:latin typeface="Calibri" pitchFamily="34" charset="0"/>
              </a:rPr>
              <a:t>PD</a:t>
            </a:r>
          </a:p>
        </p:txBody>
      </p:sp>
      <p:sp>
        <p:nvSpPr>
          <p:cNvPr id="185351" name="Line 7"/>
          <p:cNvSpPr>
            <a:spLocks noChangeShapeType="1"/>
          </p:cNvSpPr>
          <p:nvPr/>
        </p:nvSpPr>
        <p:spPr bwMode="auto">
          <a:xfrm flipH="1">
            <a:off x="4114800" y="2133600"/>
            <a:ext cx="76200" cy="3810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85352" name="TextBox 7"/>
          <p:cNvSpPr txBox="1">
            <a:spLocks noChangeArrowheads="1"/>
          </p:cNvSpPr>
          <p:nvPr/>
        </p:nvSpPr>
        <p:spPr bwMode="auto">
          <a:xfrm>
            <a:off x="3200400" y="3048000"/>
            <a:ext cx="914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>
                <a:solidFill>
                  <a:srgbClr val="FFFF00"/>
                </a:solidFill>
                <a:latin typeface="Calibri" pitchFamily="34" charset="0"/>
              </a:rPr>
              <a:t>Duo</a:t>
            </a:r>
          </a:p>
        </p:txBody>
      </p:sp>
      <p:sp>
        <p:nvSpPr>
          <p:cNvPr id="185353" name="TextBox 7"/>
          <p:cNvSpPr txBox="1">
            <a:spLocks noChangeArrowheads="1"/>
          </p:cNvSpPr>
          <p:nvPr/>
        </p:nvSpPr>
        <p:spPr bwMode="auto">
          <a:xfrm>
            <a:off x="4191000" y="2057400"/>
            <a:ext cx="914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>
                <a:solidFill>
                  <a:srgbClr val="FFFF00"/>
                </a:solidFill>
                <a:latin typeface="Calibri" pitchFamily="34" charset="0"/>
              </a:rPr>
              <a:t>Panc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5348" grpId="0"/>
      <p:bldP spid="185349" grpId="0" animBg="1"/>
      <p:bldP spid="185350" grpId="0"/>
      <p:bldP spid="185351" grpId="0" animBg="1"/>
      <p:bldP spid="185352" grpId="0"/>
      <p:bldP spid="185353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514601"/>
            <a:ext cx="4655215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2514600"/>
            <a:ext cx="4419600" cy="3663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533400" y="304800"/>
            <a:ext cx="80010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42 Year old female</a:t>
            </a:r>
            <a:r>
              <a:rPr kumimoji="0" lang="en-US" sz="4400" b="0" i="0" u="none" strike="noStrike" kern="0" cap="none" spc="0" normalizeH="0" noProof="0" dirty="0" smtClean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with abnormal liver function tests</a:t>
            </a:r>
            <a:endParaRPr kumimoji="0" lang="en-US" sz="4400" b="0" i="0" u="none" strike="noStrike" kern="0" cap="none" spc="0" normalizeH="0" baseline="0" noProof="0" dirty="0" smtClean="0">
              <a:ln>
                <a:noFill/>
              </a:ln>
              <a:solidFill>
                <a:srgbClr val="B2B2B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Line 4"/>
          <p:cNvSpPr>
            <a:spLocks noChangeShapeType="1"/>
          </p:cNvSpPr>
          <p:nvPr/>
        </p:nvSpPr>
        <p:spPr bwMode="auto">
          <a:xfrm flipH="1" flipV="1">
            <a:off x="7315200" y="4572000"/>
            <a:ext cx="315761" cy="891397"/>
          </a:xfrm>
          <a:prstGeom prst="line">
            <a:avLst/>
          </a:prstGeom>
          <a:noFill/>
          <a:ln w="69850">
            <a:solidFill>
              <a:srgbClr val="FFFF00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7972" name="Picture 4" descr="MRCP 3 this one"/>
          <p:cNvPicPr>
            <a:picLocks noChangeAspect="1" noChangeArrowheads="1"/>
          </p:cNvPicPr>
          <p:nvPr/>
        </p:nvPicPr>
        <p:blipFill>
          <a:blip r:embed="rId2" cstate="print">
            <a:lum bright="-12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717" t="30154" r="36647" b="18304"/>
          <a:stretch>
            <a:fillRect/>
          </a:stretch>
        </p:blipFill>
        <p:spPr bwMode="auto">
          <a:xfrm>
            <a:off x="1828800" y="1295400"/>
            <a:ext cx="5486400" cy="517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7973" name="TextBox 4"/>
          <p:cNvSpPr txBox="1">
            <a:spLocks noChangeArrowheads="1"/>
          </p:cNvSpPr>
          <p:nvPr/>
        </p:nvSpPr>
        <p:spPr bwMode="auto">
          <a:xfrm>
            <a:off x="1905000" y="3962400"/>
            <a:ext cx="914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rgbClr val="FFFF00"/>
                </a:solidFill>
                <a:latin typeface="Calibri" pitchFamily="34" charset="0"/>
              </a:rPr>
              <a:t>GB</a:t>
            </a:r>
          </a:p>
        </p:txBody>
      </p:sp>
      <p:sp>
        <p:nvSpPr>
          <p:cNvPr id="467975" name="TextBox 4"/>
          <p:cNvSpPr txBox="1">
            <a:spLocks noChangeArrowheads="1"/>
          </p:cNvSpPr>
          <p:nvPr/>
        </p:nvSpPr>
        <p:spPr bwMode="auto">
          <a:xfrm>
            <a:off x="3124200" y="2590800"/>
            <a:ext cx="914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rgbClr val="FFFF00"/>
                </a:solidFill>
                <a:latin typeface="Calibri" pitchFamily="34" charset="0"/>
              </a:rPr>
              <a:t>RHD</a:t>
            </a:r>
          </a:p>
        </p:txBody>
      </p:sp>
      <p:sp>
        <p:nvSpPr>
          <p:cNvPr id="467976" name="TextBox 4"/>
          <p:cNvSpPr txBox="1">
            <a:spLocks noChangeArrowheads="1"/>
          </p:cNvSpPr>
          <p:nvPr/>
        </p:nvSpPr>
        <p:spPr bwMode="auto">
          <a:xfrm>
            <a:off x="4876800" y="2362200"/>
            <a:ext cx="914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rgbClr val="FFFF00"/>
                </a:solidFill>
                <a:latin typeface="Calibri" pitchFamily="34" charset="0"/>
              </a:rPr>
              <a:t>LHD</a:t>
            </a:r>
          </a:p>
        </p:txBody>
      </p:sp>
      <p:sp>
        <p:nvSpPr>
          <p:cNvPr id="467977" name="TextBox 4"/>
          <p:cNvSpPr txBox="1">
            <a:spLocks noChangeArrowheads="1"/>
          </p:cNvSpPr>
          <p:nvPr/>
        </p:nvSpPr>
        <p:spPr bwMode="auto">
          <a:xfrm>
            <a:off x="4495800" y="2895600"/>
            <a:ext cx="914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rgbClr val="FFFF00"/>
                </a:solidFill>
                <a:latin typeface="Calibri" pitchFamily="34" charset="0"/>
              </a:rPr>
              <a:t>CHD</a:t>
            </a:r>
          </a:p>
        </p:txBody>
      </p:sp>
      <p:sp>
        <p:nvSpPr>
          <p:cNvPr id="467978" name="TextBox 4"/>
          <p:cNvSpPr txBox="1">
            <a:spLocks noChangeArrowheads="1"/>
          </p:cNvSpPr>
          <p:nvPr/>
        </p:nvSpPr>
        <p:spPr bwMode="auto">
          <a:xfrm>
            <a:off x="3962400" y="3124200"/>
            <a:ext cx="914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rgbClr val="FFFF00"/>
                </a:solidFill>
                <a:latin typeface="Calibri" pitchFamily="34" charset="0"/>
              </a:rPr>
              <a:t>CD</a:t>
            </a:r>
          </a:p>
        </p:txBody>
      </p:sp>
      <p:sp>
        <p:nvSpPr>
          <p:cNvPr id="467979" name="Rectangle 2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4400" dirty="0"/>
              <a:t>Normal MRCP</a:t>
            </a:r>
          </a:p>
        </p:txBody>
      </p:sp>
      <p:sp>
        <p:nvSpPr>
          <p:cNvPr id="467980" name="TextBox 4"/>
          <p:cNvSpPr txBox="1">
            <a:spLocks noChangeArrowheads="1"/>
          </p:cNvSpPr>
          <p:nvPr/>
        </p:nvSpPr>
        <p:spPr bwMode="auto">
          <a:xfrm>
            <a:off x="4572000" y="4191000"/>
            <a:ext cx="914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rgbClr val="FFFF00"/>
                </a:solidFill>
                <a:latin typeface="Calibri" pitchFamily="34" charset="0"/>
              </a:rPr>
              <a:t>CBD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9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9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9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9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7973" grpId="0"/>
      <p:bldP spid="46797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5124" name="Picture 3"/>
          <p:cNvPicPr>
            <a:picLocks noChangeAspect="1" noChangeArrowheads="1"/>
          </p:cNvPicPr>
          <p:nvPr/>
        </p:nvPicPr>
        <p:blipFill>
          <a:blip r:embed="rId2" cstate="print"/>
          <a:srcRect l="11580" r="15140"/>
          <a:stretch>
            <a:fillRect/>
          </a:stretch>
        </p:blipFill>
        <p:spPr bwMode="auto">
          <a:xfrm>
            <a:off x="1219200" y="1143000"/>
            <a:ext cx="6700838" cy="5129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 l="6661" t="17742" r="17843" b="6452"/>
          <a:stretch>
            <a:fillRect/>
          </a:stretch>
        </p:blipFill>
        <p:spPr bwMode="auto">
          <a:xfrm>
            <a:off x="1219200" y="1524000"/>
            <a:ext cx="6835302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533400" y="304800"/>
            <a:ext cx="80010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44 year-old</a:t>
            </a:r>
            <a:r>
              <a:rPr kumimoji="0" lang="en-US" sz="4400" b="0" i="0" u="none" strike="noStrike" kern="0" cap="none" spc="0" normalizeH="0" noProof="0" dirty="0" smtClean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male </a:t>
            </a:r>
            <a: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with </a:t>
            </a:r>
            <a:r>
              <a:rPr kumimoji="0" lang="en-US" sz="4400" b="0" i="0" u="none" strike="noStrike" kern="0" cap="none" spc="0" normalizeH="0" noProof="0" dirty="0" smtClean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PSC</a:t>
            </a:r>
            <a:endParaRPr kumimoji="0" lang="en-US" sz="4400" b="0" i="0" u="none" strike="noStrike" kern="0" cap="none" spc="0" normalizeH="0" baseline="0" noProof="0" dirty="0" smtClean="0">
              <a:ln>
                <a:noFill/>
              </a:ln>
              <a:solidFill>
                <a:srgbClr val="B2B2B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Line 4"/>
          <p:cNvSpPr>
            <a:spLocks noChangeShapeType="1"/>
          </p:cNvSpPr>
          <p:nvPr/>
        </p:nvSpPr>
        <p:spPr bwMode="auto">
          <a:xfrm flipH="1">
            <a:off x="4571999" y="3276600"/>
            <a:ext cx="762000" cy="228600"/>
          </a:xfrm>
          <a:prstGeom prst="line">
            <a:avLst/>
          </a:prstGeom>
          <a:noFill/>
          <a:ln w="69850">
            <a:solidFill>
              <a:srgbClr val="FFFF00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Line 4"/>
          <p:cNvSpPr>
            <a:spLocks noChangeShapeType="1"/>
          </p:cNvSpPr>
          <p:nvPr/>
        </p:nvSpPr>
        <p:spPr bwMode="auto">
          <a:xfrm flipH="1">
            <a:off x="5029200" y="2286000"/>
            <a:ext cx="533400" cy="533400"/>
          </a:xfrm>
          <a:prstGeom prst="line">
            <a:avLst/>
          </a:prstGeom>
          <a:noFill/>
          <a:ln w="69850">
            <a:solidFill>
              <a:srgbClr val="FFFF00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600200"/>
            <a:ext cx="3114675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1600200"/>
            <a:ext cx="3248025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533400" y="304800"/>
            <a:ext cx="80010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Similar early findings on ERCP</a:t>
            </a:r>
          </a:p>
        </p:txBody>
      </p:sp>
      <p:sp>
        <p:nvSpPr>
          <p:cNvPr id="5" name="Line 4"/>
          <p:cNvSpPr>
            <a:spLocks noChangeShapeType="1"/>
          </p:cNvSpPr>
          <p:nvPr/>
        </p:nvSpPr>
        <p:spPr bwMode="auto">
          <a:xfrm flipH="1" flipV="1">
            <a:off x="2057400" y="3200400"/>
            <a:ext cx="609600" cy="533400"/>
          </a:xfrm>
          <a:prstGeom prst="line">
            <a:avLst/>
          </a:prstGeom>
          <a:noFill/>
          <a:ln w="69850">
            <a:solidFill>
              <a:srgbClr val="FFFF00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Line 4"/>
          <p:cNvSpPr>
            <a:spLocks noChangeShapeType="1"/>
          </p:cNvSpPr>
          <p:nvPr/>
        </p:nvSpPr>
        <p:spPr bwMode="auto">
          <a:xfrm flipH="1">
            <a:off x="6934200" y="1981200"/>
            <a:ext cx="762000" cy="228600"/>
          </a:xfrm>
          <a:prstGeom prst="line">
            <a:avLst/>
          </a:prstGeom>
          <a:noFill/>
          <a:ln w="69850">
            <a:solidFill>
              <a:srgbClr val="FFFF00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295400"/>
            <a:ext cx="6990521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304800"/>
            <a:ext cx="91440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400" kern="0" dirty="0" smtClean="0">
                <a:latin typeface="+mj-lt"/>
                <a:ea typeface="+mj-ea"/>
                <a:cs typeface="+mj-cs"/>
              </a:rPr>
              <a:t>More pronounced changes of </a:t>
            </a:r>
            <a: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400" b="0" i="0" u="none" strike="noStrike" kern="0" cap="none" spc="0" normalizeH="0" noProof="0" dirty="0" smtClean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PSC</a:t>
            </a:r>
            <a:endParaRPr kumimoji="0" lang="en-US" sz="4400" b="0" i="0" u="none" strike="noStrike" kern="0" cap="none" spc="0" normalizeH="0" baseline="0" noProof="0" dirty="0" smtClean="0">
              <a:ln>
                <a:noFill/>
              </a:ln>
              <a:solidFill>
                <a:srgbClr val="B2B2B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Line 4"/>
          <p:cNvSpPr>
            <a:spLocks noChangeShapeType="1"/>
          </p:cNvSpPr>
          <p:nvPr/>
        </p:nvSpPr>
        <p:spPr bwMode="auto">
          <a:xfrm flipH="1">
            <a:off x="3962400" y="2743200"/>
            <a:ext cx="762000" cy="228600"/>
          </a:xfrm>
          <a:prstGeom prst="line">
            <a:avLst/>
          </a:prstGeom>
          <a:noFill/>
          <a:ln w="69850">
            <a:solidFill>
              <a:srgbClr val="FFFF00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88689" y="1219200"/>
            <a:ext cx="4755311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219200"/>
            <a:ext cx="4572000" cy="3664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685800" y="5257800"/>
            <a:ext cx="32127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November, 2010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5410200" y="5257800"/>
            <a:ext cx="24609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March, 2015</a:t>
            </a:r>
            <a:endParaRPr lang="en-US" sz="3200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33400" y="304800"/>
            <a:ext cx="80010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Disease</a:t>
            </a:r>
            <a:r>
              <a:rPr kumimoji="0" lang="en-US" sz="4400" b="0" i="0" u="none" strike="noStrike" kern="0" cap="none" spc="0" normalizeH="0" noProof="0" dirty="0" smtClean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progression over time</a:t>
            </a:r>
            <a:endParaRPr kumimoji="0" lang="en-US" sz="4400" b="0" i="0" u="none" strike="noStrike" kern="0" cap="none" spc="0" normalizeH="0" baseline="0" noProof="0" dirty="0" smtClean="0">
              <a:ln>
                <a:noFill/>
              </a:ln>
              <a:solidFill>
                <a:srgbClr val="B2B2B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Line 7"/>
          <p:cNvSpPr>
            <a:spLocks noChangeShapeType="1"/>
          </p:cNvSpPr>
          <p:nvPr/>
        </p:nvSpPr>
        <p:spPr bwMode="auto">
          <a:xfrm>
            <a:off x="762000" y="2133600"/>
            <a:ext cx="838200" cy="400050"/>
          </a:xfrm>
          <a:prstGeom prst="line">
            <a:avLst/>
          </a:prstGeom>
          <a:noFill/>
          <a:ln w="82550">
            <a:solidFill>
              <a:srgbClr val="FFFF00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9" name="Line 7"/>
          <p:cNvSpPr>
            <a:spLocks noChangeShapeType="1"/>
          </p:cNvSpPr>
          <p:nvPr/>
        </p:nvSpPr>
        <p:spPr bwMode="auto">
          <a:xfrm>
            <a:off x="5105400" y="1905000"/>
            <a:ext cx="838200" cy="400050"/>
          </a:xfrm>
          <a:prstGeom prst="line">
            <a:avLst/>
          </a:prstGeom>
          <a:noFill/>
          <a:ln w="82550">
            <a:solidFill>
              <a:srgbClr val="FFFF00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0" name="Line 7"/>
          <p:cNvSpPr>
            <a:spLocks noChangeShapeType="1"/>
          </p:cNvSpPr>
          <p:nvPr/>
        </p:nvSpPr>
        <p:spPr bwMode="auto">
          <a:xfrm flipV="1">
            <a:off x="4953000" y="3810000"/>
            <a:ext cx="228600" cy="304800"/>
          </a:xfrm>
          <a:prstGeom prst="line">
            <a:avLst/>
          </a:prstGeom>
          <a:noFill/>
          <a:ln w="82550">
            <a:solidFill>
              <a:srgbClr val="FFFF00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57400" y="1204794"/>
            <a:ext cx="4876800" cy="565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Line 7"/>
          <p:cNvSpPr>
            <a:spLocks noChangeShapeType="1"/>
          </p:cNvSpPr>
          <p:nvPr/>
        </p:nvSpPr>
        <p:spPr bwMode="auto">
          <a:xfrm>
            <a:off x="2438400" y="1371600"/>
            <a:ext cx="685800" cy="704850"/>
          </a:xfrm>
          <a:prstGeom prst="line">
            <a:avLst/>
          </a:prstGeom>
          <a:noFill/>
          <a:ln w="82550">
            <a:solidFill>
              <a:srgbClr val="FFFF00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04800" y="304800"/>
            <a:ext cx="84582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400" kern="0" dirty="0" smtClean="0">
                <a:latin typeface="+mj-lt"/>
                <a:ea typeface="+mj-ea"/>
                <a:cs typeface="+mj-cs"/>
              </a:rPr>
              <a:t>59</a:t>
            </a:r>
            <a: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year-old</a:t>
            </a:r>
            <a:r>
              <a:rPr kumimoji="0" lang="en-US" sz="4400" b="0" i="0" u="none" strike="noStrike" kern="0" cap="none" spc="0" normalizeH="0" noProof="0" dirty="0" smtClean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female with PSC and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400" kern="0" dirty="0" smtClean="0">
                <a:latin typeface="+mj-lt"/>
                <a:ea typeface="+mj-ea"/>
                <a:cs typeface="+mj-cs"/>
              </a:rPr>
              <a:t>p</a:t>
            </a:r>
            <a:r>
              <a:rPr lang="en-US" sz="4400" kern="0" noProof="0" dirty="0" err="1" smtClean="0">
                <a:latin typeface="+mj-lt"/>
                <a:ea typeface="+mj-ea"/>
                <a:cs typeface="+mj-cs"/>
              </a:rPr>
              <a:t>ortal</a:t>
            </a:r>
            <a:r>
              <a:rPr lang="en-US" sz="4400" kern="0" noProof="0" dirty="0" smtClean="0">
                <a:latin typeface="+mj-lt"/>
                <a:ea typeface="+mj-ea"/>
                <a:cs typeface="+mj-cs"/>
              </a:rPr>
              <a:t> hypertension, </a:t>
            </a:r>
            <a:r>
              <a:rPr lang="en-US" sz="4400" kern="0" noProof="0" dirty="0" err="1" smtClean="0">
                <a:latin typeface="+mj-lt"/>
                <a:ea typeface="+mj-ea"/>
                <a:cs typeface="+mj-cs"/>
              </a:rPr>
              <a:t>varices</a:t>
            </a:r>
            <a:endParaRPr kumimoji="0" lang="en-US" sz="4400" b="0" i="0" u="none" strike="noStrike" kern="0" cap="none" spc="0" normalizeH="0" baseline="0" noProof="0" dirty="0" smtClean="0">
              <a:ln>
                <a:noFill/>
              </a:ln>
              <a:solidFill>
                <a:srgbClr val="B2B2B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1943100"/>
            <a:ext cx="6427787" cy="491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04800" y="304800"/>
            <a:ext cx="84582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400" kern="0" dirty="0" smtClean="0">
                <a:latin typeface="+mj-lt"/>
                <a:ea typeface="+mj-ea"/>
                <a:cs typeface="+mj-cs"/>
              </a:rPr>
              <a:t>59</a:t>
            </a:r>
            <a: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year-old</a:t>
            </a:r>
            <a:r>
              <a:rPr kumimoji="0" lang="en-US" sz="4400" b="0" i="0" u="none" strike="noStrike" kern="0" cap="none" spc="0" normalizeH="0" noProof="0" dirty="0" smtClean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female with PSC and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400" kern="0" dirty="0" smtClean="0">
                <a:latin typeface="+mj-lt"/>
                <a:ea typeface="+mj-ea"/>
                <a:cs typeface="+mj-cs"/>
              </a:rPr>
              <a:t>p</a:t>
            </a:r>
            <a:r>
              <a:rPr lang="en-US" sz="4400" kern="0" noProof="0" dirty="0" err="1" smtClean="0">
                <a:latin typeface="+mj-lt"/>
                <a:ea typeface="+mj-ea"/>
                <a:cs typeface="+mj-cs"/>
              </a:rPr>
              <a:t>ortal</a:t>
            </a:r>
            <a:r>
              <a:rPr lang="en-US" sz="4400" kern="0" noProof="0" dirty="0" smtClean="0">
                <a:latin typeface="+mj-lt"/>
                <a:ea typeface="+mj-ea"/>
                <a:cs typeface="+mj-cs"/>
              </a:rPr>
              <a:t> hypertension, </a:t>
            </a:r>
            <a:r>
              <a:rPr lang="en-US" sz="4400" kern="0" noProof="0" dirty="0" err="1" smtClean="0">
                <a:latin typeface="+mj-lt"/>
                <a:ea typeface="+mj-ea"/>
                <a:cs typeface="+mj-cs"/>
              </a:rPr>
              <a:t>varices</a:t>
            </a:r>
            <a:endParaRPr kumimoji="0" lang="en-US" sz="4400" b="0" i="0" u="none" strike="noStrike" kern="0" cap="none" spc="0" normalizeH="0" baseline="0" noProof="0" dirty="0" smtClean="0">
              <a:ln>
                <a:noFill/>
              </a:ln>
              <a:solidFill>
                <a:srgbClr val="B2B2B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1943100"/>
            <a:ext cx="6427787" cy="491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04800" y="304800"/>
            <a:ext cx="84582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400" kern="0" dirty="0" smtClean="0">
                <a:latin typeface="+mj-lt"/>
                <a:ea typeface="+mj-ea"/>
                <a:cs typeface="+mj-cs"/>
              </a:rPr>
              <a:t>59</a:t>
            </a:r>
            <a: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year-old</a:t>
            </a:r>
            <a:r>
              <a:rPr kumimoji="0" lang="en-US" sz="4400" b="0" i="0" u="none" strike="noStrike" kern="0" cap="none" spc="0" normalizeH="0" noProof="0" dirty="0" smtClean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female with PSC and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400" kern="0" dirty="0" smtClean="0">
                <a:latin typeface="+mj-lt"/>
                <a:ea typeface="+mj-ea"/>
                <a:cs typeface="+mj-cs"/>
              </a:rPr>
              <a:t>p</a:t>
            </a:r>
            <a:r>
              <a:rPr lang="en-US" sz="4400" kern="0" noProof="0" dirty="0" err="1" smtClean="0">
                <a:latin typeface="+mj-lt"/>
                <a:ea typeface="+mj-ea"/>
                <a:cs typeface="+mj-cs"/>
              </a:rPr>
              <a:t>ortal</a:t>
            </a:r>
            <a:r>
              <a:rPr lang="en-US" sz="4400" kern="0" noProof="0" dirty="0" smtClean="0">
                <a:latin typeface="+mj-lt"/>
                <a:ea typeface="+mj-ea"/>
                <a:cs typeface="+mj-cs"/>
              </a:rPr>
              <a:t> hypertension, </a:t>
            </a:r>
            <a:r>
              <a:rPr lang="en-US" sz="4400" kern="0" noProof="0" dirty="0" err="1" smtClean="0">
                <a:latin typeface="+mj-lt"/>
                <a:ea typeface="+mj-ea"/>
                <a:cs typeface="+mj-cs"/>
              </a:rPr>
              <a:t>varices</a:t>
            </a:r>
            <a:endParaRPr kumimoji="0" lang="en-US" sz="4400" b="0" i="0" u="none" strike="noStrike" kern="0" cap="none" spc="0" normalizeH="0" baseline="0" noProof="0" dirty="0" smtClean="0">
              <a:ln>
                <a:noFill/>
              </a:ln>
              <a:solidFill>
                <a:srgbClr val="B2B2B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1943100"/>
            <a:ext cx="6427787" cy="491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Line 7"/>
          <p:cNvSpPr>
            <a:spLocks noChangeShapeType="1"/>
          </p:cNvSpPr>
          <p:nvPr/>
        </p:nvSpPr>
        <p:spPr bwMode="auto">
          <a:xfrm>
            <a:off x="2286000" y="3124200"/>
            <a:ext cx="685800" cy="628650"/>
          </a:xfrm>
          <a:prstGeom prst="line">
            <a:avLst/>
          </a:prstGeom>
          <a:noFill/>
          <a:ln w="82550">
            <a:solidFill>
              <a:srgbClr val="FFFF00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04800" y="304800"/>
            <a:ext cx="84582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400" kern="0" dirty="0" smtClean="0">
                <a:latin typeface="+mj-lt"/>
                <a:ea typeface="+mj-ea"/>
                <a:cs typeface="+mj-cs"/>
              </a:rPr>
              <a:t>59</a:t>
            </a:r>
            <a: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year-old</a:t>
            </a:r>
            <a:r>
              <a:rPr kumimoji="0" lang="en-US" sz="4400" b="0" i="0" u="none" strike="noStrike" kern="0" cap="none" spc="0" normalizeH="0" noProof="0" dirty="0" smtClean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female with PSC and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400" kern="0" dirty="0" smtClean="0">
                <a:latin typeface="+mj-lt"/>
                <a:ea typeface="+mj-ea"/>
                <a:cs typeface="+mj-cs"/>
              </a:rPr>
              <a:t>p</a:t>
            </a:r>
            <a:r>
              <a:rPr lang="en-US" sz="4400" kern="0" noProof="0" dirty="0" err="1" smtClean="0">
                <a:latin typeface="+mj-lt"/>
                <a:ea typeface="+mj-ea"/>
                <a:cs typeface="+mj-cs"/>
              </a:rPr>
              <a:t>ortal</a:t>
            </a:r>
            <a:r>
              <a:rPr lang="en-US" sz="4400" kern="0" noProof="0" dirty="0" smtClean="0">
                <a:latin typeface="+mj-lt"/>
                <a:ea typeface="+mj-ea"/>
                <a:cs typeface="+mj-cs"/>
              </a:rPr>
              <a:t> hypertension, </a:t>
            </a:r>
            <a:r>
              <a:rPr lang="en-US" sz="4400" kern="0" noProof="0" dirty="0" err="1" smtClean="0">
                <a:latin typeface="+mj-lt"/>
                <a:ea typeface="+mj-ea"/>
                <a:cs typeface="+mj-cs"/>
              </a:rPr>
              <a:t>varices</a:t>
            </a:r>
            <a:endParaRPr kumimoji="0" lang="en-US" sz="4400" b="0" i="0" u="none" strike="noStrike" kern="0" cap="none" spc="0" normalizeH="0" baseline="0" noProof="0" dirty="0" smtClean="0">
              <a:ln>
                <a:noFill/>
              </a:ln>
              <a:solidFill>
                <a:srgbClr val="B2B2B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1943100"/>
            <a:ext cx="6427787" cy="491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Line 7"/>
          <p:cNvSpPr>
            <a:spLocks noChangeShapeType="1"/>
          </p:cNvSpPr>
          <p:nvPr/>
        </p:nvSpPr>
        <p:spPr bwMode="auto">
          <a:xfrm>
            <a:off x="1295400" y="3200400"/>
            <a:ext cx="838200" cy="400050"/>
          </a:xfrm>
          <a:prstGeom prst="line">
            <a:avLst/>
          </a:prstGeom>
          <a:noFill/>
          <a:ln w="82550">
            <a:solidFill>
              <a:srgbClr val="FFFF00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04800" y="304800"/>
            <a:ext cx="84582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400" kern="0" dirty="0" smtClean="0">
                <a:latin typeface="+mj-lt"/>
                <a:ea typeface="+mj-ea"/>
                <a:cs typeface="+mj-cs"/>
              </a:rPr>
              <a:t>59</a:t>
            </a:r>
            <a: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year-old</a:t>
            </a:r>
            <a:r>
              <a:rPr kumimoji="0" lang="en-US" sz="4400" b="0" i="0" u="none" strike="noStrike" kern="0" cap="none" spc="0" normalizeH="0" noProof="0" dirty="0" smtClean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female with PSC and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400" kern="0" dirty="0" smtClean="0">
                <a:latin typeface="+mj-lt"/>
                <a:ea typeface="+mj-ea"/>
                <a:cs typeface="+mj-cs"/>
              </a:rPr>
              <a:t>p</a:t>
            </a:r>
            <a:r>
              <a:rPr lang="en-US" sz="4400" kern="0" noProof="0" dirty="0" err="1" smtClean="0">
                <a:latin typeface="+mj-lt"/>
                <a:ea typeface="+mj-ea"/>
                <a:cs typeface="+mj-cs"/>
              </a:rPr>
              <a:t>ortal</a:t>
            </a:r>
            <a:r>
              <a:rPr lang="en-US" sz="4400" kern="0" noProof="0" dirty="0" smtClean="0">
                <a:latin typeface="+mj-lt"/>
                <a:ea typeface="+mj-ea"/>
                <a:cs typeface="+mj-cs"/>
              </a:rPr>
              <a:t> hypertension, </a:t>
            </a:r>
            <a:r>
              <a:rPr lang="en-US" sz="4400" kern="0" noProof="0" dirty="0" err="1" smtClean="0">
                <a:latin typeface="+mj-lt"/>
                <a:ea typeface="+mj-ea"/>
                <a:cs typeface="+mj-cs"/>
              </a:rPr>
              <a:t>varices</a:t>
            </a:r>
            <a:endParaRPr kumimoji="0" lang="en-US" sz="4400" b="0" i="0" u="none" strike="noStrike" kern="0" cap="none" spc="0" normalizeH="0" baseline="0" noProof="0" dirty="0" smtClean="0">
              <a:ln>
                <a:noFill/>
              </a:ln>
              <a:solidFill>
                <a:srgbClr val="B2B2B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1943100"/>
            <a:ext cx="6427787" cy="491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Line 7"/>
          <p:cNvSpPr>
            <a:spLocks noChangeShapeType="1"/>
          </p:cNvSpPr>
          <p:nvPr/>
        </p:nvSpPr>
        <p:spPr bwMode="auto">
          <a:xfrm>
            <a:off x="3810000" y="4114800"/>
            <a:ext cx="838200" cy="400050"/>
          </a:xfrm>
          <a:prstGeom prst="line">
            <a:avLst/>
          </a:prstGeom>
          <a:noFill/>
          <a:ln w="82550">
            <a:solidFill>
              <a:srgbClr val="FFFF00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04800" y="304800"/>
            <a:ext cx="84582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400" kern="0" dirty="0" smtClean="0">
                <a:latin typeface="+mj-lt"/>
                <a:ea typeface="+mj-ea"/>
                <a:cs typeface="+mj-cs"/>
              </a:rPr>
              <a:t>59</a:t>
            </a:r>
            <a: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year-old</a:t>
            </a:r>
            <a:r>
              <a:rPr kumimoji="0" lang="en-US" sz="4400" b="0" i="0" u="none" strike="noStrike" kern="0" cap="none" spc="0" normalizeH="0" noProof="0" dirty="0" smtClean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female with PSC and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400" kern="0" dirty="0" smtClean="0">
                <a:latin typeface="+mj-lt"/>
                <a:ea typeface="+mj-ea"/>
                <a:cs typeface="+mj-cs"/>
              </a:rPr>
              <a:t>p</a:t>
            </a:r>
            <a:r>
              <a:rPr lang="en-US" sz="4400" kern="0" noProof="0" dirty="0" err="1" smtClean="0">
                <a:latin typeface="+mj-lt"/>
                <a:ea typeface="+mj-ea"/>
                <a:cs typeface="+mj-cs"/>
              </a:rPr>
              <a:t>ortal</a:t>
            </a:r>
            <a:r>
              <a:rPr lang="en-US" sz="4400" kern="0" noProof="0" dirty="0" smtClean="0">
                <a:latin typeface="+mj-lt"/>
                <a:ea typeface="+mj-ea"/>
                <a:cs typeface="+mj-cs"/>
              </a:rPr>
              <a:t> hypertension, </a:t>
            </a:r>
            <a:r>
              <a:rPr lang="en-US" sz="4400" kern="0" noProof="0" dirty="0" err="1" smtClean="0">
                <a:latin typeface="+mj-lt"/>
                <a:ea typeface="+mj-ea"/>
                <a:cs typeface="+mj-cs"/>
              </a:rPr>
              <a:t>varices</a:t>
            </a:r>
            <a:endParaRPr kumimoji="0" lang="en-US" sz="4400" b="0" i="0" u="none" strike="noStrike" kern="0" cap="none" spc="0" normalizeH="0" baseline="0" noProof="0" dirty="0" smtClean="0">
              <a:ln>
                <a:noFill/>
              </a:ln>
              <a:solidFill>
                <a:srgbClr val="B2B2B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1943100"/>
            <a:ext cx="6427787" cy="491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Line 7"/>
          <p:cNvSpPr>
            <a:spLocks noChangeShapeType="1"/>
          </p:cNvSpPr>
          <p:nvPr/>
        </p:nvSpPr>
        <p:spPr bwMode="auto">
          <a:xfrm>
            <a:off x="3810000" y="4114800"/>
            <a:ext cx="838200" cy="400050"/>
          </a:xfrm>
          <a:prstGeom prst="line">
            <a:avLst/>
          </a:prstGeom>
          <a:noFill/>
          <a:ln w="82550">
            <a:solidFill>
              <a:srgbClr val="FFFF00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 smtClean="0"/>
              <a:t>A show of hands…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05000"/>
            <a:ext cx="7772400" cy="4953000"/>
          </a:xfrm>
        </p:spPr>
        <p:txBody>
          <a:bodyPr/>
          <a:lstStyle/>
          <a:p>
            <a:endParaRPr lang="en-US" dirty="0" smtClean="0"/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04800" y="304800"/>
            <a:ext cx="84582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400" kern="0" dirty="0" smtClean="0">
                <a:latin typeface="+mj-lt"/>
                <a:ea typeface="+mj-ea"/>
                <a:cs typeface="+mj-cs"/>
              </a:rPr>
              <a:t>59</a:t>
            </a:r>
            <a: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year-old</a:t>
            </a:r>
            <a:r>
              <a:rPr kumimoji="0" lang="en-US" sz="4400" b="0" i="0" u="none" strike="noStrike" kern="0" cap="none" spc="0" normalizeH="0" noProof="0" dirty="0" smtClean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female with PSC and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400" kern="0" dirty="0" smtClean="0">
                <a:latin typeface="+mj-lt"/>
                <a:ea typeface="+mj-ea"/>
                <a:cs typeface="+mj-cs"/>
              </a:rPr>
              <a:t>p</a:t>
            </a:r>
            <a:r>
              <a:rPr lang="en-US" sz="4400" kern="0" noProof="0" dirty="0" err="1" smtClean="0">
                <a:latin typeface="+mj-lt"/>
                <a:ea typeface="+mj-ea"/>
                <a:cs typeface="+mj-cs"/>
              </a:rPr>
              <a:t>ortal</a:t>
            </a:r>
            <a:r>
              <a:rPr lang="en-US" sz="4400" kern="0" noProof="0" dirty="0" smtClean="0">
                <a:latin typeface="+mj-lt"/>
                <a:ea typeface="+mj-ea"/>
                <a:cs typeface="+mj-cs"/>
              </a:rPr>
              <a:t> hypertension, </a:t>
            </a:r>
            <a:r>
              <a:rPr lang="en-US" sz="4400" kern="0" noProof="0" dirty="0" err="1" smtClean="0">
                <a:latin typeface="+mj-lt"/>
                <a:ea typeface="+mj-ea"/>
                <a:cs typeface="+mj-cs"/>
              </a:rPr>
              <a:t>varices</a:t>
            </a:r>
            <a:endParaRPr kumimoji="0" lang="en-US" sz="4400" b="0" i="0" u="none" strike="noStrike" kern="0" cap="none" spc="0" normalizeH="0" baseline="0" noProof="0" dirty="0" smtClean="0">
              <a:ln>
                <a:noFill/>
              </a:ln>
              <a:solidFill>
                <a:srgbClr val="B2B2B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1943100"/>
            <a:ext cx="6427787" cy="491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Line 7"/>
          <p:cNvSpPr>
            <a:spLocks noChangeShapeType="1"/>
          </p:cNvSpPr>
          <p:nvPr/>
        </p:nvSpPr>
        <p:spPr bwMode="auto">
          <a:xfrm>
            <a:off x="3810000" y="4114800"/>
            <a:ext cx="838200" cy="400050"/>
          </a:xfrm>
          <a:prstGeom prst="line">
            <a:avLst/>
          </a:prstGeom>
          <a:noFill/>
          <a:ln w="82550">
            <a:solidFill>
              <a:srgbClr val="FFFF00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04800" y="304800"/>
            <a:ext cx="84582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400" kern="0" dirty="0" smtClean="0">
                <a:latin typeface="+mj-lt"/>
                <a:ea typeface="+mj-ea"/>
                <a:cs typeface="+mj-cs"/>
              </a:rPr>
              <a:t>59</a:t>
            </a:r>
            <a: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year-old</a:t>
            </a:r>
            <a:r>
              <a:rPr kumimoji="0" lang="en-US" sz="4400" b="0" i="0" u="none" strike="noStrike" kern="0" cap="none" spc="0" normalizeH="0" noProof="0" dirty="0" smtClean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female with PSC and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400" kern="0" dirty="0" smtClean="0">
                <a:latin typeface="+mj-lt"/>
                <a:ea typeface="+mj-ea"/>
                <a:cs typeface="+mj-cs"/>
              </a:rPr>
              <a:t>p</a:t>
            </a:r>
            <a:r>
              <a:rPr lang="en-US" sz="4400" kern="0" noProof="0" dirty="0" err="1" smtClean="0">
                <a:latin typeface="+mj-lt"/>
                <a:ea typeface="+mj-ea"/>
                <a:cs typeface="+mj-cs"/>
              </a:rPr>
              <a:t>ortal</a:t>
            </a:r>
            <a:r>
              <a:rPr lang="en-US" sz="4400" kern="0" noProof="0" dirty="0" smtClean="0">
                <a:latin typeface="+mj-lt"/>
                <a:ea typeface="+mj-ea"/>
                <a:cs typeface="+mj-cs"/>
              </a:rPr>
              <a:t> hypertension, </a:t>
            </a:r>
            <a:r>
              <a:rPr lang="en-US" sz="4400" kern="0" noProof="0" dirty="0" err="1" smtClean="0">
                <a:latin typeface="+mj-lt"/>
                <a:ea typeface="+mj-ea"/>
                <a:cs typeface="+mj-cs"/>
              </a:rPr>
              <a:t>varices</a:t>
            </a:r>
            <a:endParaRPr kumimoji="0" lang="en-US" sz="4400" b="0" i="0" u="none" strike="noStrike" kern="0" cap="none" spc="0" normalizeH="0" baseline="0" noProof="0" dirty="0" smtClean="0">
              <a:ln>
                <a:noFill/>
              </a:ln>
              <a:solidFill>
                <a:srgbClr val="B2B2B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1943100"/>
            <a:ext cx="6427787" cy="491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Line 7"/>
          <p:cNvSpPr>
            <a:spLocks noChangeShapeType="1"/>
          </p:cNvSpPr>
          <p:nvPr/>
        </p:nvSpPr>
        <p:spPr bwMode="auto">
          <a:xfrm>
            <a:off x="3810000" y="4114800"/>
            <a:ext cx="838200" cy="400050"/>
          </a:xfrm>
          <a:prstGeom prst="line">
            <a:avLst/>
          </a:prstGeom>
          <a:noFill/>
          <a:ln w="82550">
            <a:solidFill>
              <a:srgbClr val="FFFF00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04800" y="304800"/>
            <a:ext cx="84582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400" kern="0" dirty="0" smtClean="0">
                <a:latin typeface="+mj-lt"/>
                <a:ea typeface="+mj-ea"/>
                <a:cs typeface="+mj-cs"/>
              </a:rPr>
              <a:t>59</a:t>
            </a:r>
            <a: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year-old</a:t>
            </a:r>
            <a:r>
              <a:rPr kumimoji="0" lang="en-US" sz="4400" b="0" i="0" u="none" strike="noStrike" kern="0" cap="none" spc="0" normalizeH="0" noProof="0" dirty="0" smtClean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female with PSC and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400" kern="0" dirty="0" smtClean="0">
                <a:latin typeface="+mj-lt"/>
                <a:ea typeface="+mj-ea"/>
                <a:cs typeface="+mj-cs"/>
              </a:rPr>
              <a:t>p</a:t>
            </a:r>
            <a:r>
              <a:rPr lang="en-US" sz="4400" kern="0" noProof="0" dirty="0" err="1" smtClean="0">
                <a:latin typeface="+mj-lt"/>
                <a:ea typeface="+mj-ea"/>
                <a:cs typeface="+mj-cs"/>
              </a:rPr>
              <a:t>ortal</a:t>
            </a:r>
            <a:r>
              <a:rPr lang="en-US" sz="4400" kern="0" noProof="0" dirty="0" smtClean="0">
                <a:latin typeface="+mj-lt"/>
                <a:ea typeface="+mj-ea"/>
                <a:cs typeface="+mj-cs"/>
              </a:rPr>
              <a:t> hypertension, </a:t>
            </a:r>
            <a:r>
              <a:rPr lang="en-US" sz="4400" kern="0" noProof="0" dirty="0" err="1" smtClean="0">
                <a:latin typeface="+mj-lt"/>
                <a:ea typeface="+mj-ea"/>
                <a:cs typeface="+mj-cs"/>
              </a:rPr>
              <a:t>varices</a:t>
            </a:r>
            <a:endParaRPr kumimoji="0" lang="en-US" sz="4400" b="0" i="0" u="none" strike="noStrike" kern="0" cap="none" spc="0" normalizeH="0" baseline="0" noProof="0" dirty="0" smtClean="0">
              <a:ln>
                <a:noFill/>
              </a:ln>
              <a:solidFill>
                <a:srgbClr val="B2B2B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1943100"/>
            <a:ext cx="6427787" cy="491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Line 7"/>
          <p:cNvSpPr>
            <a:spLocks noChangeShapeType="1"/>
          </p:cNvSpPr>
          <p:nvPr/>
        </p:nvSpPr>
        <p:spPr bwMode="auto">
          <a:xfrm>
            <a:off x="3810000" y="4114800"/>
            <a:ext cx="838200" cy="400050"/>
          </a:xfrm>
          <a:prstGeom prst="line">
            <a:avLst/>
          </a:prstGeom>
          <a:noFill/>
          <a:ln w="82550">
            <a:solidFill>
              <a:srgbClr val="FFFF00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04800" y="304800"/>
            <a:ext cx="84582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400" kern="0" dirty="0" smtClean="0">
                <a:latin typeface="+mj-lt"/>
                <a:ea typeface="+mj-ea"/>
                <a:cs typeface="+mj-cs"/>
              </a:rPr>
              <a:t>59</a:t>
            </a:r>
            <a: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year-old</a:t>
            </a:r>
            <a:r>
              <a:rPr kumimoji="0" lang="en-US" sz="4400" b="0" i="0" u="none" strike="noStrike" kern="0" cap="none" spc="0" normalizeH="0" noProof="0" dirty="0" smtClean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female with PSC and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400" kern="0" dirty="0" smtClean="0">
                <a:latin typeface="+mj-lt"/>
                <a:ea typeface="+mj-ea"/>
                <a:cs typeface="+mj-cs"/>
              </a:rPr>
              <a:t>p</a:t>
            </a:r>
            <a:r>
              <a:rPr lang="en-US" sz="4400" kern="0" noProof="0" dirty="0" err="1" smtClean="0">
                <a:latin typeface="+mj-lt"/>
                <a:ea typeface="+mj-ea"/>
                <a:cs typeface="+mj-cs"/>
              </a:rPr>
              <a:t>ortal</a:t>
            </a:r>
            <a:r>
              <a:rPr lang="en-US" sz="4400" kern="0" noProof="0" dirty="0" smtClean="0">
                <a:latin typeface="+mj-lt"/>
                <a:ea typeface="+mj-ea"/>
                <a:cs typeface="+mj-cs"/>
              </a:rPr>
              <a:t> hypertension, </a:t>
            </a:r>
            <a:r>
              <a:rPr lang="en-US" sz="4400" kern="0" noProof="0" dirty="0" err="1" smtClean="0">
                <a:latin typeface="+mj-lt"/>
                <a:ea typeface="+mj-ea"/>
                <a:cs typeface="+mj-cs"/>
              </a:rPr>
              <a:t>varices</a:t>
            </a:r>
            <a:endParaRPr kumimoji="0" lang="en-US" sz="4400" b="0" i="0" u="none" strike="noStrike" kern="0" cap="none" spc="0" normalizeH="0" baseline="0" noProof="0" dirty="0" smtClean="0">
              <a:ln>
                <a:noFill/>
              </a:ln>
              <a:solidFill>
                <a:srgbClr val="B2B2B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1943100"/>
            <a:ext cx="6427787" cy="491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Line 7"/>
          <p:cNvSpPr>
            <a:spLocks noChangeShapeType="1"/>
          </p:cNvSpPr>
          <p:nvPr/>
        </p:nvSpPr>
        <p:spPr bwMode="auto">
          <a:xfrm>
            <a:off x="3886200" y="3886200"/>
            <a:ext cx="838200" cy="400050"/>
          </a:xfrm>
          <a:prstGeom prst="line">
            <a:avLst/>
          </a:prstGeom>
          <a:noFill/>
          <a:ln w="82550">
            <a:solidFill>
              <a:srgbClr val="FFFF00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04800" y="304800"/>
            <a:ext cx="84582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400" kern="0" dirty="0" smtClean="0">
                <a:latin typeface="+mj-lt"/>
                <a:ea typeface="+mj-ea"/>
                <a:cs typeface="+mj-cs"/>
              </a:rPr>
              <a:t>59</a:t>
            </a:r>
            <a: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year-old</a:t>
            </a:r>
            <a:r>
              <a:rPr kumimoji="0" lang="en-US" sz="4400" b="0" i="0" u="none" strike="noStrike" kern="0" cap="none" spc="0" normalizeH="0" noProof="0" dirty="0" smtClean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female with PSC and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400" kern="0" dirty="0" smtClean="0">
                <a:latin typeface="+mj-lt"/>
                <a:ea typeface="+mj-ea"/>
                <a:cs typeface="+mj-cs"/>
              </a:rPr>
              <a:t>p</a:t>
            </a:r>
            <a:r>
              <a:rPr lang="en-US" sz="4400" kern="0" noProof="0" dirty="0" err="1" smtClean="0">
                <a:latin typeface="+mj-lt"/>
                <a:ea typeface="+mj-ea"/>
                <a:cs typeface="+mj-cs"/>
              </a:rPr>
              <a:t>ortal</a:t>
            </a:r>
            <a:r>
              <a:rPr lang="en-US" sz="4400" kern="0" noProof="0" dirty="0" smtClean="0">
                <a:latin typeface="+mj-lt"/>
                <a:ea typeface="+mj-ea"/>
                <a:cs typeface="+mj-cs"/>
              </a:rPr>
              <a:t> hypertension, </a:t>
            </a:r>
            <a:r>
              <a:rPr lang="en-US" sz="4400" kern="0" noProof="0" dirty="0" err="1" smtClean="0">
                <a:latin typeface="+mj-lt"/>
                <a:ea typeface="+mj-ea"/>
                <a:cs typeface="+mj-cs"/>
              </a:rPr>
              <a:t>varices</a:t>
            </a:r>
            <a:endParaRPr kumimoji="0" lang="en-US" sz="4400" b="0" i="0" u="none" strike="noStrike" kern="0" cap="none" spc="0" normalizeH="0" baseline="0" noProof="0" dirty="0" smtClean="0">
              <a:ln>
                <a:noFill/>
              </a:ln>
              <a:solidFill>
                <a:srgbClr val="B2B2B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1943100"/>
            <a:ext cx="6427787" cy="491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Line 7"/>
          <p:cNvSpPr>
            <a:spLocks noChangeShapeType="1"/>
          </p:cNvSpPr>
          <p:nvPr/>
        </p:nvSpPr>
        <p:spPr bwMode="auto">
          <a:xfrm>
            <a:off x="3886200" y="3886200"/>
            <a:ext cx="838200" cy="400050"/>
          </a:xfrm>
          <a:prstGeom prst="line">
            <a:avLst/>
          </a:prstGeom>
          <a:noFill/>
          <a:ln w="82550">
            <a:solidFill>
              <a:srgbClr val="FFFF00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04800" y="304800"/>
            <a:ext cx="84582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400" kern="0" dirty="0" smtClean="0">
                <a:latin typeface="+mj-lt"/>
                <a:ea typeface="+mj-ea"/>
                <a:cs typeface="+mj-cs"/>
              </a:rPr>
              <a:t>59</a:t>
            </a:r>
            <a: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year-old</a:t>
            </a:r>
            <a:r>
              <a:rPr kumimoji="0" lang="en-US" sz="4400" b="0" i="0" u="none" strike="noStrike" kern="0" cap="none" spc="0" normalizeH="0" noProof="0" dirty="0" smtClean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female with PSC and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400" kern="0" dirty="0" smtClean="0">
                <a:latin typeface="+mj-lt"/>
                <a:ea typeface="+mj-ea"/>
                <a:cs typeface="+mj-cs"/>
              </a:rPr>
              <a:t>p</a:t>
            </a:r>
            <a:r>
              <a:rPr lang="en-US" sz="4400" kern="0" noProof="0" dirty="0" err="1" smtClean="0">
                <a:latin typeface="+mj-lt"/>
                <a:ea typeface="+mj-ea"/>
                <a:cs typeface="+mj-cs"/>
              </a:rPr>
              <a:t>ortal</a:t>
            </a:r>
            <a:r>
              <a:rPr lang="en-US" sz="4400" kern="0" noProof="0" dirty="0" smtClean="0">
                <a:latin typeface="+mj-lt"/>
                <a:ea typeface="+mj-ea"/>
                <a:cs typeface="+mj-cs"/>
              </a:rPr>
              <a:t> hypertension, </a:t>
            </a:r>
            <a:r>
              <a:rPr lang="en-US" sz="4400" kern="0" noProof="0" dirty="0" err="1" smtClean="0">
                <a:latin typeface="+mj-lt"/>
                <a:ea typeface="+mj-ea"/>
                <a:cs typeface="+mj-cs"/>
              </a:rPr>
              <a:t>varices</a:t>
            </a:r>
            <a:endParaRPr kumimoji="0" lang="en-US" sz="4400" b="0" i="0" u="none" strike="noStrike" kern="0" cap="none" spc="0" normalizeH="0" baseline="0" noProof="0" dirty="0" smtClean="0">
              <a:ln>
                <a:noFill/>
              </a:ln>
              <a:solidFill>
                <a:srgbClr val="B2B2B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1943100"/>
            <a:ext cx="6427787" cy="491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Line 7"/>
          <p:cNvSpPr>
            <a:spLocks noChangeShapeType="1"/>
          </p:cNvSpPr>
          <p:nvPr/>
        </p:nvSpPr>
        <p:spPr bwMode="auto">
          <a:xfrm flipV="1">
            <a:off x="3962400" y="4343400"/>
            <a:ext cx="762000" cy="304800"/>
          </a:xfrm>
          <a:prstGeom prst="line">
            <a:avLst/>
          </a:prstGeom>
          <a:noFill/>
          <a:ln w="82550">
            <a:solidFill>
              <a:srgbClr val="FFFF00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04800" y="304800"/>
            <a:ext cx="84582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400" kern="0" dirty="0" smtClean="0">
                <a:latin typeface="+mj-lt"/>
                <a:ea typeface="+mj-ea"/>
                <a:cs typeface="+mj-cs"/>
              </a:rPr>
              <a:t>59</a:t>
            </a:r>
            <a: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year-old</a:t>
            </a:r>
            <a:r>
              <a:rPr kumimoji="0" lang="en-US" sz="4400" b="0" i="0" u="none" strike="noStrike" kern="0" cap="none" spc="0" normalizeH="0" noProof="0" dirty="0" smtClean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female with PSC and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400" kern="0" dirty="0" smtClean="0">
                <a:latin typeface="+mj-lt"/>
                <a:ea typeface="+mj-ea"/>
                <a:cs typeface="+mj-cs"/>
              </a:rPr>
              <a:t>p</a:t>
            </a:r>
            <a:r>
              <a:rPr lang="en-US" sz="4400" kern="0" noProof="0" dirty="0" err="1" smtClean="0">
                <a:latin typeface="+mj-lt"/>
                <a:ea typeface="+mj-ea"/>
                <a:cs typeface="+mj-cs"/>
              </a:rPr>
              <a:t>ortal</a:t>
            </a:r>
            <a:r>
              <a:rPr lang="en-US" sz="4400" kern="0" noProof="0" dirty="0" smtClean="0">
                <a:latin typeface="+mj-lt"/>
                <a:ea typeface="+mj-ea"/>
                <a:cs typeface="+mj-cs"/>
              </a:rPr>
              <a:t> hypertension, </a:t>
            </a:r>
            <a:r>
              <a:rPr lang="en-US" sz="4400" kern="0" noProof="0" dirty="0" err="1" smtClean="0">
                <a:latin typeface="+mj-lt"/>
                <a:ea typeface="+mj-ea"/>
                <a:cs typeface="+mj-cs"/>
              </a:rPr>
              <a:t>varices</a:t>
            </a:r>
            <a:endParaRPr kumimoji="0" lang="en-US" sz="4400" b="0" i="0" u="none" strike="noStrike" kern="0" cap="none" spc="0" normalizeH="0" baseline="0" noProof="0" dirty="0" smtClean="0">
              <a:ln>
                <a:noFill/>
              </a:ln>
              <a:solidFill>
                <a:srgbClr val="B2B2B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1943100"/>
            <a:ext cx="6427787" cy="491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Line 7"/>
          <p:cNvSpPr>
            <a:spLocks noChangeShapeType="1"/>
          </p:cNvSpPr>
          <p:nvPr/>
        </p:nvSpPr>
        <p:spPr bwMode="auto">
          <a:xfrm flipH="1" flipV="1">
            <a:off x="5181600" y="4495800"/>
            <a:ext cx="304800" cy="819150"/>
          </a:xfrm>
          <a:prstGeom prst="line">
            <a:avLst/>
          </a:prstGeom>
          <a:noFill/>
          <a:ln w="82550">
            <a:solidFill>
              <a:srgbClr val="FFFF00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04800" y="304800"/>
            <a:ext cx="84582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400" kern="0" dirty="0" smtClean="0">
                <a:latin typeface="+mj-lt"/>
                <a:ea typeface="+mj-ea"/>
                <a:cs typeface="+mj-cs"/>
              </a:rPr>
              <a:t>59</a:t>
            </a:r>
            <a: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year-old</a:t>
            </a:r>
            <a:r>
              <a:rPr kumimoji="0" lang="en-US" sz="4400" b="0" i="0" u="none" strike="noStrike" kern="0" cap="none" spc="0" normalizeH="0" noProof="0" dirty="0" smtClean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female with PSC and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400" kern="0" dirty="0" smtClean="0">
                <a:latin typeface="+mj-lt"/>
                <a:ea typeface="+mj-ea"/>
                <a:cs typeface="+mj-cs"/>
              </a:rPr>
              <a:t>p</a:t>
            </a:r>
            <a:r>
              <a:rPr lang="en-US" sz="4400" kern="0" noProof="0" dirty="0" err="1" smtClean="0">
                <a:latin typeface="+mj-lt"/>
                <a:ea typeface="+mj-ea"/>
                <a:cs typeface="+mj-cs"/>
              </a:rPr>
              <a:t>ortal</a:t>
            </a:r>
            <a:r>
              <a:rPr lang="en-US" sz="4400" kern="0" noProof="0" dirty="0" smtClean="0">
                <a:latin typeface="+mj-lt"/>
                <a:ea typeface="+mj-ea"/>
                <a:cs typeface="+mj-cs"/>
              </a:rPr>
              <a:t> hypertension, </a:t>
            </a:r>
            <a:r>
              <a:rPr lang="en-US" sz="4400" kern="0" noProof="0" dirty="0" err="1" smtClean="0">
                <a:latin typeface="+mj-lt"/>
                <a:ea typeface="+mj-ea"/>
                <a:cs typeface="+mj-cs"/>
              </a:rPr>
              <a:t>varices</a:t>
            </a:r>
            <a:endParaRPr kumimoji="0" lang="en-US" sz="4400" b="0" i="0" u="none" strike="noStrike" kern="0" cap="none" spc="0" normalizeH="0" baseline="0" noProof="0" dirty="0" smtClean="0">
              <a:ln>
                <a:noFill/>
              </a:ln>
              <a:solidFill>
                <a:srgbClr val="B2B2B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1943100"/>
            <a:ext cx="6427787" cy="491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Line 7"/>
          <p:cNvSpPr>
            <a:spLocks noChangeShapeType="1"/>
          </p:cNvSpPr>
          <p:nvPr/>
        </p:nvSpPr>
        <p:spPr bwMode="auto">
          <a:xfrm flipH="1" flipV="1">
            <a:off x="5181600" y="4495800"/>
            <a:ext cx="304800" cy="819150"/>
          </a:xfrm>
          <a:prstGeom prst="line">
            <a:avLst/>
          </a:prstGeom>
          <a:noFill/>
          <a:ln w="82550">
            <a:solidFill>
              <a:srgbClr val="FFFF00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04800" y="304800"/>
            <a:ext cx="84582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400" kern="0" dirty="0" smtClean="0">
                <a:latin typeface="+mj-lt"/>
                <a:ea typeface="+mj-ea"/>
                <a:cs typeface="+mj-cs"/>
              </a:rPr>
              <a:t>59</a:t>
            </a:r>
            <a: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year-old</a:t>
            </a:r>
            <a:r>
              <a:rPr kumimoji="0" lang="en-US" sz="4400" b="0" i="0" u="none" strike="noStrike" kern="0" cap="none" spc="0" normalizeH="0" noProof="0" dirty="0" smtClean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female with PSC and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400" kern="0" dirty="0" smtClean="0">
                <a:latin typeface="+mj-lt"/>
                <a:ea typeface="+mj-ea"/>
                <a:cs typeface="+mj-cs"/>
              </a:rPr>
              <a:t>p</a:t>
            </a:r>
            <a:r>
              <a:rPr lang="en-US" sz="4400" kern="0" noProof="0" dirty="0" err="1" smtClean="0">
                <a:latin typeface="+mj-lt"/>
                <a:ea typeface="+mj-ea"/>
                <a:cs typeface="+mj-cs"/>
              </a:rPr>
              <a:t>ortal</a:t>
            </a:r>
            <a:r>
              <a:rPr lang="en-US" sz="4400" kern="0" noProof="0" dirty="0" smtClean="0">
                <a:latin typeface="+mj-lt"/>
                <a:ea typeface="+mj-ea"/>
                <a:cs typeface="+mj-cs"/>
              </a:rPr>
              <a:t> hypertension, </a:t>
            </a:r>
            <a:r>
              <a:rPr lang="en-US" sz="4400" kern="0" noProof="0" dirty="0" err="1" smtClean="0">
                <a:latin typeface="+mj-lt"/>
                <a:ea typeface="+mj-ea"/>
                <a:cs typeface="+mj-cs"/>
              </a:rPr>
              <a:t>varices</a:t>
            </a:r>
            <a:endParaRPr kumimoji="0" lang="en-US" sz="4400" b="0" i="0" u="none" strike="noStrike" kern="0" cap="none" spc="0" normalizeH="0" baseline="0" noProof="0" dirty="0" smtClean="0">
              <a:ln>
                <a:noFill/>
              </a:ln>
              <a:solidFill>
                <a:srgbClr val="B2B2B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1943100"/>
            <a:ext cx="6427787" cy="491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Line 7"/>
          <p:cNvSpPr>
            <a:spLocks noChangeShapeType="1"/>
          </p:cNvSpPr>
          <p:nvPr/>
        </p:nvSpPr>
        <p:spPr bwMode="auto">
          <a:xfrm flipH="1" flipV="1">
            <a:off x="5181600" y="4495800"/>
            <a:ext cx="304800" cy="819150"/>
          </a:xfrm>
          <a:prstGeom prst="line">
            <a:avLst/>
          </a:prstGeom>
          <a:noFill/>
          <a:ln w="82550">
            <a:solidFill>
              <a:srgbClr val="FFFF00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04800" y="304800"/>
            <a:ext cx="84582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400" kern="0" dirty="0" smtClean="0">
                <a:latin typeface="+mj-lt"/>
                <a:ea typeface="+mj-ea"/>
                <a:cs typeface="+mj-cs"/>
              </a:rPr>
              <a:t>59</a:t>
            </a:r>
            <a: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year-old</a:t>
            </a:r>
            <a:r>
              <a:rPr kumimoji="0" lang="en-US" sz="4400" b="0" i="0" u="none" strike="noStrike" kern="0" cap="none" spc="0" normalizeH="0" noProof="0" dirty="0" smtClean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female with PSC and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400" kern="0" dirty="0" smtClean="0">
                <a:latin typeface="+mj-lt"/>
                <a:ea typeface="+mj-ea"/>
                <a:cs typeface="+mj-cs"/>
              </a:rPr>
              <a:t>p</a:t>
            </a:r>
            <a:r>
              <a:rPr lang="en-US" sz="4400" kern="0" noProof="0" dirty="0" err="1" smtClean="0">
                <a:latin typeface="+mj-lt"/>
                <a:ea typeface="+mj-ea"/>
                <a:cs typeface="+mj-cs"/>
              </a:rPr>
              <a:t>ortal</a:t>
            </a:r>
            <a:r>
              <a:rPr lang="en-US" sz="4400" kern="0" noProof="0" dirty="0" smtClean="0">
                <a:latin typeface="+mj-lt"/>
                <a:ea typeface="+mj-ea"/>
                <a:cs typeface="+mj-cs"/>
              </a:rPr>
              <a:t> hypertension, </a:t>
            </a:r>
            <a:r>
              <a:rPr lang="en-US" sz="4400" kern="0" noProof="0" dirty="0" err="1" smtClean="0">
                <a:latin typeface="+mj-lt"/>
                <a:ea typeface="+mj-ea"/>
                <a:cs typeface="+mj-cs"/>
              </a:rPr>
              <a:t>varices</a:t>
            </a:r>
            <a:endParaRPr kumimoji="0" lang="en-US" sz="4400" b="0" i="0" u="none" strike="noStrike" kern="0" cap="none" spc="0" normalizeH="0" baseline="0" noProof="0" dirty="0" smtClean="0">
              <a:ln>
                <a:noFill/>
              </a:ln>
              <a:solidFill>
                <a:srgbClr val="B2B2B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1943100"/>
            <a:ext cx="6427787" cy="491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Line 7"/>
          <p:cNvSpPr>
            <a:spLocks noChangeShapeType="1"/>
          </p:cNvSpPr>
          <p:nvPr/>
        </p:nvSpPr>
        <p:spPr bwMode="auto">
          <a:xfrm flipH="1" flipV="1">
            <a:off x="5181600" y="4495800"/>
            <a:ext cx="304800" cy="819150"/>
          </a:xfrm>
          <a:prstGeom prst="line">
            <a:avLst/>
          </a:prstGeom>
          <a:noFill/>
          <a:ln w="82550">
            <a:solidFill>
              <a:srgbClr val="FFFF00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25" y="119063"/>
            <a:ext cx="8818563" cy="661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25" y="500063"/>
            <a:ext cx="8818563" cy="585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25" y="495300"/>
            <a:ext cx="8818563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533400" y="304800"/>
            <a:ext cx="8001000" cy="1143000"/>
          </a:xfrm>
        </p:spPr>
        <p:txBody>
          <a:bodyPr/>
          <a:lstStyle/>
          <a:p>
            <a:r>
              <a:rPr lang="en-US" dirty="0" err="1" smtClean="0"/>
              <a:t>Cholangiocarcinoma</a:t>
            </a:r>
            <a:endParaRPr lang="en-US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05000"/>
            <a:ext cx="7772400" cy="4953000"/>
          </a:xfrm>
        </p:spPr>
        <p:txBody>
          <a:bodyPr/>
          <a:lstStyle/>
          <a:p>
            <a:r>
              <a:rPr lang="en-US" dirty="0" smtClean="0"/>
              <a:t>The feared complication of PSC</a:t>
            </a:r>
          </a:p>
          <a:p>
            <a:r>
              <a:rPr lang="en-US" dirty="0" smtClean="0"/>
              <a:t>Occurs in about 10% of patients</a:t>
            </a:r>
          </a:p>
          <a:p>
            <a:r>
              <a:rPr lang="en-US" dirty="0" smtClean="0"/>
              <a:t>Uncommon in the setting of small duct variant PSC</a:t>
            </a:r>
          </a:p>
          <a:p>
            <a:endParaRPr lang="en-US" dirty="0" smtClean="0"/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533400" y="304800"/>
            <a:ext cx="8001000" cy="1143000"/>
          </a:xfrm>
        </p:spPr>
        <p:txBody>
          <a:bodyPr/>
          <a:lstStyle/>
          <a:p>
            <a:r>
              <a:rPr lang="en-US" dirty="0" err="1" smtClean="0"/>
              <a:t>Cholangiocarcinoma</a:t>
            </a:r>
            <a:endParaRPr lang="en-US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05000"/>
            <a:ext cx="7772400" cy="4953000"/>
          </a:xfrm>
        </p:spPr>
        <p:txBody>
          <a:bodyPr/>
          <a:lstStyle/>
          <a:p>
            <a:r>
              <a:rPr lang="en-US" dirty="0" smtClean="0"/>
              <a:t>Suspected when there is clinical worsening - new jaundice, weight loss, worsening </a:t>
            </a:r>
            <a:r>
              <a:rPr lang="en-US" dirty="0" err="1" smtClean="0"/>
              <a:t>pruritus</a:t>
            </a:r>
            <a:r>
              <a:rPr lang="en-US" dirty="0" smtClean="0"/>
              <a:t> or rising serum marker such as CA19-9</a:t>
            </a:r>
          </a:p>
          <a:p>
            <a:r>
              <a:rPr lang="en-US" dirty="0" smtClean="0"/>
              <a:t>Imaging tests are often complimentary for evaluation as these tumors are challenging to discover and may be occult on imaging!</a:t>
            </a:r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533400" y="304800"/>
            <a:ext cx="8001000" cy="1143000"/>
          </a:xfrm>
        </p:spPr>
        <p:txBody>
          <a:bodyPr/>
          <a:lstStyle/>
          <a:p>
            <a:r>
              <a:rPr lang="en-US" dirty="0" err="1" smtClean="0"/>
              <a:t>Cholangiocarcinoma</a:t>
            </a:r>
            <a:endParaRPr lang="en-US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05000"/>
            <a:ext cx="7772400" cy="4953000"/>
          </a:xfrm>
        </p:spPr>
        <p:txBody>
          <a:bodyPr/>
          <a:lstStyle/>
          <a:p>
            <a:r>
              <a:rPr lang="en-US" dirty="0" smtClean="0"/>
              <a:t>Prior interventions like ERCP and past biopsies may confound diagnosis</a:t>
            </a:r>
          </a:p>
          <a:p>
            <a:r>
              <a:rPr lang="en-US" dirty="0" smtClean="0"/>
              <a:t>Diagnosis typically depends on biopsy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533400" y="304800"/>
            <a:ext cx="8001000" cy="1143000"/>
          </a:xfrm>
        </p:spPr>
        <p:txBody>
          <a:bodyPr/>
          <a:lstStyle/>
          <a:p>
            <a:r>
              <a:rPr lang="en-US" dirty="0" err="1" smtClean="0"/>
              <a:t>Cholangiocarcinoma</a:t>
            </a:r>
            <a:endParaRPr lang="en-US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05000"/>
            <a:ext cx="7772400" cy="4953000"/>
          </a:xfrm>
        </p:spPr>
        <p:txBody>
          <a:bodyPr/>
          <a:lstStyle/>
          <a:p>
            <a:pPr eaLnBrk="1" hangingPunct="1"/>
            <a:r>
              <a:rPr lang="en-US" dirty="0" smtClean="0"/>
              <a:t>Imaging appearance variable due to location and growth pattern</a:t>
            </a:r>
          </a:p>
          <a:p>
            <a:pPr lvl="1" eaLnBrk="1" hangingPunct="1"/>
            <a:endParaRPr lang="en-US" sz="2400" dirty="0" smtClean="0"/>
          </a:p>
          <a:p>
            <a:pPr lvl="1" eaLnBrk="1" hangingPunct="1"/>
            <a:r>
              <a:rPr lang="en-US" dirty="0" smtClean="0"/>
              <a:t>Mass forming</a:t>
            </a:r>
          </a:p>
          <a:p>
            <a:pPr lvl="1" eaLnBrk="1" hangingPunct="1"/>
            <a:r>
              <a:rPr lang="en-US" dirty="0" err="1" smtClean="0"/>
              <a:t>Intraductal</a:t>
            </a:r>
            <a:endParaRPr lang="en-US" dirty="0" smtClean="0"/>
          </a:p>
          <a:p>
            <a:pPr lvl="1" eaLnBrk="1" hangingPunct="1"/>
            <a:r>
              <a:rPr lang="en-US" i="1" dirty="0" err="1" smtClean="0"/>
              <a:t>Periductal</a:t>
            </a:r>
            <a:r>
              <a:rPr lang="en-US" i="1" dirty="0" smtClean="0"/>
              <a:t> infiltrating</a:t>
            </a:r>
          </a:p>
          <a:p>
            <a:pPr lvl="1" eaLnBrk="1" hangingPunct="1"/>
            <a:endParaRPr lang="en-US" sz="2400" dirty="0" smtClean="0">
              <a:solidFill>
                <a:schemeClr val="bg1"/>
              </a:solidFill>
            </a:endParaRP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3332" name="Picture 4" descr="ar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7338" y="1128713"/>
            <a:ext cx="4119562" cy="277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333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76200"/>
            <a:ext cx="8229600" cy="1143000"/>
          </a:xfrm>
          <a:noFill/>
          <a:ln/>
        </p:spPr>
        <p:txBody>
          <a:bodyPr anchor="t"/>
          <a:lstStyle/>
          <a:p>
            <a:pPr eaLnBrk="1" hangingPunct="1"/>
            <a:r>
              <a:rPr lang="en-US" dirty="0" err="1" smtClean="0"/>
              <a:t>Cholangiocarcinoma</a:t>
            </a:r>
            <a:endParaRPr lang="en-US" dirty="0" smtClean="0"/>
          </a:p>
        </p:txBody>
      </p:sp>
      <p:sp>
        <p:nvSpPr>
          <p:cNvPr id="483331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325563"/>
            <a:ext cx="4495800" cy="4662487"/>
          </a:xfrm>
          <a:ln/>
        </p:spPr>
        <p:txBody>
          <a:bodyPr/>
          <a:lstStyle/>
          <a:p>
            <a:pPr lvl="1" eaLnBrk="1" hangingPunct="1"/>
            <a:r>
              <a:rPr lang="en-US" sz="2400" dirty="0" smtClean="0"/>
              <a:t>Appearance varies due   to amount of fibrosis    and necrosis</a:t>
            </a:r>
          </a:p>
          <a:p>
            <a:pPr lvl="1" eaLnBrk="1" hangingPunct="1">
              <a:buFontTx/>
              <a:buNone/>
            </a:pPr>
            <a:endParaRPr lang="en-US" sz="2400" dirty="0" smtClean="0"/>
          </a:p>
          <a:p>
            <a:pPr lvl="1" eaLnBrk="1" hangingPunct="1"/>
            <a:r>
              <a:rPr lang="en-US" sz="2400" dirty="0" smtClean="0"/>
              <a:t>Delayed enhancement due to fibrosis</a:t>
            </a:r>
          </a:p>
          <a:p>
            <a:pPr lvl="1" eaLnBrk="1" hangingPunct="1"/>
            <a:endParaRPr lang="en-US" sz="2400" dirty="0" smtClean="0"/>
          </a:p>
          <a:p>
            <a:pPr lvl="2" eaLnBrk="1" hangingPunct="1"/>
            <a:endParaRPr lang="en-US" sz="2000" dirty="0" smtClean="0"/>
          </a:p>
        </p:txBody>
      </p:sp>
      <p:pic>
        <p:nvPicPr>
          <p:cNvPr id="208901" name="Picture 5" descr="pv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700" y="2740025"/>
            <a:ext cx="3741738" cy="252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902" name="Picture 6" descr="delay 1"/>
          <p:cNvPicPr>
            <a:picLocks noChangeAspect="1" noChangeArrowheads="1"/>
          </p:cNvPicPr>
          <p:nvPr/>
        </p:nvPicPr>
        <p:blipFill>
          <a:blip r:embed="rId6" cstate="print">
            <a:lum bright="-6000" contrast="6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525" y="4356100"/>
            <a:ext cx="3927475" cy="250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8903" name="Line 7"/>
          <p:cNvSpPr>
            <a:spLocks noChangeShapeType="1"/>
          </p:cNvSpPr>
          <p:nvPr/>
        </p:nvSpPr>
        <p:spPr bwMode="auto">
          <a:xfrm>
            <a:off x="4724400" y="3048000"/>
            <a:ext cx="838200" cy="400050"/>
          </a:xfrm>
          <a:prstGeom prst="line">
            <a:avLst/>
          </a:prstGeom>
          <a:noFill/>
          <a:ln w="82550">
            <a:solidFill>
              <a:srgbClr val="FFFF00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8" name="Line 7"/>
          <p:cNvSpPr>
            <a:spLocks noChangeShapeType="1"/>
          </p:cNvSpPr>
          <p:nvPr/>
        </p:nvSpPr>
        <p:spPr bwMode="auto">
          <a:xfrm>
            <a:off x="3962400" y="1219200"/>
            <a:ext cx="838200" cy="400050"/>
          </a:xfrm>
          <a:prstGeom prst="line">
            <a:avLst/>
          </a:prstGeom>
          <a:noFill/>
          <a:ln w="82550">
            <a:solidFill>
              <a:srgbClr val="FFFF00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9" name="Line 7"/>
          <p:cNvSpPr>
            <a:spLocks noChangeShapeType="1"/>
          </p:cNvSpPr>
          <p:nvPr/>
        </p:nvSpPr>
        <p:spPr bwMode="auto">
          <a:xfrm>
            <a:off x="5257800" y="4495800"/>
            <a:ext cx="838200" cy="400050"/>
          </a:xfrm>
          <a:prstGeom prst="line">
            <a:avLst/>
          </a:prstGeom>
          <a:noFill/>
          <a:ln w="82550">
            <a:solidFill>
              <a:srgbClr val="FFFF00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89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89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89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2" dur="500"/>
                                        <p:tgtEl>
                                          <p:spTgt spid="208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3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8903" grpId="0" animBg="1"/>
      <p:bldP spid="8" grpId="0" animBg="1"/>
      <p:bldP spid="9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236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295400"/>
            <a:ext cx="4495800" cy="4662488"/>
          </a:xfrm>
          <a:ln/>
        </p:spPr>
        <p:txBody>
          <a:bodyPr/>
          <a:lstStyle/>
          <a:p>
            <a:pPr eaLnBrk="1" hangingPunct="1">
              <a:buFontTx/>
              <a:buNone/>
            </a:pPr>
            <a:endParaRPr lang="en-US" sz="2800" dirty="0" smtClean="0">
              <a:solidFill>
                <a:schemeClr val="bg1"/>
              </a:solidFill>
            </a:endParaRPr>
          </a:p>
        </p:txBody>
      </p:sp>
      <p:pic>
        <p:nvPicPr>
          <p:cNvPr id="479238" name="Picture 2" descr="Image_35"/>
          <p:cNvPicPr>
            <a:picLocks noChangeAspect="1" noChangeArrowheads="1"/>
          </p:cNvPicPr>
          <p:nvPr/>
        </p:nvPicPr>
        <p:blipFill>
          <a:blip r:embed="rId3" cstate="print">
            <a:lum bright="-18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9230"/>
          <a:stretch>
            <a:fillRect/>
          </a:stretch>
        </p:blipFill>
        <p:spPr bwMode="auto">
          <a:xfrm>
            <a:off x="1066800" y="1371600"/>
            <a:ext cx="6949600" cy="5091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1428" name="Line 4"/>
          <p:cNvSpPr>
            <a:spLocks noChangeShapeType="1"/>
          </p:cNvSpPr>
          <p:nvPr/>
        </p:nvSpPr>
        <p:spPr bwMode="auto">
          <a:xfrm flipH="1" flipV="1">
            <a:off x="4191000" y="4038600"/>
            <a:ext cx="315761" cy="891397"/>
          </a:xfrm>
          <a:prstGeom prst="line">
            <a:avLst/>
          </a:prstGeom>
          <a:noFill/>
          <a:ln w="69850">
            <a:solidFill>
              <a:srgbClr val="FFFF00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533400" y="304800"/>
            <a:ext cx="80010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smtClean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Cholangiocarcinoma</a:t>
            </a:r>
            <a:endParaRPr kumimoji="0" lang="en-US" sz="4400" b="0" i="0" u="none" strike="noStrike" kern="0" cap="none" spc="0" normalizeH="0" baseline="0" noProof="0" dirty="0" smtClean="0">
              <a:ln>
                <a:noFill/>
              </a:ln>
              <a:solidFill>
                <a:srgbClr val="B2B2B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1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1428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12392"/>
            <a:ext cx="6343649" cy="6845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Line 4"/>
          <p:cNvSpPr>
            <a:spLocks noChangeShapeType="1"/>
          </p:cNvSpPr>
          <p:nvPr/>
        </p:nvSpPr>
        <p:spPr bwMode="auto">
          <a:xfrm flipH="1">
            <a:off x="4343400" y="1828800"/>
            <a:ext cx="762000" cy="838200"/>
          </a:xfrm>
          <a:prstGeom prst="line">
            <a:avLst/>
          </a:prstGeom>
          <a:noFill/>
          <a:ln w="88900">
            <a:solidFill>
              <a:srgbClr val="FFFF00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04800" y="304800"/>
            <a:ext cx="84582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400" kern="0" noProof="0" dirty="0" smtClean="0">
                <a:latin typeface="+mj-lt"/>
                <a:ea typeface="+mj-ea"/>
                <a:cs typeface="+mj-cs"/>
              </a:rPr>
              <a:t>45</a:t>
            </a:r>
            <a: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year-old</a:t>
            </a:r>
            <a:r>
              <a:rPr kumimoji="0" lang="en-US" sz="4400" b="0" i="0" u="none" strike="noStrike" kern="0" cap="none" spc="0" normalizeH="0" noProof="0" dirty="0" smtClean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female with proven infiltrating </a:t>
            </a:r>
            <a:r>
              <a:rPr kumimoji="0" lang="en-US" sz="4400" b="0" i="0" u="none" strike="noStrike" kern="0" cap="none" spc="0" normalizeH="0" noProof="0" dirty="0" err="1" smtClean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cholangiocarcinoma</a:t>
            </a:r>
            <a:endParaRPr kumimoji="0" lang="en-US" sz="4400" b="0" i="0" u="none" strike="noStrike" kern="0" cap="none" spc="0" normalizeH="0" baseline="0" noProof="0" dirty="0" smtClean="0">
              <a:ln>
                <a:noFill/>
              </a:ln>
              <a:solidFill>
                <a:srgbClr val="B2B2B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1905000"/>
            <a:ext cx="6686257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 smtClean="0"/>
              <a:t>Why imaging is performed for patients with PSC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05000"/>
            <a:ext cx="7772400" cy="4953000"/>
          </a:xfrm>
        </p:spPr>
        <p:txBody>
          <a:bodyPr/>
          <a:lstStyle/>
          <a:p>
            <a:r>
              <a:rPr lang="en-US" dirty="0" smtClean="0"/>
              <a:t>Disease diagnosis</a:t>
            </a:r>
          </a:p>
          <a:p>
            <a:pPr>
              <a:buNone/>
            </a:pP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PSC is diagnosed on the basis of characteristic </a:t>
            </a:r>
            <a:r>
              <a:rPr lang="en-US" i="1" dirty="0" smtClean="0"/>
              <a:t>imaging findings </a:t>
            </a:r>
            <a:r>
              <a:rPr lang="en-US" dirty="0" smtClean="0"/>
              <a:t>in conjunction with associated clinical, biochemical, serologic and </a:t>
            </a:r>
            <a:r>
              <a:rPr lang="en-US" dirty="0" err="1" smtClean="0"/>
              <a:t>histologic</a:t>
            </a:r>
            <a:r>
              <a:rPr lang="en-US" dirty="0" smtClean="0"/>
              <a:t> results</a:t>
            </a:r>
          </a:p>
          <a:p>
            <a:pPr lvl="1"/>
            <a:r>
              <a:rPr lang="en-US" dirty="0" smtClean="0"/>
              <a:t>In the past, diffuse </a:t>
            </a:r>
            <a:r>
              <a:rPr lang="en-US" dirty="0" err="1" smtClean="0"/>
              <a:t>intrahepatic</a:t>
            </a:r>
            <a:r>
              <a:rPr lang="en-US" dirty="0" smtClean="0"/>
              <a:t> and </a:t>
            </a:r>
            <a:r>
              <a:rPr lang="en-US" dirty="0" err="1" smtClean="0"/>
              <a:t>extrahepatic</a:t>
            </a:r>
            <a:r>
              <a:rPr lang="en-US" dirty="0" smtClean="0"/>
              <a:t> bile duct strictures were the cornerstone for diagnosis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04800" y="304800"/>
            <a:ext cx="84582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400" kern="0" noProof="0" dirty="0" smtClean="0">
                <a:latin typeface="+mj-lt"/>
                <a:ea typeface="+mj-ea"/>
                <a:cs typeface="+mj-cs"/>
              </a:rPr>
              <a:t>45</a:t>
            </a:r>
            <a: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year-old</a:t>
            </a:r>
            <a:r>
              <a:rPr kumimoji="0" lang="en-US" sz="4400" b="0" i="0" u="none" strike="noStrike" kern="0" cap="none" spc="0" normalizeH="0" noProof="0" dirty="0" smtClean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female with proven infiltrating </a:t>
            </a:r>
            <a:r>
              <a:rPr kumimoji="0" lang="en-US" sz="4400" b="0" i="0" u="none" strike="noStrike" kern="0" cap="none" spc="0" normalizeH="0" noProof="0" dirty="0" err="1" smtClean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cholangiocarcinoma</a:t>
            </a:r>
            <a:endParaRPr kumimoji="0" lang="en-US" sz="4400" b="0" i="0" u="none" strike="noStrike" kern="0" cap="none" spc="0" normalizeH="0" baseline="0" noProof="0" dirty="0" smtClean="0">
              <a:ln>
                <a:noFill/>
              </a:ln>
              <a:solidFill>
                <a:srgbClr val="B2B2B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971675"/>
            <a:ext cx="6827837" cy="488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04800" y="304800"/>
            <a:ext cx="84582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400" kern="0" noProof="0" dirty="0" smtClean="0">
                <a:latin typeface="+mj-lt"/>
                <a:ea typeface="+mj-ea"/>
                <a:cs typeface="+mj-cs"/>
              </a:rPr>
              <a:t>45</a:t>
            </a:r>
            <a: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year-old</a:t>
            </a:r>
            <a:r>
              <a:rPr kumimoji="0" lang="en-US" sz="4400" b="0" i="0" u="none" strike="noStrike" kern="0" cap="none" spc="0" normalizeH="0" noProof="0" dirty="0" smtClean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female with proven infiltrating </a:t>
            </a:r>
            <a:r>
              <a:rPr kumimoji="0" lang="en-US" sz="4400" b="0" i="0" u="none" strike="noStrike" kern="0" cap="none" spc="0" normalizeH="0" noProof="0" dirty="0" err="1" smtClean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cholangiocarcinoma</a:t>
            </a:r>
            <a:endParaRPr kumimoji="0" lang="en-US" sz="4400" b="0" i="0" u="none" strike="noStrike" kern="0" cap="none" spc="0" normalizeH="0" baseline="0" noProof="0" dirty="0" smtClean="0">
              <a:ln>
                <a:noFill/>
              </a:ln>
              <a:solidFill>
                <a:srgbClr val="B2B2B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971675"/>
            <a:ext cx="6827837" cy="488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04800" y="304800"/>
            <a:ext cx="84582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400" kern="0" noProof="0" dirty="0" smtClean="0">
                <a:latin typeface="+mj-lt"/>
                <a:ea typeface="+mj-ea"/>
                <a:cs typeface="+mj-cs"/>
              </a:rPr>
              <a:t>45</a:t>
            </a:r>
            <a: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year-old</a:t>
            </a:r>
            <a:r>
              <a:rPr kumimoji="0" lang="en-US" sz="4400" b="0" i="0" u="none" strike="noStrike" kern="0" cap="none" spc="0" normalizeH="0" noProof="0" dirty="0" smtClean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female with proven infiltrating </a:t>
            </a:r>
            <a:r>
              <a:rPr kumimoji="0" lang="en-US" sz="4400" b="0" i="0" u="none" strike="noStrike" kern="0" cap="none" spc="0" normalizeH="0" noProof="0" dirty="0" err="1" smtClean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cholangiocarcinoma</a:t>
            </a:r>
            <a:endParaRPr kumimoji="0" lang="en-US" sz="4400" b="0" i="0" u="none" strike="noStrike" kern="0" cap="none" spc="0" normalizeH="0" baseline="0" noProof="0" dirty="0" smtClean="0">
              <a:ln>
                <a:noFill/>
              </a:ln>
              <a:solidFill>
                <a:srgbClr val="B2B2B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971675"/>
            <a:ext cx="6827837" cy="488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04800" y="304800"/>
            <a:ext cx="84582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400" kern="0" noProof="0" dirty="0" smtClean="0">
                <a:latin typeface="+mj-lt"/>
                <a:ea typeface="+mj-ea"/>
                <a:cs typeface="+mj-cs"/>
              </a:rPr>
              <a:t>45</a:t>
            </a:r>
            <a: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year-old</a:t>
            </a:r>
            <a:r>
              <a:rPr kumimoji="0" lang="en-US" sz="4400" b="0" i="0" u="none" strike="noStrike" kern="0" cap="none" spc="0" normalizeH="0" noProof="0" dirty="0" smtClean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female with proven infiltrating </a:t>
            </a:r>
            <a:r>
              <a:rPr kumimoji="0" lang="en-US" sz="4400" b="0" i="0" u="none" strike="noStrike" kern="0" cap="none" spc="0" normalizeH="0" noProof="0" dirty="0" err="1" smtClean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cholangiocarcinoma</a:t>
            </a:r>
            <a:endParaRPr kumimoji="0" lang="en-US" sz="4400" b="0" i="0" u="none" strike="noStrike" kern="0" cap="none" spc="0" normalizeH="0" baseline="0" noProof="0" dirty="0" smtClean="0">
              <a:ln>
                <a:noFill/>
              </a:ln>
              <a:solidFill>
                <a:srgbClr val="B2B2B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971675"/>
            <a:ext cx="6827837" cy="488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04800" y="304800"/>
            <a:ext cx="84582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400" kern="0" noProof="0" dirty="0" smtClean="0">
                <a:latin typeface="+mj-lt"/>
                <a:ea typeface="+mj-ea"/>
                <a:cs typeface="+mj-cs"/>
              </a:rPr>
              <a:t>45</a:t>
            </a:r>
            <a: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year-old</a:t>
            </a:r>
            <a:r>
              <a:rPr kumimoji="0" lang="en-US" sz="4400" b="0" i="0" u="none" strike="noStrike" kern="0" cap="none" spc="0" normalizeH="0" noProof="0" dirty="0" smtClean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female with proven infiltrating </a:t>
            </a:r>
            <a:r>
              <a:rPr kumimoji="0" lang="en-US" sz="4400" b="0" i="0" u="none" strike="noStrike" kern="0" cap="none" spc="0" normalizeH="0" noProof="0" dirty="0" err="1" smtClean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cholangiocarcinoma</a:t>
            </a:r>
            <a:endParaRPr kumimoji="0" lang="en-US" sz="4400" b="0" i="0" u="none" strike="noStrike" kern="0" cap="none" spc="0" normalizeH="0" baseline="0" noProof="0" dirty="0" smtClean="0">
              <a:ln>
                <a:noFill/>
              </a:ln>
              <a:solidFill>
                <a:srgbClr val="B2B2B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971675"/>
            <a:ext cx="6827837" cy="488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04800" y="304800"/>
            <a:ext cx="84582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400" kern="0" noProof="0" dirty="0" smtClean="0">
                <a:latin typeface="+mj-lt"/>
                <a:ea typeface="+mj-ea"/>
                <a:cs typeface="+mj-cs"/>
              </a:rPr>
              <a:t>45</a:t>
            </a:r>
            <a: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year-old</a:t>
            </a:r>
            <a:r>
              <a:rPr kumimoji="0" lang="en-US" sz="4400" b="0" i="0" u="none" strike="noStrike" kern="0" cap="none" spc="0" normalizeH="0" noProof="0" dirty="0" smtClean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female with proven infiltrating </a:t>
            </a:r>
            <a:r>
              <a:rPr kumimoji="0" lang="en-US" sz="4400" b="0" i="0" u="none" strike="noStrike" kern="0" cap="none" spc="0" normalizeH="0" noProof="0" dirty="0" err="1" smtClean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cholangiocarcinoma</a:t>
            </a:r>
            <a:endParaRPr kumimoji="0" lang="en-US" sz="4400" b="0" i="0" u="none" strike="noStrike" kern="0" cap="none" spc="0" normalizeH="0" baseline="0" noProof="0" dirty="0" smtClean="0">
              <a:ln>
                <a:noFill/>
              </a:ln>
              <a:solidFill>
                <a:srgbClr val="B2B2B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971675"/>
            <a:ext cx="6827837" cy="488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04800" y="304800"/>
            <a:ext cx="84582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400" kern="0" noProof="0" dirty="0" smtClean="0">
                <a:latin typeface="+mj-lt"/>
                <a:ea typeface="+mj-ea"/>
                <a:cs typeface="+mj-cs"/>
              </a:rPr>
              <a:t>45</a:t>
            </a:r>
            <a: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year-old</a:t>
            </a:r>
            <a:r>
              <a:rPr kumimoji="0" lang="en-US" sz="4400" b="0" i="0" u="none" strike="noStrike" kern="0" cap="none" spc="0" normalizeH="0" noProof="0" dirty="0" smtClean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female with proven infiltrating </a:t>
            </a:r>
            <a:r>
              <a:rPr kumimoji="0" lang="en-US" sz="4400" b="0" i="0" u="none" strike="noStrike" kern="0" cap="none" spc="0" normalizeH="0" noProof="0" dirty="0" err="1" smtClean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cholangiocarcinoma</a:t>
            </a:r>
            <a:endParaRPr kumimoji="0" lang="en-US" sz="4400" b="0" i="0" u="none" strike="noStrike" kern="0" cap="none" spc="0" normalizeH="0" baseline="0" noProof="0" dirty="0" smtClean="0">
              <a:ln>
                <a:noFill/>
              </a:ln>
              <a:solidFill>
                <a:srgbClr val="B2B2B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971675"/>
            <a:ext cx="6827837" cy="488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04800" y="304800"/>
            <a:ext cx="84582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400" kern="0" noProof="0" dirty="0" smtClean="0">
                <a:latin typeface="+mj-lt"/>
                <a:ea typeface="+mj-ea"/>
                <a:cs typeface="+mj-cs"/>
              </a:rPr>
              <a:t>45</a:t>
            </a:r>
            <a: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year-old</a:t>
            </a:r>
            <a:r>
              <a:rPr kumimoji="0" lang="en-US" sz="4400" b="0" i="0" u="none" strike="noStrike" kern="0" cap="none" spc="0" normalizeH="0" noProof="0" dirty="0" smtClean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female with proven infiltrating </a:t>
            </a:r>
            <a:r>
              <a:rPr kumimoji="0" lang="en-US" sz="4400" b="0" i="0" u="none" strike="noStrike" kern="0" cap="none" spc="0" normalizeH="0" noProof="0" dirty="0" err="1" smtClean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cholangiocarcinoma</a:t>
            </a:r>
            <a:endParaRPr kumimoji="0" lang="en-US" sz="4400" b="0" i="0" u="none" strike="noStrike" kern="0" cap="none" spc="0" normalizeH="0" baseline="0" noProof="0" dirty="0" smtClean="0">
              <a:ln>
                <a:noFill/>
              </a:ln>
              <a:solidFill>
                <a:srgbClr val="B2B2B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971675"/>
            <a:ext cx="6827837" cy="488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04800" y="304800"/>
            <a:ext cx="84582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400" kern="0" noProof="0" dirty="0" smtClean="0">
                <a:latin typeface="+mj-lt"/>
                <a:ea typeface="+mj-ea"/>
                <a:cs typeface="+mj-cs"/>
              </a:rPr>
              <a:t>45</a:t>
            </a:r>
            <a: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year-old</a:t>
            </a:r>
            <a:r>
              <a:rPr kumimoji="0" lang="en-US" sz="4400" b="0" i="0" u="none" strike="noStrike" kern="0" cap="none" spc="0" normalizeH="0" noProof="0" dirty="0" smtClean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female with proven infiltrating </a:t>
            </a:r>
            <a:r>
              <a:rPr kumimoji="0" lang="en-US" sz="4400" b="0" i="0" u="none" strike="noStrike" kern="0" cap="none" spc="0" normalizeH="0" noProof="0" dirty="0" err="1" smtClean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cholangiocarcinoma</a:t>
            </a:r>
            <a:endParaRPr kumimoji="0" lang="en-US" sz="4400" b="0" i="0" u="none" strike="noStrike" kern="0" cap="none" spc="0" normalizeH="0" baseline="0" noProof="0" dirty="0" smtClean="0">
              <a:ln>
                <a:noFill/>
              </a:ln>
              <a:solidFill>
                <a:srgbClr val="B2B2B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971675"/>
            <a:ext cx="6827837" cy="488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04800" y="304800"/>
            <a:ext cx="84582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400" kern="0" noProof="0" dirty="0" smtClean="0">
                <a:latin typeface="+mj-lt"/>
                <a:ea typeface="+mj-ea"/>
                <a:cs typeface="+mj-cs"/>
              </a:rPr>
              <a:t>45</a:t>
            </a:r>
            <a: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year-old</a:t>
            </a:r>
            <a:r>
              <a:rPr kumimoji="0" lang="en-US" sz="4400" b="0" i="0" u="none" strike="noStrike" kern="0" cap="none" spc="0" normalizeH="0" noProof="0" dirty="0" smtClean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female with proven infiltrating </a:t>
            </a:r>
            <a:r>
              <a:rPr kumimoji="0" lang="en-US" sz="4400" b="0" i="0" u="none" strike="noStrike" kern="0" cap="none" spc="0" normalizeH="0" noProof="0" dirty="0" err="1" smtClean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cholangiocarcinoma</a:t>
            </a:r>
            <a:endParaRPr kumimoji="0" lang="en-US" sz="4400" b="0" i="0" u="none" strike="noStrike" kern="0" cap="none" spc="0" normalizeH="0" baseline="0" noProof="0" dirty="0" smtClean="0">
              <a:ln>
                <a:noFill/>
              </a:ln>
              <a:solidFill>
                <a:srgbClr val="B2B2B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971675"/>
            <a:ext cx="6827837" cy="488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"/>
</p:tagLst>
</file>

<file path=ppt/theme/theme1.xml><?xml version="1.0" encoding="utf-8"?>
<a:theme xmlns:a="http://schemas.openxmlformats.org/drawingml/2006/main" name="Default Design">
  <a:themeElements>
    <a:clrScheme name="">
      <a:dk1>
        <a:srgbClr val="808080"/>
      </a:dk1>
      <a:lt1>
        <a:srgbClr val="B2B2B2"/>
      </a:lt1>
      <a:dk2>
        <a:srgbClr val="000000"/>
      </a:dk2>
      <a:lt2>
        <a:srgbClr val="000000"/>
      </a:lt2>
      <a:accent1>
        <a:srgbClr val="00CC99"/>
      </a:accent1>
      <a:accent2>
        <a:srgbClr val="3333CC"/>
      </a:accent2>
      <a:accent3>
        <a:srgbClr val="AAAAAA"/>
      </a:accent3>
      <a:accent4>
        <a:srgbClr val="979797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rgbClr val="B2B2B2"/>
            </a:solidFill>
            <a:effectLst/>
            <a:latin typeface="Arial Unicode MS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rgbClr val="B2B2B2"/>
            </a:solidFill>
            <a:effectLst/>
            <a:latin typeface="Arial Unicode MS" pitchFamily="34" charset="-128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15353</TotalTime>
  <Words>1910</Words>
  <Application>Microsoft Office PowerPoint</Application>
  <PresentationFormat>On-screen Show (4:3)</PresentationFormat>
  <Paragraphs>394</Paragraphs>
  <Slides>144</Slides>
  <Notes>42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144</vt:i4>
      </vt:variant>
    </vt:vector>
  </HeadingPairs>
  <TitlesOfParts>
    <vt:vector size="145" baseType="lpstr">
      <vt:lpstr>Default Design</vt:lpstr>
      <vt:lpstr>How We “See” PSC: A Primer to Imaging Tests for PSC  </vt:lpstr>
      <vt:lpstr>What We’ll Cover</vt:lpstr>
      <vt:lpstr>What We’ll Cover</vt:lpstr>
      <vt:lpstr>Slide 4</vt:lpstr>
      <vt:lpstr>Disclosures (4)</vt:lpstr>
      <vt:lpstr>Slide 6</vt:lpstr>
      <vt:lpstr>A show of hands…</vt:lpstr>
      <vt:lpstr>Slide 8</vt:lpstr>
      <vt:lpstr>Why imaging is performed for patients with PSC</vt:lpstr>
      <vt:lpstr>Slide 10</vt:lpstr>
      <vt:lpstr>Primary Sclerosing Cholangitis</vt:lpstr>
      <vt:lpstr>Why imaging is performed for patients with PSC</vt:lpstr>
      <vt:lpstr>Why imaging is performed for patients with PSC</vt:lpstr>
      <vt:lpstr>Slide 14</vt:lpstr>
      <vt:lpstr>Ultrasound, CT, and MRI for evaluation of PSC</vt:lpstr>
      <vt:lpstr>Ultrasound</vt:lpstr>
      <vt:lpstr>Slide 17</vt:lpstr>
      <vt:lpstr>CT</vt:lpstr>
      <vt:lpstr>Slide 19</vt:lpstr>
      <vt:lpstr>MRI</vt:lpstr>
      <vt:lpstr>Slide 21</vt:lpstr>
      <vt:lpstr>Slide 22</vt:lpstr>
      <vt:lpstr>Patient preparation for imaging</vt:lpstr>
      <vt:lpstr>Slide 24</vt:lpstr>
      <vt:lpstr>Patient preparation for imaging</vt:lpstr>
      <vt:lpstr>Slide 26</vt:lpstr>
      <vt:lpstr>Slide 27</vt:lpstr>
      <vt:lpstr>Issues surrounding radiation and medical imaging</vt:lpstr>
      <vt:lpstr>Issues surrounding radiation and medical imaging</vt:lpstr>
      <vt:lpstr>Issues surrounding radiation and medical imaging</vt:lpstr>
      <vt:lpstr>Slide 31</vt:lpstr>
      <vt:lpstr>Slide 32</vt:lpstr>
      <vt:lpstr>Slide 33</vt:lpstr>
      <vt:lpstr>Slide 34</vt:lpstr>
      <vt:lpstr>Slide 35</vt:lpstr>
      <vt:lpstr>Slide 36</vt:lpstr>
      <vt:lpstr>Issues related to CT and MRI contrast</vt:lpstr>
      <vt:lpstr>Nephrogenic systemic fibrosis,</vt:lpstr>
      <vt:lpstr>Issues related to CT and MRI contrast</vt:lpstr>
      <vt:lpstr>Slide 40</vt:lpstr>
      <vt:lpstr>MRI specific issues</vt:lpstr>
      <vt:lpstr>Slide 42</vt:lpstr>
      <vt:lpstr>Slide 43</vt:lpstr>
      <vt:lpstr>Slide 44</vt:lpstr>
      <vt:lpstr>Slide 45</vt:lpstr>
      <vt:lpstr>Slide 46</vt:lpstr>
      <vt:lpstr>Slide 47</vt:lpstr>
      <vt:lpstr>MRI contraindications</vt:lpstr>
      <vt:lpstr>Slide 49</vt:lpstr>
      <vt:lpstr>Slide 50</vt:lpstr>
      <vt:lpstr>Slide 51</vt:lpstr>
      <vt:lpstr>Slide 52</vt:lpstr>
      <vt:lpstr>Spectrum of PSC appearances at imaging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Cholangiocarcinoma</vt:lpstr>
      <vt:lpstr>Cholangiocarcinoma</vt:lpstr>
      <vt:lpstr>Cholangiocarcinoma</vt:lpstr>
      <vt:lpstr>Cholangiocarcinoma</vt:lpstr>
      <vt:lpstr>Cholangiocarcinoma</vt:lpstr>
      <vt:lpstr>Slide 87</vt:lpstr>
      <vt:lpstr>Slide 88</vt:lpstr>
      <vt:lpstr>Slide 89</vt:lpstr>
      <vt:lpstr>Slide 90</vt:lpstr>
      <vt:lpstr>Slide 91</vt:lpstr>
      <vt:lpstr>Slide 92</vt:lpstr>
      <vt:lpstr>Slide 93</vt:lpstr>
      <vt:lpstr>Slide 94</vt:lpstr>
      <vt:lpstr>Slide 95</vt:lpstr>
      <vt:lpstr>Slide 96</vt:lpstr>
      <vt:lpstr>Slide 97</vt:lpstr>
      <vt:lpstr>Slide 98</vt:lpstr>
      <vt:lpstr>Slide 99</vt:lpstr>
      <vt:lpstr>Slide 100</vt:lpstr>
      <vt:lpstr>Slide 101</vt:lpstr>
      <vt:lpstr>Slide 102</vt:lpstr>
      <vt:lpstr>Slide 103</vt:lpstr>
      <vt:lpstr>Slide 104</vt:lpstr>
      <vt:lpstr>Slide 105</vt:lpstr>
      <vt:lpstr>Slide 106</vt:lpstr>
      <vt:lpstr>Slide 107</vt:lpstr>
      <vt:lpstr>Slide 108</vt:lpstr>
      <vt:lpstr>Slide 109</vt:lpstr>
      <vt:lpstr>Slide 110</vt:lpstr>
      <vt:lpstr>Slide 111</vt:lpstr>
      <vt:lpstr>Slide 112</vt:lpstr>
      <vt:lpstr>Slide 113</vt:lpstr>
      <vt:lpstr>Slide 114</vt:lpstr>
      <vt:lpstr>Slide 115</vt:lpstr>
      <vt:lpstr>Slide 116</vt:lpstr>
      <vt:lpstr>Slide 117</vt:lpstr>
      <vt:lpstr>Slide 118</vt:lpstr>
      <vt:lpstr>Slide 119</vt:lpstr>
      <vt:lpstr>Slide 120</vt:lpstr>
      <vt:lpstr>Slide 121</vt:lpstr>
      <vt:lpstr>Percutaneous transhepatic cholangiography (PTC)</vt:lpstr>
      <vt:lpstr>Percutaneous transhepatic cholangiography (PTC)</vt:lpstr>
      <vt:lpstr>Slide 124</vt:lpstr>
      <vt:lpstr>Slide 125</vt:lpstr>
      <vt:lpstr>Slide 126</vt:lpstr>
      <vt:lpstr>Slide 127</vt:lpstr>
      <vt:lpstr>Slide 128</vt:lpstr>
      <vt:lpstr>Slide 129</vt:lpstr>
      <vt:lpstr>Slide 130</vt:lpstr>
      <vt:lpstr>Percutaneous transhepatic drains</vt:lpstr>
      <vt:lpstr>Percutaneous transhepatic drains</vt:lpstr>
      <vt:lpstr>Slide 133</vt:lpstr>
      <vt:lpstr>Slide 134</vt:lpstr>
      <vt:lpstr>Slide 135</vt:lpstr>
      <vt:lpstr>What We’ve Covered</vt:lpstr>
      <vt:lpstr>What We’ve Covered</vt:lpstr>
      <vt:lpstr>Slide 138</vt:lpstr>
      <vt:lpstr>Slide 139</vt:lpstr>
      <vt:lpstr>Thank you!</vt:lpstr>
      <vt:lpstr>Slide 141</vt:lpstr>
      <vt:lpstr>Slide 142</vt:lpstr>
      <vt:lpstr>Slide 143</vt:lpstr>
      <vt:lpstr>Slide 144</vt:lpstr>
    </vt:vector>
  </TitlesOfParts>
  <Company>Washington University School Of Medicine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gdepri01</dc:creator>
  <cp:lastModifiedBy>BSTCONF</cp:lastModifiedBy>
  <cp:revision>391</cp:revision>
  <dcterms:created xsi:type="dcterms:W3CDTF">2003-11-29T20:39:39Z</dcterms:created>
  <dcterms:modified xsi:type="dcterms:W3CDTF">2015-04-25T15:44:43Z</dcterms:modified>
</cp:coreProperties>
</file>