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5" r:id="rId1"/>
  </p:sldMasterIdLst>
  <p:notesMasterIdLst>
    <p:notesMasterId r:id="rId39"/>
  </p:notesMasterIdLst>
  <p:sldIdLst>
    <p:sldId id="256" r:id="rId2"/>
    <p:sldId id="260" r:id="rId3"/>
    <p:sldId id="261" r:id="rId4"/>
    <p:sldId id="257" r:id="rId5"/>
    <p:sldId id="258" r:id="rId6"/>
    <p:sldId id="259" r:id="rId7"/>
    <p:sldId id="262" r:id="rId8"/>
    <p:sldId id="280" r:id="rId9"/>
    <p:sldId id="263" r:id="rId10"/>
    <p:sldId id="264" r:id="rId11"/>
    <p:sldId id="265" r:id="rId12"/>
    <p:sldId id="266" r:id="rId13"/>
    <p:sldId id="267" r:id="rId14"/>
    <p:sldId id="281" r:id="rId15"/>
    <p:sldId id="282" r:id="rId16"/>
    <p:sldId id="284" r:id="rId17"/>
    <p:sldId id="285" r:id="rId18"/>
    <p:sldId id="287" r:id="rId19"/>
    <p:sldId id="278" r:id="rId20"/>
    <p:sldId id="268" r:id="rId21"/>
    <p:sldId id="269" r:id="rId22"/>
    <p:sldId id="270" r:id="rId23"/>
    <p:sldId id="272" r:id="rId24"/>
    <p:sldId id="273" r:id="rId25"/>
    <p:sldId id="274" r:id="rId26"/>
    <p:sldId id="275" r:id="rId27"/>
    <p:sldId id="271" r:id="rId28"/>
    <p:sldId id="276" r:id="rId29"/>
    <p:sldId id="289" r:id="rId30"/>
    <p:sldId id="288" r:id="rId31"/>
    <p:sldId id="290" r:id="rId32"/>
    <p:sldId id="291" r:id="rId33"/>
    <p:sldId id="292" r:id="rId34"/>
    <p:sldId id="294" r:id="rId35"/>
    <p:sldId id="293" r:id="rId36"/>
    <p:sldId id="295" r:id="rId37"/>
    <p:sldId id="296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1" d="100"/>
          <a:sy n="71" d="100"/>
        </p:scale>
        <p:origin x="13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ED0E35-1CAE-45D2-97B0-0A2F9C461E08}" type="doc">
      <dgm:prSet loTypeId="urn:microsoft.com/office/officeart/2005/8/layout/arrow3" loCatId="relationship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D26032A-33B7-4791-B4ED-7A71DF5E6A0C}">
      <dgm:prSet custT="1"/>
      <dgm:spPr/>
      <dgm:t>
        <a:bodyPr/>
        <a:lstStyle/>
        <a:p>
          <a:pPr rtl="0"/>
          <a:r>
            <a:rPr lang="en-US" sz="2800" dirty="0" smtClean="0"/>
            <a:t>Variety</a:t>
          </a:r>
          <a:endParaRPr lang="en-US" sz="2800" dirty="0"/>
        </a:p>
      </dgm:t>
    </dgm:pt>
    <dgm:pt modelId="{3AA16407-AC77-4F38-8D51-57165D8EF70D}" type="parTrans" cxnId="{50D8F335-28C4-4891-8F4A-B8C1477C7D1C}">
      <dgm:prSet/>
      <dgm:spPr/>
      <dgm:t>
        <a:bodyPr/>
        <a:lstStyle/>
        <a:p>
          <a:endParaRPr lang="en-US"/>
        </a:p>
      </dgm:t>
    </dgm:pt>
    <dgm:pt modelId="{E34EFF94-2868-48DF-B553-702CAAF31CE7}" type="sibTrans" cxnId="{50D8F335-28C4-4891-8F4A-B8C1477C7D1C}">
      <dgm:prSet/>
      <dgm:spPr/>
      <dgm:t>
        <a:bodyPr/>
        <a:lstStyle/>
        <a:p>
          <a:endParaRPr lang="en-US"/>
        </a:p>
      </dgm:t>
    </dgm:pt>
    <dgm:pt modelId="{B658E189-71CC-4C3E-B1B8-577F401DC840}">
      <dgm:prSet/>
      <dgm:spPr/>
      <dgm:t>
        <a:bodyPr/>
        <a:lstStyle/>
        <a:p>
          <a:pPr rtl="0"/>
          <a:r>
            <a:rPr lang="en-US" dirty="0" smtClean="0"/>
            <a:t>Moderation</a:t>
          </a:r>
          <a:endParaRPr lang="en-US" dirty="0"/>
        </a:p>
      </dgm:t>
    </dgm:pt>
    <dgm:pt modelId="{640D7AB7-7795-4EAC-889C-9D172E4F50A4}" type="sibTrans" cxnId="{B9A762D4-DA6A-41F9-B0F7-69D192B2E2E4}">
      <dgm:prSet/>
      <dgm:spPr/>
      <dgm:t>
        <a:bodyPr/>
        <a:lstStyle/>
        <a:p>
          <a:endParaRPr lang="en-US"/>
        </a:p>
      </dgm:t>
    </dgm:pt>
    <dgm:pt modelId="{87B649ED-C6AA-4214-BA2E-6A1D11A47A7C}" type="parTrans" cxnId="{B9A762D4-DA6A-41F9-B0F7-69D192B2E2E4}">
      <dgm:prSet/>
      <dgm:spPr/>
      <dgm:t>
        <a:bodyPr/>
        <a:lstStyle/>
        <a:p>
          <a:endParaRPr lang="en-US"/>
        </a:p>
      </dgm:t>
    </dgm:pt>
    <dgm:pt modelId="{A5F383D4-180F-4F01-BCD8-C588C3B5176B}" type="pres">
      <dgm:prSet presAssocID="{FAED0E35-1CAE-45D2-97B0-0A2F9C461E0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E75F27E-C66A-4C80-8E1B-A807B818C8BC}" type="pres">
      <dgm:prSet presAssocID="{FAED0E35-1CAE-45D2-97B0-0A2F9C461E08}" presName="divider" presStyleLbl="fgShp" presStyleIdx="0" presStyleCnt="1"/>
      <dgm:spPr/>
    </dgm:pt>
    <dgm:pt modelId="{424C1AE5-BA16-40A3-A095-2C17A25DA7A5}" type="pres">
      <dgm:prSet presAssocID="{6D26032A-33B7-4791-B4ED-7A71DF5E6A0C}" presName="downArrow" presStyleLbl="node1" presStyleIdx="0" presStyleCnt="2"/>
      <dgm:spPr/>
    </dgm:pt>
    <dgm:pt modelId="{E66BD842-B7C5-4337-87C7-1EFDBF347F0C}" type="pres">
      <dgm:prSet presAssocID="{6D26032A-33B7-4791-B4ED-7A71DF5E6A0C}" presName="downArrowText" presStyleLbl="revTx" presStyleIdx="0" presStyleCnt="2" custScaleX="1699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B65837-9A32-423E-BF18-C6FC8927AFE6}" type="pres">
      <dgm:prSet presAssocID="{B658E189-71CC-4C3E-B1B8-577F401DC840}" presName="upArrow" presStyleLbl="node1" presStyleIdx="1" presStyleCnt="2"/>
      <dgm:spPr/>
    </dgm:pt>
    <dgm:pt modelId="{5E7FACBD-747D-4324-8F8F-F024830C7E6E}" type="pres">
      <dgm:prSet presAssocID="{B658E189-71CC-4C3E-B1B8-577F401DC840}" presName="upArrowText" presStyleLbl="revTx" presStyleIdx="1" presStyleCnt="2" custScaleX="1716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A1C411-1D9B-4E0E-9C2D-8CD8C98ABDBE}" type="presOf" srcId="{6D26032A-33B7-4791-B4ED-7A71DF5E6A0C}" destId="{E66BD842-B7C5-4337-87C7-1EFDBF347F0C}" srcOrd="0" destOrd="0" presId="urn:microsoft.com/office/officeart/2005/8/layout/arrow3"/>
    <dgm:cxn modelId="{B9A762D4-DA6A-41F9-B0F7-69D192B2E2E4}" srcId="{FAED0E35-1CAE-45D2-97B0-0A2F9C461E08}" destId="{B658E189-71CC-4C3E-B1B8-577F401DC840}" srcOrd="1" destOrd="0" parTransId="{87B649ED-C6AA-4214-BA2E-6A1D11A47A7C}" sibTransId="{640D7AB7-7795-4EAC-889C-9D172E4F50A4}"/>
    <dgm:cxn modelId="{50D8F335-28C4-4891-8F4A-B8C1477C7D1C}" srcId="{FAED0E35-1CAE-45D2-97B0-0A2F9C461E08}" destId="{6D26032A-33B7-4791-B4ED-7A71DF5E6A0C}" srcOrd="0" destOrd="0" parTransId="{3AA16407-AC77-4F38-8D51-57165D8EF70D}" sibTransId="{E34EFF94-2868-48DF-B553-702CAAF31CE7}"/>
    <dgm:cxn modelId="{11E5DC4D-8BF0-45BF-AFB4-DE21F36857DA}" type="presOf" srcId="{B658E189-71CC-4C3E-B1B8-577F401DC840}" destId="{5E7FACBD-747D-4324-8F8F-F024830C7E6E}" srcOrd="0" destOrd="0" presId="urn:microsoft.com/office/officeart/2005/8/layout/arrow3"/>
    <dgm:cxn modelId="{5AF49204-74E6-493C-ADD1-1ED4EF957066}" type="presOf" srcId="{FAED0E35-1CAE-45D2-97B0-0A2F9C461E08}" destId="{A5F383D4-180F-4F01-BCD8-C588C3B5176B}" srcOrd="0" destOrd="0" presId="urn:microsoft.com/office/officeart/2005/8/layout/arrow3"/>
    <dgm:cxn modelId="{A5EBC0B0-60E5-418F-B24B-F884893B0D5C}" type="presParOf" srcId="{A5F383D4-180F-4F01-BCD8-C588C3B5176B}" destId="{8E75F27E-C66A-4C80-8E1B-A807B818C8BC}" srcOrd="0" destOrd="0" presId="urn:microsoft.com/office/officeart/2005/8/layout/arrow3"/>
    <dgm:cxn modelId="{2E202284-23D0-46D8-91BC-8353C54E3EF8}" type="presParOf" srcId="{A5F383D4-180F-4F01-BCD8-C588C3B5176B}" destId="{424C1AE5-BA16-40A3-A095-2C17A25DA7A5}" srcOrd="1" destOrd="0" presId="urn:microsoft.com/office/officeart/2005/8/layout/arrow3"/>
    <dgm:cxn modelId="{59D0907A-10FF-4935-B5C4-5729DD63C30A}" type="presParOf" srcId="{A5F383D4-180F-4F01-BCD8-C588C3B5176B}" destId="{E66BD842-B7C5-4337-87C7-1EFDBF347F0C}" srcOrd="2" destOrd="0" presId="urn:microsoft.com/office/officeart/2005/8/layout/arrow3"/>
    <dgm:cxn modelId="{D92D2382-42A5-41DB-8F64-6BFF7644CFF1}" type="presParOf" srcId="{A5F383D4-180F-4F01-BCD8-C588C3B5176B}" destId="{BFB65837-9A32-423E-BF18-C6FC8927AFE6}" srcOrd="3" destOrd="0" presId="urn:microsoft.com/office/officeart/2005/8/layout/arrow3"/>
    <dgm:cxn modelId="{8BD68276-2861-48E7-84BF-2DA83B96B9FB}" type="presParOf" srcId="{A5F383D4-180F-4F01-BCD8-C588C3B5176B}" destId="{5E7FACBD-747D-4324-8F8F-F024830C7E6E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ED0E35-1CAE-45D2-97B0-0A2F9C461E08}" type="doc">
      <dgm:prSet loTypeId="urn:microsoft.com/office/officeart/2005/8/layout/arrow3" loCatId="relationship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D26032A-33B7-4791-B4ED-7A71DF5E6A0C}">
      <dgm:prSet custT="1"/>
      <dgm:spPr/>
      <dgm:t>
        <a:bodyPr/>
        <a:lstStyle/>
        <a:p>
          <a:pPr rtl="0"/>
          <a:r>
            <a:rPr lang="en-US" sz="2800" dirty="0" smtClean="0"/>
            <a:t>Variety</a:t>
          </a:r>
          <a:endParaRPr lang="en-US" sz="2800" dirty="0"/>
        </a:p>
      </dgm:t>
    </dgm:pt>
    <dgm:pt modelId="{3AA16407-AC77-4F38-8D51-57165D8EF70D}" type="parTrans" cxnId="{50D8F335-28C4-4891-8F4A-B8C1477C7D1C}">
      <dgm:prSet/>
      <dgm:spPr/>
      <dgm:t>
        <a:bodyPr/>
        <a:lstStyle/>
        <a:p>
          <a:endParaRPr lang="en-US"/>
        </a:p>
      </dgm:t>
    </dgm:pt>
    <dgm:pt modelId="{E34EFF94-2868-48DF-B553-702CAAF31CE7}" type="sibTrans" cxnId="{50D8F335-28C4-4891-8F4A-B8C1477C7D1C}">
      <dgm:prSet/>
      <dgm:spPr/>
      <dgm:t>
        <a:bodyPr/>
        <a:lstStyle/>
        <a:p>
          <a:endParaRPr lang="en-US"/>
        </a:p>
      </dgm:t>
    </dgm:pt>
    <dgm:pt modelId="{B658E189-71CC-4C3E-B1B8-577F401DC840}">
      <dgm:prSet/>
      <dgm:spPr/>
      <dgm:t>
        <a:bodyPr/>
        <a:lstStyle/>
        <a:p>
          <a:pPr rtl="0"/>
          <a:r>
            <a:rPr lang="en-US" dirty="0" smtClean="0"/>
            <a:t>Moderation</a:t>
          </a:r>
          <a:endParaRPr lang="en-US" dirty="0"/>
        </a:p>
      </dgm:t>
    </dgm:pt>
    <dgm:pt modelId="{640D7AB7-7795-4EAC-889C-9D172E4F50A4}" type="sibTrans" cxnId="{B9A762D4-DA6A-41F9-B0F7-69D192B2E2E4}">
      <dgm:prSet/>
      <dgm:spPr/>
      <dgm:t>
        <a:bodyPr/>
        <a:lstStyle/>
        <a:p>
          <a:endParaRPr lang="en-US"/>
        </a:p>
      </dgm:t>
    </dgm:pt>
    <dgm:pt modelId="{87B649ED-C6AA-4214-BA2E-6A1D11A47A7C}" type="parTrans" cxnId="{B9A762D4-DA6A-41F9-B0F7-69D192B2E2E4}">
      <dgm:prSet/>
      <dgm:spPr/>
      <dgm:t>
        <a:bodyPr/>
        <a:lstStyle/>
        <a:p>
          <a:endParaRPr lang="en-US"/>
        </a:p>
      </dgm:t>
    </dgm:pt>
    <dgm:pt modelId="{A5F383D4-180F-4F01-BCD8-C588C3B5176B}" type="pres">
      <dgm:prSet presAssocID="{FAED0E35-1CAE-45D2-97B0-0A2F9C461E0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E75F27E-C66A-4C80-8E1B-A807B818C8BC}" type="pres">
      <dgm:prSet presAssocID="{FAED0E35-1CAE-45D2-97B0-0A2F9C461E08}" presName="divider" presStyleLbl="fgShp" presStyleIdx="0" presStyleCnt="1"/>
      <dgm:spPr/>
    </dgm:pt>
    <dgm:pt modelId="{424C1AE5-BA16-40A3-A095-2C17A25DA7A5}" type="pres">
      <dgm:prSet presAssocID="{6D26032A-33B7-4791-B4ED-7A71DF5E6A0C}" presName="downArrow" presStyleLbl="node1" presStyleIdx="0" presStyleCnt="2"/>
      <dgm:spPr/>
    </dgm:pt>
    <dgm:pt modelId="{E66BD842-B7C5-4337-87C7-1EFDBF347F0C}" type="pres">
      <dgm:prSet presAssocID="{6D26032A-33B7-4791-B4ED-7A71DF5E6A0C}" presName="downArrowText" presStyleLbl="revTx" presStyleIdx="0" presStyleCnt="2" custScaleX="1699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B65837-9A32-423E-BF18-C6FC8927AFE6}" type="pres">
      <dgm:prSet presAssocID="{B658E189-71CC-4C3E-B1B8-577F401DC840}" presName="upArrow" presStyleLbl="node1" presStyleIdx="1" presStyleCnt="2"/>
      <dgm:spPr/>
    </dgm:pt>
    <dgm:pt modelId="{5E7FACBD-747D-4324-8F8F-F024830C7E6E}" type="pres">
      <dgm:prSet presAssocID="{B658E189-71CC-4C3E-B1B8-577F401DC840}" presName="upArrowText" presStyleLbl="revTx" presStyleIdx="1" presStyleCnt="2" custScaleX="1716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C546DB-F363-42C1-A9E6-23C5B3F170BC}" type="presOf" srcId="{B658E189-71CC-4C3E-B1B8-577F401DC840}" destId="{5E7FACBD-747D-4324-8F8F-F024830C7E6E}" srcOrd="0" destOrd="0" presId="urn:microsoft.com/office/officeart/2005/8/layout/arrow3"/>
    <dgm:cxn modelId="{50D8F335-28C4-4891-8F4A-B8C1477C7D1C}" srcId="{FAED0E35-1CAE-45D2-97B0-0A2F9C461E08}" destId="{6D26032A-33B7-4791-B4ED-7A71DF5E6A0C}" srcOrd="0" destOrd="0" parTransId="{3AA16407-AC77-4F38-8D51-57165D8EF70D}" sibTransId="{E34EFF94-2868-48DF-B553-702CAAF31CE7}"/>
    <dgm:cxn modelId="{302799A2-1623-4EE4-883A-D5E86AEB1CE6}" type="presOf" srcId="{6D26032A-33B7-4791-B4ED-7A71DF5E6A0C}" destId="{E66BD842-B7C5-4337-87C7-1EFDBF347F0C}" srcOrd="0" destOrd="0" presId="urn:microsoft.com/office/officeart/2005/8/layout/arrow3"/>
    <dgm:cxn modelId="{B9A762D4-DA6A-41F9-B0F7-69D192B2E2E4}" srcId="{FAED0E35-1CAE-45D2-97B0-0A2F9C461E08}" destId="{B658E189-71CC-4C3E-B1B8-577F401DC840}" srcOrd="1" destOrd="0" parTransId="{87B649ED-C6AA-4214-BA2E-6A1D11A47A7C}" sibTransId="{640D7AB7-7795-4EAC-889C-9D172E4F50A4}"/>
    <dgm:cxn modelId="{9A650EEB-3509-453C-9866-590464D2B635}" type="presOf" srcId="{FAED0E35-1CAE-45D2-97B0-0A2F9C461E08}" destId="{A5F383D4-180F-4F01-BCD8-C588C3B5176B}" srcOrd="0" destOrd="0" presId="urn:microsoft.com/office/officeart/2005/8/layout/arrow3"/>
    <dgm:cxn modelId="{3B4889A5-C2DF-4F65-A7FD-85C033DEEC13}" type="presParOf" srcId="{A5F383D4-180F-4F01-BCD8-C588C3B5176B}" destId="{8E75F27E-C66A-4C80-8E1B-A807B818C8BC}" srcOrd="0" destOrd="0" presId="urn:microsoft.com/office/officeart/2005/8/layout/arrow3"/>
    <dgm:cxn modelId="{9E8ECAA1-1CE0-463B-ACCC-849BCFE6D459}" type="presParOf" srcId="{A5F383D4-180F-4F01-BCD8-C588C3B5176B}" destId="{424C1AE5-BA16-40A3-A095-2C17A25DA7A5}" srcOrd="1" destOrd="0" presId="urn:microsoft.com/office/officeart/2005/8/layout/arrow3"/>
    <dgm:cxn modelId="{558D5FCB-C33B-4EB1-A3F2-5529A9724C63}" type="presParOf" srcId="{A5F383D4-180F-4F01-BCD8-C588C3B5176B}" destId="{E66BD842-B7C5-4337-87C7-1EFDBF347F0C}" srcOrd="2" destOrd="0" presId="urn:microsoft.com/office/officeart/2005/8/layout/arrow3"/>
    <dgm:cxn modelId="{49769D38-406E-464B-B63C-E26160F999DE}" type="presParOf" srcId="{A5F383D4-180F-4F01-BCD8-C588C3B5176B}" destId="{BFB65837-9A32-423E-BF18-C6FC8927AFE6}" srcOrd="3" destOrd="0" presId="urn:microsoft.com/office/officeart/2005/8/layout/arrow3"/>
    <dgm:cxn modelId="{4A34D77F-CC89-4A15-ADF8-BC481C37740B}" type="presParOf" srcId="{A5F383D4-180F-4F01-BCD8-C588C3B5176B}" destId="{5E7FACBD-747D-4324-8F8F-F024830C7E6E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75F27E-C66A-4C80-8E1B-A807B818C8BC}">
      <dsp:nvSpPr>
        <dsp:cNvPr id="0" name=""/>
        <dsp:cNvSpPr/>
      </dsp:nvSpPr>
      <dsp:spPr>
        <a:xfrm rot="21300000">
          <a:off x="12311" y="1576780"/>
          <a:ext cx="3328176" cy="427838"/>
        </a:xfrm>
        <a:prstGeom prst="mathMinus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4C1AE5-BA16-40A3-A095-2C17A25DA7A5}">
      <dsp:nvSpPr>
        <dsp:cNvPr id="0" name=""/>
        <dsp:cNvSpPr/>
      </dsp:nvSpPr>
      <dsp:spPr>
        <a:xfrm>
          <a:off x="402336" y="179070"/>
          <a:ext cx="1005840" cy="1432560"/>
        </a:xfrm>
        <a:prstGeom prst="downArrow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6BD842-B7C5-4337-87C7-1EFDBF347F0C}">
      <dsp:nvSpPr>
        <dsp:cNvPr id="0" name=""/>
        <dsp:cNvSpPr/>
      </dsp:nvSpPr>
      <dsp:spPr>
        <a:xfrm>
          <a:off x="1401851" y="0"/>
          <a:ext cx="1823161" cy="1504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Variety</a:t>
          </a:r>
          <a:endParaRPr lang="en-US" sz="2800" kern="1200" dirty="0"/>
        </a:p>
      </dsp:txBody>
      <dsp:txXfrm>
        <a:off x="1401851" y="0"/>
        <a:ext cx="1823161" cy="1504188"/>
      </dsp:txXfrm>
    </dsp:sp>
    <dsp:sp modelId="{BFB65837-9A32-423E-BF18-C6FC8927AFE6}">
      <dsp:nvSpPr>
        <dsp:cNvPr id="0" name=""/>
        <dsp:cNvSpPr/>
      </dsp:nvSpPr>
      <dsp:spPr>
        <a:xfrm>
          <a:off x="1944624" y="1969770"/>
          <a:ext cx="1005840" cy="1432560"/>
        </a:xfrm>
        <a:prstGeom prst="upArrow">
          <a:avLst/>
        </a:prstGeom>
        <a:gradFill rotWithShape="0">
          <a:gsLst>
            <a:gs pos="0">
              <a:schemeClr val="accent5">
                <a:hueOff val="2495256"/>
                <a:satOff val="-50489"/>
                <a:lumOff val="1569"/>
                <a:alphaOff val="0"/>
                <a:tint val="96000"/>
                <a:lumMod val="100000"/>
              </a:schemeClr>
            </a:gs>
            <a:gs pos="78000">
              <a:schemeClr val="accent5">
                <a:hueOff val="2495256"/>
                <a:satOff val="-50489"/>
                <a:lumOff val="156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7FACBD-747D-4324-8F8F-F024830C7E6E}">
      <dsp:nvSpPr>
        <dsp:cNvPr id="0" name=""/>
        <dsp:cNvSpPr/>
      </dsp:nvSpPr>
      <dsp:spPr>
        <a:xfrm>
          <a:off x="118436" y="2077212"/>
          <a:ext cx="1841862" cy="1504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Moderation</a:t>
          </a:r>
          <a:endParaRPr lang="en-US" sz="2200" kern="1200" dirty="0"/>
        </a:p>
      </dsp:txBody>
      <dsp:txXfrm>
        <a:off x="118436" y="2077212"/>
        <a:ext cx="1841862" cy="15041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75F27E-C66A-4C80-8E1B-A807B818C8BC}">
      <dsp:nvSpPr>
        <dsp:cNvPr id="0" name=""/>
        <dsp:cNvSpPr/>
      </dsp:nvSpPr>
      <dsp:spPr>
        <a:xfrm rot="21300000">
          <a:off x="12311" y="1576780"/>
          <a:ext cx="3328176" cy="427838"/>
        </a:xfrm>
        <a:prstGeom prst="mathMinus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4C1AE5-BA16-40A3-A095-2C17A25DA7A5}">
      <dsp:nvSpPr>
        <dsp:cNvPr id="0" name=""/>
        <dsp:cNvSpPr/>
      </dsp:nvSpPr>
      <dsp:spPr>
        <a:xfrm>
          <a:off x="402336" y="179070"/>
          <a:ext cx="1005840" cy="1432560"/>
        </a:xfrm>
        <a:prstGeom prst="downArrow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6BD842-B7C5-4337-87C7-1EFDBF347F0C}">
      <dsp:nvSpPr>
        <dsp:cNvPr id="0" name=""/>
        <dsp:cNvSpPr/>
      </dsp:nvSpPr>
      <dsp:spPr>
        <a:xfrm>
          <a:off x="1401851" y="0"/>
          <a:ext cx="1823161" cy="1504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Variety</a:t>
          </a:r>
          <a:endParaRPr lang="en-US" sz="2800" kern="1200" dirty="0"/>
        </a:p>
      </dsp:txBody>
      <dsp:txXfrm>
        <a:off x="1401851" y="0"/>
        <a:ext cx="1823161" cy="1504188"/>
      </dsp:txXfrm>
    </dsp:sp>
    <dsp:sp modelId="{BFB65837-9A32-423E-BF18-C6FC8927AFE6}">
      <dsp:nvSpPr>
        <dsp:cNvPr id="0" name=""/>
        <dsp:cNvSpPr/>
      </dsp:nvSpPr>
      <dsp:spPr>
        <a:xfrm>
          <a:off x="1944624" y="1969770"/>
          <a:ext cx="1005840" cy="1432560"/>
        </a:xfrm>
        <a:prstGeom prst="upArrow">
          <a:avLst/>
        </a:prstGeom>
        <a:gradFill rotWithShape="0">
          <a:gsLst>
            <a:gs pos="0">
              <a:schemeClr val="accent5">
                <a:hueOff val="2495256"/>
                <a:satOff val="-50489"/>
                <a:lumOff val="1569"/>
                <a:alphaOff val="0"/>
                <a:tint val="96000"/>
                <a:lumMod val="100000"/>
              </a:schemeClr>
            </a:gs>
            <a:gs pos="78000">
              <a:schemeClr val="accent5">
                <a:hueOff val="2495256"/>
                <a:satOff val="-50489"/>
                <a:lumOff val="156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7FACBD-747D-4324-8F8F-F024830C7E6E}">
      <dsp:nvSpPr>
        <dsp:cNvPr id="0" name=""/>
        <dsp:cNvSpPr/>
      </dsp:nvSpPr>
      <dsp:spPr>
        <a:xfrm>
          <a:off x="118436" y="2077212"/>
          <a:ext cx="1841862" cy="1504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Moderation</a:t>
          </a:r>
          <a:endParaRPr lang="en-US" sz="2200" kern="1200" dirty="0"/>
        </a:p>
      </dsp:txBody>
      <dsp:txXfrm>
        <a:off x="118436" y="2077212"/>
        <a:ext cx="1841862" cy="15041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379324-9BDF-47D1-8CDC-2DD6453BBE74}" type="datetimeFigureOut">
              <a:rPr lang="en-US" smtClean="0"/>
              <a:t>4/25/2015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C35DA5-768A-4E38-A3CD-07F2EC8F3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935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F11CC0C-8ECB-48B8-8489-46F663E0DC7B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92150"/>
            <a:ext cx="4602162" cy="3451225"/>
          </a:xfrm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50175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D0FAA97-D0B1-4BB7-9E76-D5FA32CDC0D8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92150"/>
            <a:ext cx="4598988" cy="3449638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18555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C5C1457-6D2D-47CD-ADE4-042C9A0803F8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92150"/>
            <a:ext cx="4598988" cy="3449638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61094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9650D50-31DE-4703-B05A-7131759529D0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327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92150"/>
            <a:ext cx="4602162" cy="3451225"/>
          </a:xfrm>
          <a:ln/>
        </p:spPr>
      </p:sp>
      <p:sp>
        <p:nvSpPr>
          <p:cNvPr id="3277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98627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5D66158-CE7A-4607-8526-2CE0F3E8091A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92150"/>
            <a:ext cx="4602162" cy="3451225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15700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94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103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3770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710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913072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113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4/25/2015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08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2015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2"/>
          <p:cNvSpPr/>
          <p:nvPr userDrawn="1"/>
        </p:nvSpPr>
        <p:spPr bwMode="auto">
          <a:xfrm>
            <a:off x="457200" y="304800"/>
            <a:ext cx="8229600" cy="1066800"/>
          </a:xfrm>
          <a:prstGeom prst="round2DiagRect">
            <a:avLst/>
          </a:prstGeom>
          <a:solidFill>
            <a:srgbClr val="B5D5E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r">
              <a:defRPr/>
            </a:pPr>
            <a:endParaRPr lang="en-US" sz="2400" dirty="0">
              <a:latin typeface="Tw Cen MT Condensed Extra Bold" pitchFamily="34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5400">
                <a:solidFill>
                  <a:schemeClr val="tx1"/>
                </a:solidFill>
                <a:latin typeface="Tw Cen MT Condensed Extra Bol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266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883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366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4/25/2015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092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822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328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765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4/25/2015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871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312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944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  <p:sldLayoutId id="2147483878" r:id="rId13"/>
    <p:sldLayoutId id="2147483879" r:id="rId14"/>
    <p:sldLayoutId id="2147483880" r:id="rId15"/>
    <p:sldLayoutId id="2147483881" r:id="rId16"/>
    <p:sldLayoutId id="214748388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lm.nih.gov/medlineplus/healthywebsurfing.html" TargetMode="External"/><Relationship Id="rId2" Type="http://schemas.openxmlformats.org/officeDocument/2006/relationships/hyperlink" Target="http://www.eatright.org/find-an-expert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ods.od.nih.gov/factsheets/BotanicalBackground-HealthProfessional/" TargetMode="External"/><Relationship Id="rId4" Type="http://schemas.openxmlformats.org/officeDocument/2006/relationships/hyperlink" Target="http://www.mskcc.org/cancer-care/integrative-medicine/about-herbs-botanicals-other-products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Nutrition &amp; PSC: OK, Now What Do I Eat?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02978"/>
            <a:ext cx="3361765" cy="2391055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Jeanette Hasse, PhD, RDN, LD, FADA, CNSC</a:t>
            </a:r>
          </a:p>
          <a:p>
            <a:r>
              <a:rPr lang="en-US" dirty="0" smtClean="0"/>
              <a:t>Baylor Simmons Transplant Institute</a:t>
            </a:r>
          </a:p>
          <a:p>
            <a:r>
              <a:rPr lang="en-US" dirty="0" smtClean="0"/>
              <a:t>Baylor University Medical Center, Dallas, TX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2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Healthy Foods: </a:t>
            </a:r>
            <a:r>
              <a:rPr lang="en-US" dirty="0" smtClean="0"/>
              <a:t>Grains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638975"/>
              </p:ext>
            </p:extLst>
          </p:nvPr>
        </p:nvGraphicFramePr>
        <p:xfrm>
          <a:off x="609599" y="2622176"/>
          <a:ext cx="7436223" cy="197671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364446"/>
                <a:gridCol w="1978444"/>
                <a:gridCol w="2114889"/>
                <a:gridCol w="1978444"/>
              </a:tblGrid>
              <a:tr h="56891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2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Food Group</a:t>
                      </a:r>
                      <a:endParaRPr lang="en-US" sz="1600" spc="-25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2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(Serving size)</a:t>
                      </a:r>
                      <a:endParaRPr lang="en-US" sz="1600" spc="-25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44" marR="37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2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Choose </a:t>
                      </a:r>
                      <a:endParaRPr lang="en-US" sz="1600" spc="-25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2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“Green Light” foods every day.</a:t>
                      </a:r>
                      <a:endParaRPr lang="en-US" sz="1600" spc="-25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44" marR="37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2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Choose </a:t>
                      </a:r>
                      <a:endParaRPr lang="en-US" sz="1600" spc="-25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2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“Yellow Light” foods once in a while.</a:t>
                      </a:r>
                      <a:endParaRPr lang="en-US" sz="1600" spc="-25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44" marR="37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spc="-2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Never</a:t>
                      </a:r>
                      <a:r>
                        <a:rPr lang="en-US" sz="1600" b="1" spc="-2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choose </a:t>
                      </a:r>
                      <a:endParaRPr lang="en-US" sz="1600" spc="-25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2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“Red Light” foods!</a:t>
                      </a:r>
                      <a:endParaRPr lang="en-US" sz="1600" spc="-25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44" marR="37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</a:tr>
              <a:tr h="121979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600" spc="-2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Grains</a:t>
                      </a:r>
                      <a:endParaRPr lang="en-US" sz="1600" spc="-25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600" spc="-2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(1/2 cup)</a:t>
                      </a:r>
                      <a:endParaRPr lang="en-US" sz="1600" spc="-25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44" marR="37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Blip>
                          <a:blip r:embed="rId2"/>
                        </a:buBlip>
                        <a:tabLst>
                          <a:tab pos="91440" algn="l"/>
                        </a:tabLst>
                      </a:pPr>
                      <a:r>
                        <a:rPr lang="en-US" sz="1600" spc="-2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Whole grain cereal, bread, crackers, pasta, and rice</a:t>
                      </a:r>
                      <a:endParaRPr lang="en-US" sz="1600" spc="-25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37844" marR="37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381000" lvl="0" indent="-342900" algn="l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Blip>
                          <a:blip r:embed="rId2"/>
                        </a:buBlip>
                        <a:tabLst>
                          <a:tab pos="91440" algn="l"/>
                        </a:tabLst>
                      </a:pPr>
                      <a:r>
                        <a:rPr lang="en-US" sz="1600" spc="-2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White or refined cereal, bread, pasta, and rice</a:t>
                      </a:r>
                      <a:endParaRPr lang="en-US" sz="1600" spc="-25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37844" marR="37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81000"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600" spc="-2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spc="-25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44" marR="37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282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Healthy Foods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Proteins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1242770"/>
              </p:ext>
            </p:extLst>
          </p:nvPr>
        </p:nvGraphicFramePr>
        <p:xfrm>
          <a:off x="715384" y="2142993"/>
          <a:ext cx="7543800" cy="348996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384183"/>
                <a:gridCol w="2007066"/>
                <a:gridCol w="2145485"/>
                <a:gridCol w="2007066"/>
              </a:tblGrid>
              <a:tr h="7543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2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Food Group</a:t>
                      </a:r>
                      <a:endParaRPr lang="en-US" sz="1600" spc="-25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2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(Serving size)</a:t>
                      </a:r>
                      <a:endParaRPr lang="en-US" sz="1600" spc="-25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44" marR="37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2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Choose </a:t>
                      </a:r>
                      <a:endParaRPr lang="en-US" sz="1600" spc="-25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2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“Green Light” foods every day.</a:t>
                      </a:r>
                      <a:endParaRPr lang="en-US" sz="1600" spc="-25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44" marR="37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2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Choose </a:t>
                      </a:r>
                      <a:endParaRPr lang="en-US" sz="1600" spc="-25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2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“Yellow Light” foods once in a while.</a:t>
                      </a:r>
                      <a:endParaRPr lang="en-US" sz="1600" spc="-25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44" marR="37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spc="-2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Never</a:t>
                      </a:r>
                      <a:r>
                        <a:rPr lang="en-US" sz="1600" b="1" spc="-2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choose </a:t>
                      </a:r>
                      <a:endParaRPr lang="en-US" sz="1600" spc="-25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2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“Red Light” foods!</a:t>
                      </a:r>
                      <a:endParaRPr lang="en-US" sz="1600" spc="-25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44" marR="37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</a:tr>
              <a:tr h="272357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600" spc="-2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Meats</a:t>
                      </a:r>
                      <a:endParaRPr lang="en-US" sz="1600" spc="-25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600" spc="-2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(3 to 4 ounces or size of a deck of cards)</a:t>
                      </a:r>
                      <a:endParaRPr lang="en-US" sz="1600" spc="-25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44" marR="37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Blip>
                          <a:blip r:embed="rId2"/>
                        </a:buBlip>
                        <a:tabLst>
                          <a:tab pos="91440" algn="l"/>
                        </a:tabLst>
                      </a:pPr>
                      <a:r>
                        <a:rPr lang="en-US" sz="1600" spc="-2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Lean chicken, fish, turkey, beef, and pork</a:t>
                      </a:r>
                      <a:endParaRPr lang="en-US" sz="1600" spc="-25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  <a:p>
                      <a:pPr marL="342900" marR="0" lvl="0" indent="-342900" algn="l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Blip>
                          <a:blip r:embed="rId2"/>
                        </a:buBlip>
                        <a:tabLst>
                          <a:tab pos="91440" algn="l"/>
                        </a:tabLst>
                      </a:pPr>
                      <a:r>
                        <a:rPr lang="en-US" sz="1600" spc="-2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Eggs (4 to 5 per week) and egg yolks</a:t>
                      </a:r>
                      <a:endParaRPr lang="en-US" sz="1600" spc="-25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  <a:p>
                      <a:pPr marL="342900" marR="0" lvl="0" indent="-342900" algn="l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Blip>
                          <a:blip r:embed="rId2"/>
                        </a:buBlip>
                        <a:tabLst>
                          <a:tab pos="91440" algn="l"/>
                        </a:tabLst>
                      </a:pPr>
                      <a:r>
                        <a:rPr lang="en-US" sz="1600" spc="-2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Beans cooked without salt</a:t>
                      </a:r>
                      <a:endParaRPr lang="en-US" sz="1600" spc="-25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  <a:p>
                      <a:pPr marL="342900" marR="0" lvl="0" indent="-342900" algn="l">
                        <a:spcBef>
                          <a:spcPts val="200"/>
                        </a:spcBef>
                        <a:spcAft>
                          <a:spcPts val="1200"/>
                        </a:spcAft>
                        <a:buFont typeface="Symbol" panose="05050102010706020507" pitchFamily="18" charset="2"/>
                        <a:buBlip>
                          <a:blip r:embed="rId2"/>
                        </a:buBlip>
                        <a:tabLst>
                          <a:tab pos="91440" algn="l"/>
                        </a:tabLst>
                      </a:pPr>
                      <a:r>
                        <a:rPr lang="en-US" sz="1600" spc="-2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Unsalted Nuts</a:t>
                      </a:r>
                      <a:endParaRPr lang="en-US" sz="1600" spc="-25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37844" marR="37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381000" lvl="0" indent="-342900" algn="l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Blip>
                          <a:blip r:embed="rId2"/>
                        </a:buBlip>
                        <a:tabLst>
                          <a:tab pos="91440" algn="l"/>
                        </a:tabLst>
                      </a:pPr>
                      <a:r>
                        <a:rPr lang="en-US" sz="1600" spc="-2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Fatty or fried meats</a:t>
                      </a:r>
                      <a:endParaRPr lang="en-US" sz="1600" spc="-25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  <a:p>
                      <a:pPr marL="342900" marR="0" lvl="0" indent="-342900" algn="l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Blip>
                          <a:blip r:embed="rId2"/>
                        </a:buBlip>
                        <a:tabLst>
                          <a:tab pos="91440" algn="l"/>
                        </a:tabLst>
                      </a:pPr>
                      <a:r>
                        <a:rPr lang="en-US" sz="1600" spc="-2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Processed meat such as bacon, ham, sausage, hot dogs, lunch meat</a:t>
                      </a:r>
                      <a:endParaRPr lang="en-US" sz="1600" spc="-25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  <a:p>
                      <a:pPr marL="342900" marR="0" lvl="0" indent="-342900" algn="l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Blip>
                          <a:blip r:embed="rId2"/>
                        </a:buBlip>
                        <a:tabLst>
                          <a:tab pos="91440" algn="l"/>
                        </a:tabLst>
                      </a:pPr>
                      <a:r>
                        <a:rPr lang="en-US" sz="1600" spc="-2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Canned beans or beans cooked with salt</a:t>
                      </a:r>
                      <a:endParaRPr lang="en-US" sz="1600" spc="-25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  <a:p>
                      <a:pPr marL="342900" marR="0" lvl="0" indent="-342900" algn="l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Blip>
                          <a:blip r:embed="rId2"/>
                        </a:buBlip>
                        <a:tabLst>
                          <a:tab pos="91440" algn="l"/>
                        </a:tabLst>
                      </a:pPr>
                      <a:r>
                        <a:rPr lang="en-US" sz="1600" spc="-2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Salted nuts</a:t>
                      </a:r>
                      <a:endParaRPr lang="en-US" sz="1600" spc="-25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37844" marR="37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381000" lvl="0" indent="-342900" algn="l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Blip>
                          <a:blip r:embed="rId2"/>
                        </a:buBlip>
                        <a:tabLst>
                          <a:tab pos="91440" algn="l"/>
                        </a:tabLst>
                      </a:pPr>
                      <a:r>
                        <a:rPr lang="en-US" sz="1600" spc="-2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Uncooked or under-cooked meat including sushi, ceviche, oysters</a:t>
                      </a:r>
                      <a:endParaRPr lang="en-US" sz="1600" spc="-25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  <a:p>
                      <a:pPr marL="342900" marR="0" lvl="0" indent="-342900" algn="just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Blip>
                          <a:blip r:embed="rId2"/>
                        </a:buBlip>
                        <a:tabLst>
                          <a:tab pos="91440" algn="l"/>
                        </a:tabLst>
                      </a:pPr>
                      <a:r>
                        <a:rPr lang="en-US" sz="1600" spc="-2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Raw eggs</a:t>
                      </a:r>
                      <a:endParaRPr lang="en-US" sz="1600" spc="-25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  <a:p>
                      <a:pPr marL="342900" marR="0" lvl="0" indent="-342900" algn="l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Blip>
                          <a:blip r:embed="rId2"/>
                        </a:buBlip>
                        <a:tabLst>
                          <a:tab pos="91440" algn="l"/>
                        </a:tabLst>
                      </a:pPr>
                      <a:r>
                        <a:rPr lang="en-US" sz="1600" spc="-2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Unpasteurized tofu that is not cooked.</a:t>
                      </a:r>
                      <a:endParaRPr lang="en-US" sz="1600" spc="-25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37844" marR="37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974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Choosing Healthy Foods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:</a:t>
            </a:r>
            <a:b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Dairy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1448963"/>
              </p:ext>
            </p:extLst>
          </p:nvPr>
        </p:nvGraphicFramePr>
        <p:xfrm>
          <a:off x="609599" y="2433917"/>
          <a:ext cx="7478779" cy="213348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343139"/>
                <a:gridCol w="1947551"/>
                <a:gridCol w="2081864"/>
                <a:gridCol w="2106225"/>
              </a:tblGrid>
              <a:tr h="47912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2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Food Group</a:t>
                      </a:r>
                      <a:endParaRPr lang="en-US" sz="1600" spc="-25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2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(Serving size)</a:t>
                      </a:r>
                      <a:endParaRPr lang="en-US" sz="1600" spc="-25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44" marR="37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2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Choose </a:t>
                      </a:r>
                      <a:endParaRPr lang="en-US" sz="1600" spc="-25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2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“Green Light” foods every day.</a:t>
                      </a:r>
                      <a:endParaRPr lang="en-US" sz="1600" spc="-25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44" marR="37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2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Choose </a:t>
                      </a:r>
                      <a:endParaRPr lang="en-US" sz="1600" spc="-25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2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“Yellow Light” foods once in a while.</a:t>
                      </a:r>
                      <a:endParaRPr lang="en-US" sz="1600" spc="-25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44" marR="37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spc="-2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Never</a:t>
                      </a:r>
                      <a:r>
                        <a:rPr lang="en-US" sz="1600" b="1" spc="-2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choose </a:t>
                      </a:r>
                      <a:endParaRPr lang="en-US" sz="1600" spc="-25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2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“Red Light” foods!</a:t>
                      </a:r>
                      <a:endParaRPr lang="en-US" sz="1600" spc="-25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44" marR="37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</a:tr>
              <a:tr h="137656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600" spc="-2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Milk</a:t>
                      </a:r>
                      <a:endParaRPr lang="en-US" sz="1600" spc="-25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600" spc="-2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 cup)</a:t>
                      </a:r>
                      <a:endParaRPr lang="en-US" sz="1600" spc="-25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44" marR="37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Blip>
                          <a:blip r:embed="rId2"/>
                        </a:buBlip>
                        <a:tabLst>
                          <a:tab pos="91440" algn="l"/>
                        </a:tabLst>
                      </a:pPr>
                      <a:r>
                        <a:rPr lang="en-US" sz="1600" spc="-2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Skim or non-fat milk </a:t>
                      </a:r>
                      <a:endParaRPr lang="en-US" sz="1600" spc="-25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  <a:p>
                      <a:pPr marL="342900" marR="0" lvl="0" indent="-342900" algn="l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Blip>
                          <a:blip r:embed="rId2"/>
                        </a:buBlip>
                        <a:tabLst>
                          <a:tab pos="91440" algn="l"/>
                        </a:tabLst>
                      </a:pPr>
                      <a:r>
                        <a:rPr lang="en-US" sz="1600" spc="-2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Non-fat </a:t>
                      </a:r>
                      <a:r>
                        <a:rPr lang="en-US" sz="1600" spc="-25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yogurt</a:t>
                      </a:r>
                    </a:p>
                    <a:p>
                      <a:pPr marL="342900" marR="0" lvl="0" indent="-342900" algn="l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Blip>
                          <a:blip r:embed="rId2"/>
                        </a:buBlip>
                        <a:tabLst>
                          <a:tab pos="91440" algn="l"/>
                        </a:tabLst>
                      </a:pPr>
                      <a:r>
                        <a:rPr lang="en-US" sz="1600" spc="-25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Soy or almond milk</a:t>
                      </a:r>
                      <a:endParaRPr lang="en-US" sz="1600" spc="-25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37844" marR="37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Blip>
                          <a:blip r:embed="rId2"/>
                        </a:buBlip>
                        <a:tabLst>
                          <a:tab pos="91440" algn="l"/>
                        </a:tabLst>
                      </a:pPr>
                      <a:r>
                        <a:rPr lang="en-US" sz="1600" spc="-25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Whole milk</a:t>
                      </a:r>
                    </a:p>
                    <a:p>
                      <a:pPr marL="342900" marR="0" lvl="0" indent="-342900" algn="l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Blip>
                          <a:blip r:embed="rId2"/>
                        </a:buBlip>
                        <a:tabLst>
                          <a:tab pos="91440" algn="l"/>
                        </a:tabLst>
                      </a:pPr>
                      <a:r>
                        <a:rPr lang="en-US" sz="1600" spc="-25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Chocolate milk </a:t>
                      </a:r>
                      <a:endParaRPr lang="en-US" sz="1600" spc="-25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  <a:p>
                      <a:pPr marL="342900" marR="0" lvl="0" indent="-342900" algn="l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Blip>
                          <a:blip r:embed="rId2"/>
                        </a:buBlip>
                        <a:tabLst>
                          <a:tab pos="91440" algn="l"/>
                        </a:tabLst>
                      </a:pPr>
                      <a:r>
                        <a:rPr lang="en-US" sz="1600" spc="-2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Ice cream</a:t>
                      </a:r>
                      <a:endParaRPr lang="en-US" sz="1600" spc="-25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37844" marR="37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381000" lvl="0" indent="-342900" algn="l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Blip>
                          <a:blip r:embed="rId2"/>
                        </a:buBlip>
                        <a:tabLst>
                          <a:tab pos="91440" algn="l"/>
                        </a:tabLst>
                      </a:pPr>
                      <a:r>
                        <a:rPr lang="en-US" sz="1600" spc="-2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Unpasteurized milk or cheese</a:t>
                      </a:r>
                      <a:endParaRPr lang="en-US" sz="1600" spc="-25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37844" marR="37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92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Choosing Healthy Foods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:</a:t>
            </a:r>
            <a:b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Fats &amp; Sweets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561837"/>
              </p:ext>
            </p:extLst>
          </p:nvPr>
        </p:nvGraphicFramePr>
        <p:xfrm>
          <a:off x="793376" y="1930400"/>
          <a:ext cx="7100047" cy="419608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302762"/>
                <a:gridCol w="1889003"/>
                <a:gridCol w="2019279"/>
                <a:gridCol w="1889003"/>
              </a:tblGrid>
              <a:tr h="72074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2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Food Group</a:t>
                      </a:r>
                      <a:endParaRPr lang="en-US" sz="1600" spc="-25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2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(Serving size)</a:t>
                      </a:r>
                      <a:endParaRPr lang="en-US" sz="1600" spc="-25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44" marR="37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2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Choose </a:t>
                      </a:r>
                      <a:endParaRPr lang="en-US" sz="1600" spc="-25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2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“Green Light” foods every day.</a:t>
                      </a:r>
                      <a:endParaRPr lang="en-US" sz="1600" spc="-25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44" marR="37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2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Choose </a:t>
                      </a:r>
                      <a:endParaRPr lang="en-US" sz="1600" spc="-25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2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“Yellow Light” foods once in a while.</a:t>
                      </a:r>
                      <a:endParaRPr lang="en-US" sz="1600" spc="-25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44" marR="37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spc="-2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Never</a:t>
                      </a:r>
                      <a:r>
                        <a:rPr lang="en-US" sz="1600" b="1" spc="-2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choose </a:t>
                      </a:r>
                      <a:endParaRPr lang="en-US" sz="1600" spc="-25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2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“Red Light” foods!</a:t>
                      </a:r>
                      <a:endParaRPr lang="en-US" sz="1600" spc="-25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44" marR="37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</a:tr>
              <a:tr h="38157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600" spc="-2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Fats and oils</a:t>
                      </a:r>
                      <a:endParaRPr lang="en-US" sz="1600" spc="-25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44" marR="37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Blip>
                          <a:blip r:embed="rId2"/>
                        </a:buBlip>
                        <a:tabLst>
                          <a:tab pos="91440" algn="l"/>
                        </a:tabLst>
                      </a:pPr>
                      <a:r>
                        <a:rPr lang="en-US" sz="1600" spc="-2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Olive or canola oil</a:t>
                      </a:r>
                      <a:endParaRPr lang="en-US" sz="1600" spc="-25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37844" marR="37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Blip>
                          <a:blip r:embed="rId2"/>
                        </a:buBlip>
                        <a:tabLst>
                          <a:tab pos="91440" algn="l"/>
                        </a:tabLst>
                      </a:pPr>
                      <a:r>
                        <a:rPr lang="en-US" sz="1600" spc="-2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Other oils</a:t>
                      </a:r>
                      <a:endParaRPr lang="en-US" sz="1600" spc="-25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37844" marR="37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600" spc="-2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spc="-25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44" marR="37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9999"/>
                    </a:solidFill>
                  </a:tcPr>
                </a:tc>
              </a:tr>
              <a:tr h="57235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600" spc="-2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 teaspoon)</a:t>
                      </a:r>
                      <a:endParaRPr lang="en-US" sz="1600" spc="-25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44" marR="37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Blip>
                          <a:blip r:embed="rId2"/>
                        </a:buBlip>
                        <a:tabLst>
                          <a:tab pos="91440" algn="l"/>
                        </a:tabLst>
                      </a:pPr>
                      <a:r>
                        <a:rPr lang="en-US" sz="1600" spc="-2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Trans-fat-free margarine</a:t>
                      </a:r>
                      <a:endParaRPr lang="en-US" sz="1600" spc="-25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37844" marR="37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Blip>
                          <a:blip r:embed="rId2"/>
                        </a:buBlip>
                        <a:tabLst>
                          <a:tab pos="91440" algn="l"/>
                        </a:tabLst>
                      </a:pPr>
                      <a:r>
                        <a:rPr lang="en-US" sz="1600" spc="-2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Butter, Margarine containing trans fat</a:t>
                      </a:r>
                      <a:endParaRPr lang="en-US" sz="1600" spc="-25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37844" marR="37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600" spc="-2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spc="-25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44" marR="37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99"/>
                    </a:solidFill>
                  </a:tcPr>
                </a:tc>
              </a:tr>
              <a:tr h="38603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600" spc="-2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spc="-25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44" marR="37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Blip>
                          <a:blip r:embed="rId2"/>
                        </a:buBlip>
                        <a:tabLst>
                          <a:tab pos="91440" algn="l"/>
                        </a:tabLst>
                      </a:pPr>
                      <a:r>
                        <a:rPr lang="en-US" sz="1600" spc="-2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Non-fat cooking spray</a:t>
                      </a:r>
                      <a:endParaRPr lang="en-US" sz="1600" spc="-25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37844" marR="37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Blip>
                          <a:blip r:embed="rId2"/>
                        </a:buBlip>
                        <a:tabLst>
                          <a:tab pos="91440" algn="l"/>
                        </a:tabLst>
                      </a:pPr>
                      <a:r>
                        <a:rPr lang="en-US" sz="1600" spc="-2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Lard, shortening, bacon fat</a:t>
                      </a:r>
                      <a:endParaRPr lang="en-US" sz="1600" spc="-25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37844" marR="37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600" spc="-2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spc="-25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44" marR="37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</a:tr>
              <a:tr h="57904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600" spc="-2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Sweets and desserts</a:t>
                      </a:r>
                      <a:endParaRPr lang="en-US" sz="1600" spc="-25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44" marR="37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Blip>
                          <a:blip r:embed="rId2"/>
                        </a:buBlip>
                        <a:tabLst>
                          <a:tab pos="91440" algn="l"/>
                        </a:tabLst>
                      </a:pPr>
                      <a:r>
                        <a:rPr lang="en-US" sz="1600" spc="-2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Fresh, frozen, or canned fruit without sugar</a:t>
                      </a:r>
                      <a:endParaRPr lang="en-US" sz="1600" spc="-25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37844" marR="37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spcBef>
                          <a:spcPts val="200"/>
                        </a:spcBef>
                        <a:spcAft>
                          <a:spcPts val="1200"/>
                        </a:spcAft>
                        <a:buFont typeface="Symbol" panose="05050102010706020507" pitchFamily="18" charset="2"/>
                        <a:buBlip>
                          <a:blip r:embed="rId2"/>
                        </a:buBlip>
                        <a:tabLst>
                          <a:tab pos="91440" algn="l"/>
                        </a:tabLst>
                      </a:pPr>
                      <a:r>
                        <a:rPr lang="en-US" sz="1600" spc="-2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Regular and sugar-free desserts</a:t>
                      </a:r>
                      <a:endParaRPr lang="en-US" sz="1600" spc="-25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37844" marR="37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600" spc="-2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spc="-25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44" marR="37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</a:tr>
              <a:tr h="8161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600" spc="-2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Beverages</a:t>
                      </a:r>
                      <a:endParaRPr lang="en-US" sz="1600" spc="-25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44" marR="37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Blip>
                          <a:blip r:embed="rId2"/>
                        </a:buBlip>
                        <a:tabLst>
                          <a:tab pos="91440" algn="l"/>
                        </a:tabLst>
                      </a:pPr>
                      <a:r>
                        <a:rPr lang="en-US" sz="1600" spc="-2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Water</a:t>
                      </a:r>
                      <a:endParaRPr lang="en-US" sz="1600" spc="-25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37844" marR="37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spcBef>
                          <a:spcPts val="200"/>
                        </a:spcBef>
                        <a:spcAft>
                          <a:spcPts val="1200"/>
                        </a:spcAft>
                        <a:buFont typeface="Symbol" panose="05050102010706020507" pitchFamily="18" charset="2"/>
                        <a:buBlip>
                          <a:blip r:embed="rId2"/>
                        </a:buBlip>
                        <a:tabLst>
                          <a:tab pos="91440" algn="l"/>
                        </a:tabLst>
                      </a:pPr>
                      <a:r>
                        <a:rPr lang="en-US" sz="1600" spc="-2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Soft drinks, fruit-flavored drinks, sports  drinks</a:t>
                      </a:r>
                      <a:endParaRPr lang="en-US" sz="1600" spc="-25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37844" marR="37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Blip>
                          <a:blip r:embed="rId2"/>
                        </a:buBlip>
                        <a:tabLst>
                          <a:tab pos="91440" algn="l"/>
                        </a:tabLst>
                      </a:pPr>
                      <a:r>
                        <a:rPr lang="en-US" sz="1600" spc="-2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Alcohol, cooking wines</a:t>
                      </a:r>
                      <a:endParaRPr lang="en-US" sz="1600" spc="-25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  <a:p>
                      <a:pPr marL="342900" marR="0" lvl="0" indent="-342900" algn="l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Blip>
                          <a:blip r:embed="rId2"/>
                        </a:buBlip>
                        <a:tabLst>
                          <a:tab pos="91440" algn="l"/>
                        </a:tabLst>
                      </a:pPr>
                      <a:r>
                        <a:rPr lang="en-US" sz="1600" spc="-2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Contaminated water</a:t>
                      </a:r>
                      <a:endParaRPr lang="en-US" sz="1600" spc="-25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37844" marR="378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235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AE486DF-ECD8-4F4D-824E-A0B72EDB6A0E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654338" name="Text Box 1026"/>
          <p:cNvSpPr txBox="1">
            <a:spLocks noChangeArrowheads="1"/>
          </p:cNvSpPr>
          <p:nvPr/>
        </p:nvSpPr>
        <p:spPr bwMode="auto">
          <a:xfrm>
            <a:off x="1685925" y="4318000"/>
            <a:ext cx="57515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3200" b="1">
                <a:solidFill>
                  <a:srgbClr val="CC0000"/>
                </a:solidFill>
                <a:cs typeface="Arial" pitchFamily="34" charset="0"/>
              </a:rPr>
              <a:t>Guess the calorie difference!</a:t>
            </a:r>
            <a:endParaRPr lang="en-US" sz="3200" b="1">
              <a:solidFill>
                <a:srgbClr val="CC0000"/>
              </a:solidFill>
            </a:endParaRPr>
          </a:p>
        </p:txBody>
      </p:sp>
      <p:sp>
        <p:nvSpPr>
          <p:cNvPr id="3076" name="Rectangle 1027"/>
          <p:cNvSpPr>
            <a:spLocks noChangeArrowheads="1"/>
          </p:cNvSpPr>
          <p:nvPr/>
        </p:nvSpPr>
        <p:spPr bwMode="auto">
          <a:xfrm>
            <a:off x="1006475" y="180975"/>
            <a:ext cx="7086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>
                <a:solidFill>
                  <a:schemeClr val="tx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Bagel</a:t>
            </a:r>
            <a:endParaRPr lang="en-US" altLang="en-US" sz="400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654340" name="Text Box 1028"/>
          <p:cNvSpPr txBox="1">
            <a:spLocks noChangeArrowheads="1"/>
          </p:cNvSpPr>
          <p:nvPr/>
        </p:nvSpPr>
        <p:spPr bwMode="auto">
          <a:xfrm>
            <a:off x="5715000" y="3676650"/>
            <a:ext cx="2852738" cy="617538"/>
          </a:xfrm>
          <a:prstGeom prst="rect">
            <a:avLst/>
          </a:prstGeom>
          <a:solidFill>
            <a:srgbClr val="FFFF00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CC0000"/>
                </a:solidFill>
                <a:cs typeface="Times New Roman" panose="02020603050405020304" pitchFamily="18" charset="0"/>
              </a:rPr>
              <a:t>350 calories</a:t>
            </a:r>
            <a:r>
              <a:rPr lang="en-US" altLang="en-US" sz="2800" dirty="0">
                <a:solidFill>
                  <a:srgbClr val="CC0000"/>
                </a:solidFill>
              </a:rPr>
              <a:t>  </a:t>
            </a:r>
          </a:p>
        </p:txBody>
      </p:sp>
      <p:sp>
        <p:nvSpPr>
          <p:cNvPr id="654341" name="Rectangle 1029"/>
          <p:cNvSpPr>
            <a:spLocks noChangeArrowheads="1"/>
          </p:cNvSpPr>
          <p:nvPr/>
        </p:nvSpPr>
        <p:spPr bwMode="auto">
          <a:xfrm>
            <a:off x="863600" y="3678238"/>
            <a:ext cx="3022600" cy="617537"/>
          </a:xfrm>
          <a:prstGeom prst="rect">
            <a:avLst/>
          </a:prstGeom>
          <a:solidFill>
            <a:srgbClr val="FFFF00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CC0000"/>
                </a:solidFill>
                <a:cs typeface="Times New Roman" panose="02020603050405020304" pitchFamily="18" charset="0"/>
              </a:rPr>
              <a:t>140 calories</a:t>
            </a:r>
          </a:p>
        </p:txBody>
      </p:sp>
      <p:grpSp>
        <p:nvGrpSpPr>
          <p:cNvPr id="3079" name="Group 1030"/>
          <p:cNvGrpSpPr>
            <a:grpSpLocks/>
          </p:cNvGrpSpPr>
          <p:nvPr/>
        </p:nvGrpSpPr>
        <p:grpSpPr bwMode="auto">
          <a:xfrm>
            <a:off x="8686800" y="6115050"/>
            <a:ext cx="457200" cy="742950"/>
            <a:chOff x="5472" y="3852"/>
            <a:chExt cx="288" cy="468"/>
          </a:xfrm>
        </p:grpSpPr>
        <p:sp>
          <p:nvSpPr>
            <p:cNvPr id="3089" name="Freeform 1031"/>
            <p:cNvSpPr>
              <a:spLocks noEditPoints="1"/>
            </p:cNvSpPr>
            <p:nvPr/>
          </p:nvSpPr>
          <p:spPr bwMode="auto">
            <a:xfrm>
              <a:off x="5472" y="3983"/>
              <a:ext cx="288" cy="337"/>
            </a:xfrm>
            <a:custGeom>
              <a:avLst/>
              <a:gdLst>
                <a:gd name="T0" fmla="*/ 148 w 10704"/>
                <a:gd name="T1" fmla="*/ 53 h 12542"/>
                <a:gd name="T2" fmla="*/ 150 w 10704"/>
                <a:gd name="T3" fmla="*/ 49 h 12542"/>
                <a:gd name="T4" fmla="*/ 156 w 10704"/>
                <a:gd name="T5" fmla="*/ 41 h 12542"/>
                <a:gd name="T6" fmla="*/ 165 w 10704"/>
                <a:gd name="T7" fmla="*/ 35 h 12542"/>
                <a:gd name="T8" fmla="*/ 175 w 10704"/>
                <a:gd name="T9" fmla="*/ 32 h 12542"/>
                <a:gd name="T10" fmla="*/ 187 w 10704"/>
                <a:gd name="T11" fmla="*/ 33 h 12542"/>
                <a:gd name="T12" fmla="*/ 202 w 10704"/>
                <a:gd name="T13" fmla="*/ 39 h 12542"/>
                <a:gd name="T14" fmla="*/ 213 w 10704"/>
                <a:gd name="T15" fmla="*/ 53 h 12542"/>
                <a:gd name="T16" fmla="*/ 218 w 10704"/>
                <a:gd name="T17" fmla="*/ 72 h 12542"/>
                <a:gd name="T18" fmla="*/ 217 w 10704"/>
                <a:gd name="T19" fmla="*/ 93 h 12542"/>
                <a:gd name="T20" fmla="*/ 214 w 10704"/>
                <a:gd name="T21" fmla="*/ 108 h 12542"/>
                <a:gd name="T22" fmla="*/ 208 w 10704"/>
                <a:gd name="T23" fmla="*/ 123 h 12542"/>
                <a:gd name="T24" fmla="*/ 205 w 10704"/>
                <a:gd name="T25" fmla="*/ 128 h 12542"/>
                <a:gd name="T26" fmla="*/ 203 w 10704"/>
                <a:gd name="T27" fmla="*/ 131 h 12542"/>
                <a:gd name="T28" fmla="*/ 179 w 10704"/>
                <a:gd name="T29" fmla="*/ 157 h 12542"/>
                <a:gd name="T30" fmla="*/ 148 w 10704"/>
                <a:gd name="T31" fmla="*/ 181 h 12542"/>
                <a:gd name="T32" fmla="*/ 116 w 10704"/>
                <a:gd name="T33" fmla="*/ 164 h 12542"/>
                <a:gd name="T34" fmla="*/ 88 w 10704"/>
                <a:gd name="T35" fmla="*/ 135 h 12542"/>
                <a:gd name="T36" fmla="*/ 83 w 10704"/>
                <a:gd name="T37" fmla="*/ 128 h 12542"/>
                <a:gd name="T38" fmla="*/ 81 w 10704"/>
                <a:gd name="T39" fmla="*/ 125 h 12542"/>
                <a:gd name="T40" fmla="*/ 75 w 10704"/>
                <a:gd name="T41" fmla="*/ 112 h 12542"/>
                <a:gd name="T42" fmla="*/ 71 w 10704"/>
                <a:gd name="T43" fmla="*/ 97 h 12542"/>
                <a:gd name="T44" fmla="*/ 69 w 10704"/>
                <a:gd name="T45" fmla="*/ 77 h 12542"/>
                <a:gd name="T46" fmla="*/ 72 w 10704"/>
                <a:gd name="T47" fmla="*/ 57 h 12542"/>
                <a:gd name="T48" fmla="*/ 82 w 10704"/>
                <a:gd name="T49" fmla="*/ 42 h 12542"/>
                <a:gd name="T50" fmla="*/ 97 w 10704"/>
                <a:gd name="T51" fmla="*/ 34 h 12542"/>
                <a:gd name="T52" fmla="*/ 109 w 10704"/>
                <a:gd name="T53" fmla="*/ 32 h 12542"/>
                <a:gd name="T54" fmla="*/ 120 w 10704"/>
                <a:gd name="T55" fmla="*/ 34 h 12542"/>
                <a:gd name="T56" fmla="*/ 129 w 10704"/>
                <a:gd name="T57" fmla="*/ 40 h 12542"/>
                <a:gd name="T58" fmla="*/ 137 w 10704"/>
                <a:gd name="T59" fmla="*/ 48 h 12542"/>
                <a:gd name="T60" fmla="*/ 139 w 10704"/>
                <a:gd name="T61" fmla="*/ 52 h 12542"/>
                <a:gd name="T62" fmla="*/ 142 w 10704"/>
                <a:gd name="T63" fmla="*/ 56 h 12542"/>
                <a:gd name="T64" fmla="*/ 143 w 10704"/>
                <a:gd name="T65" fmla="*/ 58 h 12542"/>
                <a:gd name="T66" fmla="*/ 144 w 10704"/>
                <a:gd name="T67" fmla="*/ 60 h 12542"/>
                <a:gd name="T68" fmla="*/ 145 w 10704"/>
                <a:gd name="T69" fmla="*/ 59 h 12542"/>
                <a:gd name="T70" fmla="*/ 146 w 10704"/>
                <a:gd name="T71" fmla="*/ 56 h 12542"/>
                <a:gd name="T72" fmla="*/ 29 w 10704"/>
                <a:gd name="T73" fmla="*/ 11 h 12542"/>
                <a:gd name="T74" fmla="*/ 1 w 10704"/>
                <a:gd name="T75" fmla="*/ 52 h 12542"/>
                <a:gd name="T76" fmla="*/ 3 w 10704"/>
                <a:gd name="T77" fmla="*/ 222 h 12542"/>
                <a:gd name="T78" fmla="*/ 16 w 10704"/>
                <a:gd name="T79" fmla="*/ 232 h 12542"/>
                <a:gd name="T80" fmla="*/ 34 w 10704"/>
                <a:gd name="T81" fmla="*/ 231 h 12542"/>
                <a:gd name="T82" fmla="*/ 45 w 10704"/>
                <a:gd name="T83" fmla="*/ 217 h 12542"/>
                <a:gd name="T84" fmla="*/ 131 w 10704"/>
                <a:gd name="T85" fmla="*/ 271 h 12542"/>
                <a:gd name="T86" fmla="*/ 131 w 10704"/>
                <a:gd name="T87" fmla="*/ 271 h 12542"/>
                <a:gd name="T88" fmla="*/ 133 w 10704"/>
                <a:gd name="T89" fmla="*/ 264 h 12542"/>
                <a:gd name="T90" fmla="*/ 140 w 10704"/>
                <a:gd name="T91" fmla="*/ 258 h 12542"/>
                <a:gd name="T92" fmla="*/ 150 w 10704"/>
                <a:gd name="T93" fmla="*/ 259 h 12542"/>
                <a:gd name="T94" fmla="*/ 156 w 10704"/>
                <a:gd name="T95" fmla="*/ 267 h 12542"/>
                <a:gd name="T96" fmla="*/ 157 w 10704"/>
                <a:gd name="T97" fmla="*/ 271 h 12542"/>
                <a:gd name="T98" fmla="*/ 157 w 10704"/>
                <a:gd name="T99" fmla="*/ 271 h 12542"/>
                <a:gd name="T100" fmla="*/ 245 w 10704"/>
                <a:gd name="T101" fmla="*/ 222 h 12542"/>
                <a:gd name="T102" fmla="*/ 258 w 10704"/>
                <a:gd name="T103" fmla="*/ 232 h 12542"/>
                <a:gd name="T104" fmla="*/ 276 w 10704"/>
                <a:gd name="T105" fmla="*/ 231 h 12542"/>
                <a:gd name="T106" fmla="*/ 287 w 10704"/>
                <a:gd name="T107" fmla="*/ 217 h 12542"/>
                <a:gd name="T108" fmla="*/ 283 w 10704"/>
                <a:gd name="T109" fmla="*/ 39 h 12542"/>
                <a:gd name="T110" fmla="*/ 248 w 10704"/>
                <a:gd name="T111" fmla="*/ 5 h 1254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704"/>
                <a:gd name="T169" fmla="*/ 0 h 12542"/>
                <a:gd name="T170" fmla="*/ 10704 w 10704"/>
                <a:gd name="T171" fmla="*/ 12542 h 1254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704" h="12542">
                  <a:moveTo>
                    <a:pt x="5418" y="2093"/>
                  </a:moveTo>
                  <a:lnTo>
                    <a:pt x="5426" y="2076"/>
                  </a:lnTo>
                  <a:lnTo>
                    <a:pt x="5436" y="2059"/>
                  </a:lnTo>
                  <a:lnTo>
                    <a:pt x="5446" y="2042"/>
                  </a:lnTo>
                  <a:lnTo>
                    <a:pt x="5455" y="2025"/>
                  </a:lnTo>
                  <a:lnTo>
                    <a:pt x="5465" y="2009"/>
                  </a:lnTo>
                  <a:lnTo>
                    <a:pt x="5475" y="1992"/>
                  </a:lnTo>
                  <a:lnTo>
                    <a:pt x="5485" y="1975"/>
                  </a:lnTo>
                  <a:lnTo>
                    <a:pt x="5495" y="1959"/>
                  </a:lnTo>
                  <a:lnTo>
                    <a:pt x="5505" y="1942"/>
                  </a:lnTo>
                  <a:lnTo>
                    <a:pt x="5516" y="1924"/>
                  </a:lnTo>
                  <a:lnTo>
                    <a:pt x="5527" y="1908"/>
                  </a:lnTo>
                  <a:lnTo>
                    <a:pt x="5537" y="1891"/>
                  </a:lnTo>
                  <a:lnTo>
                    <a:pt x="5549" y="1874"/>
                  </a:lnTo>
                  <a:lnTo>
                    <a:pt x="5560" y="1858"/>
                  </a:lnTo>
                  <a:lnTo>
                    <a:pt x="5571" y="1841"/>
                  </a:lnTo>
                  <a:lnTo>
                    <a:pt x="5583" y="1825"/>
                  </a:lnTo>
                  <a:lnTo>
                    <a:pt x="5612" y="1780"/>
                  </a:lnTo>
                  <a:lnTo>
                    <a:pt x="5644" y="1736"/>
                  </a:lnTo>
                  <a:lnTo>
                    <a:pt x="5674" y="1694"/>
                  </a:lnTo>
                  <a:lnTo>
                    <a:pt x="5706" y="1654"/>
                  </a:lnTo>
                  <a:lnTo>
                    <a:pt x="5739" y="1614"/>
                  </a:lnTo>
                  <a:lnTo>
                    <a:pt x="5772" y="1576"/>
                  </a:lnTo>
                  <a:lnTo>
                    <a:pt x="5807" y="1540"/>
                  </a:lnTo>
                  <a:lnTo>
                    <a:pt x="5843" y="1505"/>
                  </a:lnTo>
                  <a:lnTo>
                    <a:pt x="5879" y="1472"/>
                  </a:lnTo>
                  <a:lnTo>
                    <a:pt x="5918" y="1441"/>
                  </a:lnTo>
                  <a:lnTo>
                    <a:pt x="5957" y="1411"/>
                  </a:lnTo>
                  <a:lnTo>
                    <a:pt x="5997" y="1384"/>
                  </a:lnTo>
                  <a:lnTo>
                    <a:pt x="6040" y="1358"/>
                  </a:lnTo>
                  <a:lnTo>
                    <a:pt x="6083" y="1332"/>
                  </a:lnTo>
                  <a:lnTo>
                    <a:pt x="6129" y="1310"/>
                  </a:lnTo>
                  <a:lnTo>
                    <a:pt x="6177" y="1290"/>
                  </a:lnTo>
                  <a:lnTo>
                    <a:pt x="6225" y="1272"/>
                  </a:lnTo>
                  <a:lnTo>
                    <a:pt x="6272" y="1256"/>
                  </a:lnTo>
                  <a:lnTo>
                    <a:pt x="6322" y="1242"/>
                  </a:lnTo>
                  <a:lnTo>
                    <a:pt x="6370" y="1231"/>
                  </a:lnTo>
                  <a:lnTo>
                    <a:pt x="6421" y="1221"/>
                  </a:lnTo>
                  <a:lnTo>
                    <a:pt x="6471" y="1213"/>
                  </a:lnTo>
                  <a:lnTo>
                    <a:pt x="6521" y="1207"/>
                  </a:lnTo>
                  <a:lnTo>
                    <a:pt x="6573" y="1204"/>
                  </a:lnTo>
                  <a:lnTo>
                    <a:pt x="6623" y="1201"/>
                  </a:lnTo>
                  <a:lnTo>
                    <a:pt x="6675" y="1201"/>
                  </a:lnTo>
                  <a:lnTo>
                    <a:pt x="6726" y="1203"/>
                  </a:lnTo>
                  <a:lnTo>
                    <a:pt x="6778" y="1206"/>
                  </a:lnTo>
                  <a:lnTo>
                    <a:pt x="6829" y="1210"/>
                  </a:lnTo>
                  <a:lnTo>
                    <a:pt x="6882" y="1217"/>
                  </a:lnTo>
                  <a:lnTo>
                    <a:pt x="6933" y="1225"/>
                  </a:lnTo>
                  <a:lnTo>
                    <a:pt x="6986" y="1235"/>
                  </a:lnTo>
                  <a:lnTo>
                    <a:pt x="7070" y="1254"/>
                  </a:lnTo>
                  <a:lnTo>
                    <a:pt x="7152" y="1278"/>
                  </a:lnTo>
                  <a:lnTo>
                    <a:pt x="7231" y="1306"/>
                  </a:lnTo>
                  <a:lnTo>
                    <a:pt x="7306" y="1340"/>
                  </a:lnTo>
                  <a:lnTo>
                    <a:pt x="7379" y="1377"/>
                  </a:lnTo>
                  <a:lnTo>
                    <a:pt x="7450" y="1418"/>
                  </a:lnTo>
                  <a:lnTo>
                    <a:pt x="7517" y="1463"/>
                  </a:lnTo>
                  <a:lnTo>
                    <a:pt x="7580" y="1512"/>
                  </a:lnTo>
                  <a:lnTo>
                    <a:pt x="7641" y="1565"/>
                  </a:lnTo>
                  <a:lnTo>
                    <a:pt x="7698" y="1621"/>
                  </a:lnTo>
                  <a:lnTo>
                    <a:pt x="7751" y="1683"/>
                  </a:lnTo>
                  <a:lnTo>
                    <a:pt x="7801" y="1746"/>
                  </a:lnTo>
                  <a:lnTo>
                    <a:pt x="7847" y="1813"/>
                  </a:lnTo>
                  <a:lnTo>
                    <a:pt x="7890" y="1884"/>
                  </a:lnTo>
                  <a:lnTo>
                    <a:pt x="7929" y="1959"/>
                  </a:lnTo>
                  <a:lnTo>
                    <a:pt x="7965" y="2036"/>
                  </a:lnTo>
                  <a:lnTo>
                    <a:pt x="7999" y="2127"/>
                  </a:lnTo>
                  <a:lnTo>
                    <a:pt x="8029" y="2220"/>
                  </a:lnTo>
                  <a:lnTo>
                    <a:pt x="8054" y="2314"/>
                  </a:lnTo>
                  <a:lnTo>
                    <a:pt x="8073" y="2407"/>
                  </a:lnTo>
                  <a:lnTo>
                    <a:pt x="8088" y="2501"/>
                  </a:lnTo>
                  <a:lnTo>
                    <a:pt x="8099" y="2596"/>
                  </a:lnTo>
                  <a:lnTo>
                    <a:pt x="8106" y="2690"/>
                  </a:lnTo>
                  <a:lnTo>
                    <a:pt x="8109" y="2785"/>
                  </a:lnTo>
                  <a:lnTo>
                    <a:pt x="8110" y="2880"/>
                  </a:lnTo>
                  <a:lnTo>
                    <a:pt x="8107" y="2975"/>
                  </a:lnTo>
                  <a:lnTo>
                    <a:pt x="8102" y="3070"/>
                  </a:lnTo>
                  <a:lnTo>
                    <a:pt x="8095" y="3166"/>
                  </a:lnTo>
                  <a:lnTo>
                    <a:pt x="8086" y="3261"/>
                  </a:lnTo>
                  <a:lnTo>
                    <a:pt x="8075" y="3355"/>
                  </a:lnTo>
                  <a:lnTo>
                    <a:pt x="8063" y="3451"/>
                  </a:lnTo>
                  <a:lnTo>
                    <a:pt x="8050" y="3546"/>
                  </a:lnTo>
                  <a:lnTo>
                    <a:pt x="8039" y="3616"/>
                  </a:lnTo>
                  <a:lnTo>
                    <a:pt x="8026" y="3685"/>
                  </a:lnTo>
                  <a:lnTo>
                    <a:pt x="8012" y="3756"/>
                  </a:lnTo>
                  <a:lnTo>
                    <a:pt x="7996" y="3825"/>
                  </a:lnTo>
                  <a:lnTo>
                    <a:pt x="7978" y="3893"/>
                  </a:lnTo>
                  <a:lnTo>
                    <a:pt x="7958" y="3962"/>
                  </a:lnTo>
                  <a:lnTo>
                    <a:pt x="7937" y="4030"/>
                  </a:lnTo>
                  <a:lnTo>
                    <a:pt x="7914" y="4098"/>
                  </a:lnTo>
                  <a:lnTo>
                    <a:pt x="7890" y="4165"/>
                  </a:lnTo>
                  <a:lnTo>
                    <a:pt x="7864" y="4232"/>
                  </a:lnTo>
                  <a:lnTo>
                    <a:pt x="7837" y="4299"/>
                  </a:lnTo>
                  <a:lnTo>
                    <a:pt x="7810" y="4366"/>
                  </a:lnTo>
                  <a:lnTo>
                    <a:pt x="7781" y="4431"/>
                  </a:lnTo>
                  <a:lnTo>
                    <a:pt x="7750" y="4497"/>
                  </a:lnTo>
                  <a:lnTo>
                    <a:pt x="7718" y="4562"/>
                  </a:lnTo>
                  <a:lnTo>
                    <a:pt x="7687" y="4627"/>
                  </a:lnTo>
                  <a:lnTo>
                    <a:pt x="7677" y="4644"/>
                  </a:lnTo>
                  <a:lnTo>
                    <a:pt x="7668" y="4661"/>
                  </a:lnTo>
                  <a:lnTo>
                    <a:pt x="7659" y="4678"/>
                  </a:lnTo>
                  <a:lnTo>
                    <a:pt x="7649" y="4695"/>
                  </a:lnTo>
                  <a:lnTo>
                    <a:pt x="7640" y="4712"/>
                  </a:lnTo>
                  <a:lnTo>
                    <a:pt x="7630" y="4729"/>
                  </a:lnTo>
                  <a:lnTo>
                    <a:pt x="7620" y="4746"/>
                  </a:lnTo>
                  <a:lnTo>
                    <a:pt x="7610" y="4763"/>
                  </a:lnTo>
                  <a:lnTo>
                    <a:pt x="7600" y="4779"/>
                  </a:lnTo>
                  <a:lnTo>
                    <a:pt x="7589" y="4796"/>
                  </a:lnTo>
                  <a:lnTo>
                    <a:pt x="7577" y="4813"/>
                  </a:lnTo>
                  <a:lnTo>
                    <a:pt x="7566" y="4829"/>
                  </a:lnTo>
                  <a:lnTo>
                    <a:pt x="7555" y="4845"/>
                  </a:lnTo>
                  <a:lnTo>
                    <a:pt x="7544" y="4861"/>
                  </a:lnTo>
                  <a:lnTo>
                    <a:pt x="7532" y="4877"/>
                  </a:lnTo>
                  <a:lnTo>
                    <a:pt x="7521" y="4893"/>
                  </a:lnTo>
                  <a:lnTo>
                    <a:pt x="7405" y="5039"/>
                  </a:lnTo>
                  <a:lnTo>
                    <a:pt x="7286" y="5182"/>
                  </a:lnTo>
                  <a:lnTo>
                    <a:pt x="7166" y="5322"/>
                  </a:lnTo>
                  <a:lnTo>
                    <a:pt x="7044" y="5458"/>
                  </a:lnTo>
                  <a:lnTo>
                    <a:pt x="6919" y="5592"/>
                  </a:lnTo>
                  <a:lnTo>
                    <a:pt x="6792" y="5722"/>
                  </a:lnTo>
                  <a:lnTo>
                    <a:pt x="6662" y="5850"/>
                  </a:lnTo>
                  <a:lnTo>
                    <a:pt x="6528" y="5973"/>
                  </a:lnTo>
                  <a:lnTo>
                    <a:pt x="6393" y="6093"/>
                  </a:lnTo>
                  <a:lnTo>
                    <a:pt x="6253" y="6211"/>
                  </a:lnTo>
                  <a:lnTo>
                    <a:pt x="6111" y="6325"/>
                  </a:lnTo>
                  <a:lnTo>
                    <a:pt x="5965" y="6437"/>
                  </a:lnTo>
                  <a:lnTo>
                    <a:pt x="5815" y="6544"/>
                  </a:lnTo>
                  <a:lnTo>
                    <a:pt x="5662" y="6648"/>
                  </a:lnTo>
                  <a:lnTo>
                    <a:pt x="5505" y="6751"/>
                  </a:lnTo>
                  <a:lnTo>
                    <a:pt x="5344" y="6849"/>
                  </a:lnTo>
                  <a:lnTo>
                    <a:pt x="5184" y="6751"/>
                  </a:lnTo>
                  <a:lnTo>
                    <a:pt x="5027" y="6648"/>
                  </a:lnTo>
                  <a:lnTo>
                    <a:pt x="4873" y="6544"/>
                  </a:lnTo>
                  <a:lnTo>
                    <a:pt x="4725" y="6437"/>
                  </a:lnTo>
                  <a:lnTo>
                    <a:pt x="4578" y="6325"/>
                  </a:lnTo>
                  <a:lnTo>
                    <a:pt x="4436" y="6211"/>
                  </a:lnTo>
                  <a:lnTo>
                    <a:pt x="4297" y="6093"/>
                  </a:lnTo>
                  <a:lnTo>
                    <a:pt x="4161" y="5973"/>
                  </a:lnTo>
                  <a:lnTo>
                    <a:pt x="4027" y="5850"/>
                  </a:lnTo>
                  <a:lnTo>
                    <a:pt x="3897" y="5722"/>
                  </a:lnTo>
                  <a:lnTo>
                    <a:pt x="3770" y="5592"/>
                  </a:lnTo>
                  <a:lnTo>
                    <a:pt x="3645" y="5458"/>
                  </a:lnTo>
                  <a:lnTo>
                    <a:pt x="3523" y="5322"/>
                  </a:lnTo>
                  <a:lnTo>
                    <a:pt x="3403" y="5182"/>
                  </a:lnTo>
                  <a:lnTo>
                    <a:pt x="3284" y="5039"/>
                  </a:lnTo>
                  <a:lnTo>
                    <a:pt x="3169" y="4893"/>
                  </a:lnTo>
                  <a:lnTo>
                    <a:pt x="3157" y="4877"/>
                  </a:lnTo>
                  <a:lnTo>
                    <a:pt x="3145" y="4861"/>
                  </a:lnTo>
                  <a:lnTo>
                    <a:pt x="3134" y="4845"/>
                  </a:lnTo>
                  <a:lnTo>
                    <a:pt x="3123" y="4829"/>
                  </a:lnTo>
                  <a:lnTo>
                    <a:pt x="3111" y="4813"/>
                  </a:lnTo>
                  <a:lnTo>
                    <a:pt x="3100" y="4796"/>
                  </a:lnTo>
                  <a:lnTo>
                    <a:pt x="3090" y="4779"/>
                  </a:lnTo>
                  <a:lnTo>
                    <a:pt x="3079" y="4763"/>
                  </a:lnTo>
                  <a:lnTo>
                    <a:pt x="3069" y="4746"/>
                  </a:lnTo>
                  <a:lnTo>
                    <a:pt x="3059" y="4729"/>
                  </a:lnTo>
                  <a:lnTo>
                    <a:pt x="3050" y="4712"/>
                  </a:lnTo>
                  <a:lnTo>
                    <a:pt x="3040" y="4695"/>
                  </a:lnTo>
                  <a:lnTo>
                    <a:pt x="3031" y="4678"/>
                  </a:lnTo>
                  <a:lnTo>
                    <a:pt x="3021" y="4661"/>
                  </a:lnTo>
                  <a:lnTo>
                    <a:pt x="3012" y="4644"/>
                  </a:lnTo>
                  <a:lnTo>
                    <a:pt x="3004" y="4627"/>
                  </a:lnTo>
                  <a:lnTo>
                    <a:pt x="2971" y="4562"/>
                  </a:lnTo>
                  <a:lnTo>
                    <a:pt x="2940" y="4497"/>
                  </a:lnTo>
                  <a:lnTo>
                    <a:pt x="2909" y="4431"/>
                  </a:lnTo>
                  <a:lnTo>
                    <a:pt x="2880" y="4366"/>
                  </a:lnTo>
                  <a:lnTo>
                    <a:pt x="2852" y="4299"/>
                  </a:lnTo>
                  <a:lnTo>
                    <a:pt x="2824" y="4232"/>
                  </a:lnTo>
                  <a:lnTo>
                    <a:pt x="2799" y="4165"/>
                  </a:lnTo>
                  <a:lnTo>
                    <a:pt x="2775" y="4098"/>
                  </a:lnTo>
                  <a:lnTo>
                    <a:pt x="2752" y="4030"/>
                  </a:lnTo>
                  <a:lnTo>
                    <a:pt x="2730" y="3962"/>
                  </a:lnTo>
                  <a:lnTo>
                    <a:pt x="2711" y="3893"/>
                  </a:lnTo>
                  <a:lnTo>
                    <a:pt x="2693" y="3825"/>
                  </a:lnTo>
                  <a:lnTo>
                    <a:pt x="2677" y="3756"/>
                  </a:lnTo>
                  <a:lnTo>
                    <a:pt x="2663" y="3685"/>
                  </a:lnTo>
                  <a:lnTo>
                    <a:pt x="2649" y="3616"/>
                  </a:lnTo>
                  <a:lnTo>
                    <a:pt x="2639" y="3546"/>
                  </a:lnTo>
                  <a:lnTo>
                    <a:pt x="2626" y="3451"/>
                  </a:lnTo>
                  <a:lnTo>
                    <a:pt x="2614" y="3355"/>
                  </a:lnTo>
                  <a:lnTo>
                    <a:pt x="2603" y="3261"/>
                  </a:lnTo>
                  <a:lnTo>
                    <a:pt x="2594" y="3166"/>
                  </a:lnTo>
                  <a:lnTo>
                    <a:pt x="2587" y="3070"/>
                  </a:lnTo>
                  <a:lnTo>
                    <a:pt x="2582" y="2975"/>
                  </a:lnTo>
                  <a:lnTo>
                    <a:pt x="2579" y="2880"/>
                  </a:lnTo>
                  <a:lnTo>
                    <a:pt x="2580" y="2785"/>
                  </a:lnTo>
                  <a:lnTo>
                    <a:pt x="2583" y="2690"/>
                  </a:lnTo>
                  <a:lnTo>
                    <a:pt x="2590" y="2596"/>
                  </a:lnTo>
                  <a:lnTo>
                    <a:pt x="2601" y="2501"/>
                  </a:lnTo>
                  <a:lnTo>
                    <a:pt x="2616" y="2407"/>
                  </a:lnTo>
                  <a:lnTo>
                    <a:pt x="2635" y="2314"/>
                  </a:lnTo>
                  <a:lnTo>
                    <a:pt x="2660" y="2220"/>
                  </a:lnTo>
                  <a:lnTo>
                    <a:pt x="2690" y="2127"/>
                  </a:lnTo>
                  <a:lnTo>
                    <a:pt x="2725" y="2036"/>
                  </a:lnTo>
                  <a:lnTo>
                    <a:pt x="2760" y="1959"/>
                  </a:lnTo>
                  <a:lnTo>
                    <a:pt x="2799" y="1884"/>
                  </a:lnTo>
                  <a:lnTo>
                    <a:pt x="2842" y="1813"/>
                  </a:lnTo>
                  <a:lnTo>
                    <a:pt x="2888" y="1746"/>
                  </a:lnTo>
                  <a:lnTo>
                    <a:pt x="2939" y="1683"/>
                  </a:lnTo>
                  <a:lnTo>
                    <a:pt x="2992" y="1621"/>
                  </a:lnTo>
                  <a:lnTo>
                    <a:pt x="3049" y="1565"/>
                  </a:lnTo>
                  <a:lnTo>
                    <a:pt x="3109" y="1512"/>
                  </a:lnTo>
                  <a:lnTo>
                    <a:pt x="3173" y="1463"/>
                  </a:lnTo>
                  <a:lnTo>
                    <a:pt x="3240" y="1418"/>
                  </a:lnTo>
                  <a:lnTo>
                    <a:pt x="3310" y="1377"/>
                  </a:lnTo>
                  <a:lnTo>
                    <a:pt x="3382" y="1340"/>
                  </a:lnTo>
                  <a:lnTo>
                    <a:pt x="3458" y="1306"/>
                  </a:lnTo>
                  <a:lnTo>
                    <a:pt x="3537" y="1278"/>
                  </a:lnTo>
                  <a:lnTo>
                    <a:pt x="3619" y="1254"/>
                  </a:lnTo>
                  <a:lnTo>
                    <a:pt x="3704" y="1235"/>
                  </a:lnTo>
                  <a:lnTo>
                    <a:pt x="3755" y="1225"/>
                  </a:lnTo>
                  <a:lnTo>
                    <a:pt x="3808" y="1217"/>
                  </a:lnTo>
                  <a:lnTo>
                    <a:pt x="3859" y="1210"/>
                  </a:lnTo>
                  <a:lnTo>
                    <a:pt x="3911" y="1206"/>
                  </a:lnTo>
                  <a:lnTo>
                    <a:pt x="3964" y="1203"/>
                  </a:lnTo>
                  <a:lnTo>
                    <a:pt x="4015" y="1201"/>
                  </a:lnTo>
                  <a:lnTo>
                    <a:pt x="4066" y="1201"/>
                  </a:lnTo>
                  <a:lnTo>
                    <a:pt x="4117" y="1204"/>
                  </a:lnTo>
                  <a:lnTo>
                    <a:pt x="4168" y="1207"/>
                  </a:lnTo>
                  <a:lnTo>
                    <a:pt x="4218" y="1213"/>
                  </a:lnTo>
                  <a:lnTo>
                    <a:pt x="4269" y="1221"/>
                  </a:lnTo>
                  <a:lnTo>
                    <a:pt x="4318" y="1231"/>
                  </a:lnTo>
                  <a:lnTo>
                    <a:pt x="4368" y="1242"/>
                  </a:lnTo>
                  <a:lnTo>
                    <a:pt x="4416" y="1256"/>
                  </a:lnTo>
                  <a:lnTo>
                    <a:pt x="4465" y="1272"/>
                  </a:lnTo>
                  <a:lnTo>
                    <a:pt x="4513" y="1290"/>
                  </a:lnTo>
                  <a:lnTo>
                    <a:pt x="4560" y="1310"/>
                  </a:lnTo>
                  <a:lnTo>
                    <a:pt x="4605" y="1332"/>
                  </a:lnTo>
                  <a:lnTo>
                    <a:pt x="4650" y="1358"/>
                  </a:lnTo>
                  <a:lnTo>
                    <a:pt x="4692" y="1384"/>
                  </a:lnTo>
                  <a:lnTo>
                    <a:pt x="4733" y="1411"/>
                  </a:lnTo>
                  <a:lnTo>
                    <a:pt x="4772" y="1441"/>
                  </a:lnTo>
                  <a:lnTo>
                    <a:pt x="4810" y="1472"/>
                  </a:lnTo>
                  <a:lnTo>
                    <a:pt x="4847" y="1505"/>
                  </a:lnTo>
                  <a:lnTo>
                    <a:pt x="4882" y="1540"/>
                  </a:lnTo>
                  <a:lnTo>
                    <a:pt x="4917" y="1576"/>
                  </a:lnTo>
                  <a:lnTo>
                    <a:pt x="4950" y="1614"/>
                  </a:lnTo>
                  <a:lnTo>
                    <a:pt x="4983" y="1654"/>
                  </a:lnTo>
                  <a:lnTo>
                    <a:pt x="5015" y="1694"/>
                  </a:lnTo>
                  <a:lnTo>
                    <a:pt x="5046" y="1736"/>
                  </a:lnTo>
                  <a:lnTo>
                    <a:pt x="5077" y="1780"/>
                  </a:lnTo>
                  <a:lnTo>
                    <a:pt x="5108" y="1825"/>
                  </a:lnTo>
                  <a:lnTo>
                    <a:pt x="5119" y="1841"/>
                  </a:lnTo>
                  <a:lnTo>
                    <a:pt x="5129" y="1858"/>
                  </a:lnTo>
                  <a:lnTo>
                    <a:pt x="5140" y="1874"/>
                  </a:lnTo>
                  <a:lnTo>
                    <a:pt x="5151" y="1891"/>
                  </a:lnTo>
                  <a:lnTo>
                    <a:pt x="5162" y="1908"/>
                  </a:lnTo>
                  <a:lnTo>
                    <a:pt x="5173" y="1924"/>
                  </a:lnTo>
                  <a:lnTo>
                    <a:pt x="5184" y="1942"/>
                  </a:lnTo>
                  <a:lnTo>
                    <a:pt x="5194" y="1959"/>
                  </a:lnTo>
                  <a:lnTo>
                    <a:pt x="5204" y="1975"/>
                  </a:lnTo>
                  <a:lnTo>
                    <a:pt x="5214" y="1992"/>
                  </a:lnTo>
                  <a:lnTo>
                    <a:pt x="5224" y="2009"/>
                  </a:lnTo>
                  <a:lnTo>
                    <a:pt x="5234" y="2025"/>
                  </a:lnTo>
                  <a:lnTo>
                    <a:pt x="5243" y="2042"/>
                  </a:lnTo>
                  <a:lnTo>
                    <a:pt x="5252" y="2059"/>
                  </a:lnTo>
                  <a:lnTo>
                    <a:pt x="5263" y="2076"/>
                  </a:lnTo>
                  <a:lnTo>
                    <a:pt x="5272" y="2093"/>
                  </a:lnTo>
                  <a:lnTo>
                    <a:pt x="5276" y="2101"/>
                  </a:lnTo>
                  <a:lnTo>
                    <a:pt x="5281" y="2110"/>
                  </a:lnTo>
                  <a:lnTo>
                    <a:pt x="5285" y="2120"/>
                  </a:lnTo>
                  <a:lnTo>
                    <a:pt x="5290" y="2129"/>
                  </a:lnTo>
                  <a:lnTo>
                    <a:pt x="5294" y="2139"/>
                  </a:lnTo>
                  <a:lnTo>
                    <a:pt x="5299" y="2148"/>
                  </a:lnTo>
                  <a:lnTo>
                    <a:pt x="5304" y="2158"/>
                  </a:lnTo>
                  <a:lnTo>
                    <a:pt x="5308" y="2169"/>
                  </a:lnTo>
                  <a:lnTo>
                    <a:pt x="5313" y="2179"/>
                  </a:lnTo>
                  <a:lnTo>
                    <a:pt x="5317" y="2189"/>
                  </a:lnTo>
                  <a:lnTo>
                    <a:pt x="5322" y="2199"/>
                  </a:lnTo>
                  <a:lnTo>
                    <a:pt x="5326" y="2210"/>
                  </a:lnTo>
                  <a:lnTo>
                    <a:pt x="5331" y="2220"/>
                  </a:lnTo>
                  <a:lnTo>
                    <a:pt x="5335" y="2230"/>
                  </a:lnTo>
                  <a:lnTo>
                    <a:pt x="5339" y="2241"/>
                  </a:lnTo>
                  <a:lnTo>
                    <a:pt x="5344" y="2252"/>
                  </a:lnTo>
                  <a:lnTo>
                    <a:pt x="5348" y="2241"/>
                  </a:lnTo>
                  <a:lnTo>
                    <a:pt x="5353" y="2230"/>
                  </a:lnTo>
                  <a:lnTo>
                    <a:pt x="5358" y="2220"/>
                  </a:lnTo>
                  <a:lnTo>
                    <a:pt x="5362" y="2210"/>
                  </a:lnTo>
                  <a:lnTo>
                    <a:pt x="5367" y="2199"/>
                  </a:lnTo>
                  <a:lnTo>
                    <a:pt x="5371" y="2189"/>
                  </a:lnTo>
                  <a:lnTo>
                    <a:pt x="5376" y="2179"/>
                  </a:lnTo>
                  <a:lnTo>
                    <a:pt x="5381" y="2169"/>
                  </a:lnTo>
                  <a:lnTo>
                    <a:pt x="5385" y="2158"/>
                  </a:lnTo>
                  <a:lnTo>
                    <a:pt x="5390" y="2148"/>
                  </a:lnTo>
                  <a:lnTo>
                    <a:pt x="5395" y="2139"/>
                  </a:lnTo>
                  <a:lnTo>
                    <a:pt x="5399" y="2129"/>
                  </a:lnTo>
                  <a:lnTo>
                    <a:pt x="5404" y="2120"/>
                  </a:lnTo>
                  <a:lnTo>
                    <a:pt x="5408" y="2110"/>
                  </a:lnTo>
                  <a:lnTo>
                    <a:pt x="5413" y="2101"/>
                  </a:lnTo>
                  <a:lnTo>
                    <a:pt x="5418" y="2093"/>
                  </a:lnTo>
                  <a:close/>
                  <a:moveTo>
                    <a:pt x="2432" y="0"/>
                  </a:moveTo>
                  <a:lnTo>
                    <a:pt x="2183" y="12"/>
                  </a:lnTo>
                  <a:lnTo>
                    <a:pt x="1942" y="48"/>
                  </a:lnTo>
                  <a:lnTo>
                    <a:pt x="1708" y="108"/>
                  </a:lnTo>
                  <a:lnTo>
                    <a:pt x="1486" y="190"/>
                  </a:lnTo>
                  <a:lnTo>
                    <a:pt x="1273" y="291"/>
                  </a:lnTo>
                  <a:lnTo>
                    <a:pt x="1073" y="412"/>
                  </a:lnTo>
                  <a:lnTo>
                    <a:pt x="887" y="551"/>
                  </a:lnTo>
                  <a:lnTo>
                    <a:pt x="714" y="707"/>
                  </a:lnTo>
                  <a:lnTo>
                    <a:pt x="557" y="878"/>
                  </a:lnTo>
                  <a:lnTo>
                    <a:pt x="418" y="1065"/>
                  </a:lnTo>
                  <a:lnTo>
                    <a:pt x="296" y="1263"/>
                  </a:lnTo>
                  <a:lnTo>
                    <a:pt x="194" y="1474"/>
                  </a:lnTo>
                  <a:lnTo>
                    <a:pt x="112" y="1696"/>
                  </a:lnTo>
                  <a:lnTo>
                    <a:pt x="53" y="1927"/>
                  </a:lnTo>
                  <a:lnTo>
                    <a:pt x="16" y="2167"/>
                  </a:lnTo>
                  <a:lnTo>
                    <a:pt x="4" y="2414"/>
                  </a:lnTo>
                  <a:lnTo>
                    <a:pt x="0" y="7843"/>
                  </a:lnTo>
                  <a:lnTo>
                    <a:pt x="4" y="7928"/>
                  </a:lnTo>
                  <a:lnTo>
                    <a:pt x="17" y="8013"/>
                  </a:lnTo>
                  <a:lnTo>
                    <a:pt x="37" y="8093"/>
                  </a:lnTo>
                  <a:lnTo>
                    <a:pt x="67" y="8170"/>
                  </a:lnTo>
                  <a:lnTo>
                    <a:pt x="102" y="8245"/>
                  </a:lnTo>
                  <a:lnTo>
                    <a:pt x="145" y="8314"/>
                  </a:lnTo>
                  <a:lnTo>
                    <a:pt x="193" y="8378"/>
                  </a:lnTo>
                  <a:lnTo>
                    <a:pt x="249" y="8438"/>
                  </a:lnTo>
                  <a:lnTo>
                    <a:pt x="308" y="8492"/>
                  </a:lnTo>
                  <a:lnTo>
                    <a:pt x="374" y="8541"/>
                  </a:lnTo>
                  <a:lnTo>
                    <a:pt x="444" y="8583"/>
                  </a:lnTo>
                  <a:lnTo>
                    <a:pt x="519" y="8619"/>
                  </a:lnTo>
                  <a:lnTo>
                    <a:pt x="596" y="8647"/>
                  </a:lnTo>
                  <a:lnTo>
                    <a:pt x="677" y="8667"/>
                  </a:lnTo>
                  <a:lnTo>
                    <a:pt x="762" y="8680"/>
                  </a:lnTo>
                  <a:lnTo>
                    <a:pt x="849" y="8685"/>
                  </a:lnTo>
                  <a:lnTo>
                    <a:pt x="935" y="8680"/>
                  </a:lnTo>
                  <a:lnTo>
                    <a:pt x="1020" y="8667"/>
                  </a:lnTo>
                  <a:lnTo>
                    <a:pt x="1101" y="8647"/>
                  </a:lnTo>
                  <a:lnTo>
                    <a:pt x="1180" y="8619"/>
                  </a:lnTo>
                  <a:lnTo>
                    <a:pt x="1253" y="8583"/>
                  </a:lnTo>
                  <a:lnTo>
                    <a:pt x="1323" y="8541"/>
                  </a:lnTo>
                  <a:lnTo>
                    <a:pt x="1389" y="8492"/>
                  </a:lnTo>
                  <a:lnTo>
                    <a:pt x="1450" y="8438"/>
                  </a:lnTo>
                  <a:lnTo>
                    <a:pt x="1504" y="8378"/>
                  </a:lnTo>
                  <a:lnTo>
                    <a:pt x="1553" y="8314"/>
                  </a:lnTo>
                  <a:lnTo>
                    <a:pt x="1595" y="8245"/>
                  </a:lnTo>
                  <a:lnTo>
                    <a:pt x="1632" y="8170"/>
                  </a:lnTo>
                  <a:lnTo>
                    <a:pt x="1660" y="8093"/>
                  </a:lnTo>
                  <a:lnTo>
                    <a:pt x="1680" y="8013"/>
                  </a:lnTo>
                  <a:lnTo>
                    <a:pt x="1693" y="7928"/>
                  </a:lnTo>
                  <a:lnTo>
                    <a:pt x="1698" y="7843"/>
                  </a:lnTo>
                  <a:lnTo>
                    <a:pt x="2746" y="12542"/>
                  </a:lnTo>
                  <a:lnTo>
                    <a:pt x="5161" y="12542"/>
                  </a:lnTo>
                  <a:lnTo>
                    <a:pt x="4870" y="10071"/>
                  </a:lnTo>
                  <a:lnTo>
                    <a:pt x="4869" y="10069"/>
                  </a:lnTo>
                  <a:lnTo>
                    <a:pt x="4869" y="10068"/>
                  </a:lnTo>
                  <a:lnTo>
                    <a:pt x="4869" y="10067"/>
                  </a:lnTo>
                  <a:lnTo>
                    <a:pt x="4869" y="10068"/>
                  </a:lnTo>
                  <a:lnTo>
                    <a:pt x="4869" y="10069"/>
                  </a:lnTo>
                  <a:lnTo>
                    <a:pt x="4869" y="10070"/>
                  </a:lnTo>
                  <a:lnTo>
                    <a:pt x="4869" y="10071"/>
                  </a:lnTo>
                  <a:lnTo>
                    <a:pt x="4869" y="10072"/>
                  </a:lnTo>
                  <a:lnTo>
                    <a:pt x="4869" y="10073"/>
                  </a:lnTo>
                  <a:lnTo>
                    <a:pt x="4869" y="10074"/>
                  </a:lnTo>
                  <a:lnTo>
                    <a:pt x="4869" y="10073"/>
                  </a:lnTo>
                  <a:lnTo>
                    <a:pt x="4869" y="10072"/>
                  </a:lnTo>
                  <a:lnTo>
                    <a:pt x="4870" y="10071"/>
                  </a:lnTo>
                  <a:lnTo>
                    <a:pt x="4872" y="10020"/>
                  </a:lnTo>
                  <a:lnTo>
                    <a:pt x="4879" y="9972"/>
                  </a:lnTo>
                  <a:lnTo>
                    <a:pt x="4892" y="9926"/>
                  </a:lnTo>
                  <a:lnTo>
                    <a:pt x="4908" y="9880"/>
                  </a:lnTo>
                  <a:lnTo>
                    <a:pt x="4928" y="9837"/>
                  </a:lnTo>
                  <a:lnTo>
                    <a:pt x="4952" y="9796"/>
                  </a:lnTo>
                  <a:lnTo>
                    <a:pt x="4979" y="9758"/>
                  </a:lnTo>
                  <a:lnTo>
                    <a:pt x="5011" y="9721"/>
                  </a:lnTo>
                  <a:lnTo>
                    <a:pt x="5045" y="9688"/>
                  </a:lnTo>
                  <a:lnTo>
                    <a:pt x="5082" y="9659"/>
                  </a:lnTo>
                  <a:lnTo>
                    <a:pt x="5122" y="9634"/>
                  </a:lnTo>
                  <a:lnTo>
                    <a:pt x="5163" y="9612"/>
                  </a:lnTo>
                  <a:lnTo>
                    <a:pt x="5208" y="9595"/>
                  </a:lnTo>
                  <a:lnTo>
                    <a:pt x="5254" y="9582"/>
                  </a:lnTo>
                  <a:lnTo>
                    <a:pt x="5302" y="9574"/>
                  </a:lnTo>
                  <a:lnTo>
                    <a:pt x="5351" y="9572"/>
                  </a:lnTo>
                  <a:lnTo>
                    <a:pt x="5400" y="9574"/>
                  </a:lnTo>
                  <a:lnTo>
                    <a:pt x="5449" y="9582"/>
                  </a:lnTo>
                  <a:lnTo>
                    <a:pt x="5495" y="9595"/>
                  </a:lnTo>
                  <a:lnTo>
                    <a:pt x="5539" y="9612"/>
                  </a:lnTo>
                  <a:lnTo>
                    <a:pt x="5581" y="9634"/>
                  </a:lnTo>
                  <a:lnTo>
                    <a:pt x="5620" y="9659"/>
                  </a:lnTo>
                  <a:lnTo>
                    <a:pt x="5658" y="9688"/>
                  </a:lnTo>
                  <a:lnTo>
                    <a:pt x="5692" y="9721"/>
                  </a:lnTo>
                  <a:lnTo>
                    <a:pt x="5723" y="9758"/>
                  </a:lnTo>
                  <a:lnTo>
                    <a:pt x="5751" y="9796"/>
                  </a:lnTo>
                  <a:lnTo>
                    <a:pt x="5775" y="9837"/>
                  </a:lnTo>
                  <a:lnTo>
                    <a:pt x="5795" y="9880"/>
                  </a:lnTo>
                  <a:lnTo>
                    <a:pt x="5811" y="9926"/>
                  </a:lnTo>
                  <a:lnTo>
                    <a:pt x="5824" y="9972"/>
                  </a:lnTo>
                  <a:lnTo>
                    <a:pt x="5831" y="10020"/>
                  </a:lnTo>
                  <a:lnTo>
                    <a:pt x="5834" y="10071"/>
                  </a:lnTo>
                  <a:lnTo>
                    <a:pt x="5834" y="10072"/>
                  </a:lnTo>
                  <a:lnTo>
                    <a:pt x="5834" y="10073"/>
                  </a:lnTo>
                  <a:lnTo>
                    <a:pt x="5834" y="10074"/>
                  </a:lnTo>
                  <a:lnTo>
                    <a:pt x="5834" y="10073"/>
                  </a:lnTo>
                  <a:lnTo>
                    <a:pt x="5834" y="10072"/>
                  </a:lnTo>
                  <a:lnTo>
                    <a:pt x="5834" y="10071"/>
                  </a:lnTo>
                  <a:lnTo>
                    <a:pt x="5834" y="10070"/>
                  </a:lnTo>
                  <a:lnTo>
                    <a:pt x="5834" y="10069"/>
                  </a:lnTo>
                  <a:lnTo>
                    <a:pt x="5834" y="10068"/>
                  </a:lnTo>
                  <a:lnTo>
                    <a:pt x="5834" y="10067"/>
                  </a:lnTo>
                  <a:lnTo>
                    <a:pt x="5834" y="10068"/>
                  </a:lnTo>
                  <a:lnTo>
                    <a:pt x="5834" y="10069"/>
                  </a:lnTo>
                  <a:lnTo>
                    <a:pt x="5834" y="10071"/>
                  </a:lnTo>
                  <a:lnTo>
                    <a:pt x="5544" y="12542"/>
                  </a:lnTo>
                  <a:lnTo>
                    <a:pt x="7958" y="12542"/>
                  </a:lnTo>
                  <a:lnTo>
                    <a:pt x="9006" y="7843"/>
                  </a:lnTo>
                  <a:lnTo>
                    <a:pt x="9010" y="7928"/>
                  </a:lnTo>
                  <a:lnTo>
                    <a:pt x="9023" y="8013"/>
                  </a:lnTo>
                  <a:lnTo>
                    <a:pt x="9043" y="8093"/>
                  </a:lnTo>
                  <a:lnTo>
                    <a:pt x="9072" y="8170"/>
                  </a:lnTo>
                  <a:lnTo>
                    <a:pt x="9108" y="8245"/>
                  </a:lnTo>
                  <a:lnTo>
                    <a:pt x="9150" y="8314"/>
                  </a:lnTo>
                  <a:lnTo>
                    <a:pt x="9199" y="8378"/>
                  </a:lnTo>
                  <a:lnTo>
                    <a:pt x="9254" y="8438"/>
                  </a:lnTo>
                  <a:lnTo>
                    <a:pt x="9314" y="8492"/>
                  </a:lnTo>
                  <a:lnTo>
                    <a:pt x="9380" y="8541"/>
                  </a:lnTo>
                  <a:lnTo>
                    <a:pt x="9450" y="8583"/>
                  </a:lnTo>
                  <a:lnTo>
                    <a:pt x="9524" y="8619"/>
                  </a:lnTo>
                  <a:lnTo>
                    <a:pt x="9602" y="8647"/>
                  </a:lnTo>
                  <a:lnTo>
                    <a:pt x="9683" y="8667"/>
                  </a:lnTo>
                  <a:lnTo>
                    <a:pt x="9768" y="8680"/>
                  </a:lnTo>
                  <a:lnTo>
                    <a:pt x="9855" y="8685"/>
                  </a:lnTo>
                  <a:lnTo>
                    <a:pt x="9941" y="8680"/>
                  </a:lnTo>
                  <a:lnTo>
                    <a:pt x="10026" y="8667"/>
                  </a:lnTo>
                  <a:lnTo>
                    <a:pt x="10107" y="8647"/>
                  </a:lnTo>
                  <a:lnTo>
                    <a:pt x="10184" y="8619"/>
                  </a:lnTo>
                  <a:lnTo>
                    <a:pt x="10258" y="8583"/>
                  </a:lnTo>
                  <a:lnTo>
                    <a:pt x="10329" y="8541"/>
                  </a:lnTo>
                  <a:lnTo>
                    <a:pt x="10394" y="8492"/>
                  </a:lnTo>
                  <a:lnTo>
                    <a:pt x="10454" y="8438"/>
                  </a:lnTo>
                  <a:lnTo>
                    <a:pt x="10509" y="8378"/>
                  </a:lnTo>
                  <a:lnTo>
                    <a:pt x="10558" y="8314"/>
                  </a:lnTo>
                  <a:lnTo>
                    <a:pt x="10601" y="8245"/>
                  </a:lnTo>
                  <a:lnTo>
                    <a:pt x="10636" y="8170"/>
                  </a:lnTo>
                  <a:lnTo>
                    <a:pt x="10666" y="8093"/>
                  </a:lnTo>
                  <a:lnTo>
                    <a:pt x="10686" y="8013"/>
                  </a:lnTo>
                  <a:lnTo>
                    <a:pt x="10699" y="7928"/>
                  </a:lnTo>
                  <a:lnTo>
                    <a:pt x="10704" y="7843"/>
                  </a:lnTo>
                  <a:lnTo>
                    <a:pt x="10701" y="2409"/>
                  </a:lnTo>
                  <a:lnTo>
                    <a:pt x="10688" y="2162"/>
                  </a:lnTo>
                  <a:lnTo>
                    <a:pt x="10651" y="1922"/>
                  </a:lnTo>
                  <a:lnTo>
                    <a:pt x="10592" y="1692"/>
                  </a:lnTo>
                  <a:lnTo>
                    <a:pt x="10510" y="1470"/>
                  </a:lnTo>
                  <a:lnTo>
                    <a:pt x="10408" y="1259"/>
                  </a:lnTo>
                  <a:lnTo>
                    <a:pt x="10285" y="1061"/>
                  </a:lnTo>
                  <a:lnTo>
                    <a:pt x="10146" y="875"/>
                  </a:lnTo>
                  <a:lnTo>
                    <a:pt x="9989" y="704"/>
                  </a:lnTo>
                  <a:lnTo>
                    <a:pt x="9816" y="549"/>
                  </a:lnTo>
                  <a:lnTo>
                    <a:pt x="9629" y="410"/>
                  </a:lnTo>
                  <a:lnTo>
                    <a:pt x="9429" y="290"/>
                  </a:lnTo>
                  <a:lnTo>
                    <a:pt x="9217" y="189"/>
                  </a:lnTo>
                  <a:lnTo>
                    <a:pt x="8994" y="107"/>
                  </a:lnTo>
                  <a:lnTo>
                    <a:pt x="8761" y="48"/>
                  </a:lnTo>
                  <a:lnTo>
                    <a:pt x="8520" y="12"/>
                  </a:lnTo>
                  <a:lnTo>
                    <a:pt x="8272" y="0"/>
                  </a:lnTo>
                  <a:lnTo>
                    <a:pt x="2432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90" name="Oval 1032"/>
            <p:cNvSpPr>
              <a:spLocks noChangeArrowheads="1"/>
            </p:cNvSpPr>
            <p:nvPr/>
          </p:nvSpPr>
          <p:spPr bwMode="auto">
            <a:xfrm>
              <a:off x="5562" y="3852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654345" name="AutoShape 1033"/>
          <p:cNvSpPr>
            <a:spLocks noChangeArrowheads="1"/>
          </p:cNvSpPr>
          <p:nvPr/>
        </p:nvSpPr>
        <p:spPr bwMode="auto">
          <a:xfrm>
            <a:off x="1973263" y="4813300"/>
            <a:ext cx="5233987" cy="2030413"/>
          </a:xfrm>
          <a:prstGeom prst="irregularSeal1">
            <a:avLst/>
          </a:prstGeom>
          <a:solidFill>
            <a:srgbClr val="FFFF00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CC0000"/>
                </a:solidFill>
              </a:rPr>
              <a:t>210 calories</a:t>
            </a:r>
            <a:r>
              <a:rPr lang="en-US" altLang="en-US" sz="4400" b="1">
                <a:solidFill>
                  <a:srgbClr val="CC0000"/>
                </a:solidFill>
              </a:rPr>
              <a:t>!</a:t>
            </a:r>
          </a:p>
        </p:txBody>
      </p:sp>
      <p:grpSp>
        <p:nvGrpSpPr>
          <p:cNvPr id="3081" name="Group 1034"/>
          <p:cNvGrpSpPr>
            <a:grpSpLocks/>
          </p:cNvGrpSpPr>
          <p:nvPr/>
        </p:nvGrpSpPr>
        <p:grpSpPr bwMode="auto">
          <a:xfrm>
            <a:off x="1014413" y="874713"/>
            <a:ext cx="7207250" cy="2781300"/>
            <a:chOff x="639" y="551"/>
            <a:chExt cx="4540" cy="1752"/>
          </a:xfrm>
        </p:grpSpPr>
        <p:sp>
          <p:nvSpPr>
            <p:cNvPr id="3082" name="Rectangle 1035"/>
            <p:cNvSpPr>
              <a:spLocks noChangeArrowheads="1"/>
            </p:cNvSpPr>
            <p:nvPr/>
          </p:nvSpPr>
          <p:spPr bwMode="auto">
            <a:xfrm>
              <a:off x="639" y="567"/>
              <a:ext cx="184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200" b="1">
                  <a:solidFill>
                    <a:srgbClr val="0033CC"/>
                  </a:solidFill>
                </a:rPr>
                <a:t>20 Years Ago</a:t>
              </a:r>
            </a:p>
          </p:txBody>
        </p:sp>
        <p:pic>
          <p:nvPicPr>
            <p:cNvPr id="3083" name="Picture 1036" descr="image of 3-inch bagel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52" t="9259" r="19215" b="19360"/>
            <a:stretch>
              <a:fillRect/>
            </a:stretch>
          </p:blipFill>
          <p:spPr bwMode="auto">
            <a:xfrm>
              <a:off x="1139" y="1176"/>
              <a:ext cx="896" cy="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4" name="Text Box 1037"/>
            <p:cNvSpPr txBox="1">
              <a:spLocks noChangeArrowheads="1"/>
            </p:cNvSpPr>
            <p:nvPr/>
          </p:nvSpPr>
          <p:spPr bwMode="auto">
            <a:xfrm>
              <a:off x="875" y="1941"/>
              <a:ext cx="159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400" b="1"/>
                <a:t>3-inch diameter</a:t>
              </a:r>
              <a:r>
                <a:rPr lang="en-US" altLang="en-US" sz="2800" b="1"/>
                <a:t> </a:t>
              </a:r>
              <a:endParaRPr lang="en-US" altLang="en-US" sz="2800"/>
            </a:p>
          </p:txBody>
        </p:sp>
        <p:grpSp>
          <p:nvGrpSpPr>
            <p:cNvPr id="3085" name="Group 1038"/>
            <p:cNvGrpSpPr>
              <a:grpSpLocks/>
            </p:cNvGrpSpPr>
            <p:nvPr/>
          </p:nvGrpSpPr>
          <p:grpSpPr bwMode="auto">
            <a:xfrm>
              <a:off x="3639" y="551"/>
              <a:ext cx="1540" cy="1752"/>
              <a:chOff x="3639" y="561"/>
              <a:chExt cx="1540" cy="1752"/>
            </a:xfrm>
          </p:grpSpPr>
          <p:sp>
            <p:nvSpPr>
              <p:cNvPr id="3086" name="Rectangle 1039"/>
              <p:cNvSpPr>
                <a:spLocks noChangeArrowheads="1"/>
              </p:cNvSpPr>
              <p:nvPr/>
            </p:nvSpPr>
            <p:spPr bwMode="auto">
              <a:xfrm>
                <a:off x="3639" y="561"/>
                <a:ext cx="1392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3200" b="1">
                    <a:solidFill>
                      <a:srgbClr val="0033CC"/>
                    </a:solidFill>
                  </a:rPr>
                  <a:t>Today</a:t>
                </a:r>
              </a:p>
            </p:txBody>
          </p:sp>
          <p:pic>
            <p:nvPicPr>
              <p:cNvPr id="3087" name="Picture 1040" descr="image of 6-inch bagel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61" y="917"/>
                <a:ext cx="1426" cy="1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88" name="Text Box 1041"/>
              <p:cNvSpPr txBox="1">
                <a:spLocks noChangeArrowheads="1"/>
              </p:cNvSpPr>
              <p:nvPr/>
            </p:nvSpPr>
            <p:spPr bwMode="auto">
              <a:xfrm>
                <a:off x="3644" y="2025"/>
                <a:ext cx="153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2400" b="1"/>
                  <a:t>6-inch diameter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610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5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4340" grpId="0" animBg="1"/>
      <p:bldP spid="654341" grpId="0" animBg="1"/>
      <p:bldP spid="654345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3668657-D45A-4539-AD6A-0C84CC7E7122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613378" name="Text Box 2"/>
          <p:cNvSpPr txBox="1">
            <a:spLocks noChangeArrowheads="1"/>
          </p:cNvSpPr>
          <p:nvPr/>
        </p:nvSpPr>
        <p:spPr bwMode="auto">
          <a:xfrm>
            <a:off x="1712913" y="4446588"/>
            <a:ext cx="57515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3200" b="1">
                <a:solidFill>
                  <a:srgbClr val="CC0000"/>
                </a:solidFill>
                <a:cs typeface="Arial" pitchFamily="34" charset="0"/>
              </a:rPr>
              <a:t>Guess the calorie difference!</a:t>
            </a:r>
            <a:endParaRPr lang="en-US" sz="3200" b="1">
              <a:solidFill>
                <a:srgbClr val="CC0000"/>
              </a:solidFill>
            </a:endParaRP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1016000" y="152400"/>
            <a:ext cx="7086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>
                <a:solidFill>
                  <a:schemeClr val="tx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Cheeseburger</a:t>
            </a:r>
            <a:endParaRPr lang="en-US" altLang="en-US" sz="400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613380" name="Text Box 4"/>
          <p:cNvSpPr txBox="1">
            <a:spLocks noChangeArrowheads="1"/>
          </p:cNvSpPr>
          <p:nvPr/>
        </p:nvSpPr>
        <p:spPr bwMode="auto">
          <a:xfrm>
            <a:off x="5211763" y="3543300"/>
            <a:ext cx="3230562" cy="617538"/>
          </a:xfrm>
          <a:prstGeom prst="rect">
            <a:avLst/>
          </a:prstGeom>
          <a:solidFill>
            <a:srgbClr val="FFFF00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CC0000"/>
                </a:solidFill>
                <a:cs typeface="Times New Roman" panose="02020603050405020304" pitchFamily="18" charset="0"/>
              </a:rPr>
              <a:t>590 calories</a:t>
            </a:r>
            <a:r>
              <a:rPr lang="en-US" altLang="en-US" sz="3200">
                <a:solidFill>
                  <a:srgbClr val="CC0000"/>
                </a:solidFill>
              </a:rPr>
              <a:t>  </a:t>
            </a:r>
          </a:p>
        </p:txBody>
      </p:sp>
      <p:grpSp>
        <p:nvGrpSpPr>
          <p:cNvPr id="5126" name="Group 5"/>
          <p:cNvGrpSpPr>
            <a:grpSpLocks/>
          </p:cNvGrpSpPr>
          <p:nvPr/>
        </p:nvGrpSpPr>
        <p:grpSpPr bwMode="auto">
          <a:xfrm>
            <a:off x="1295400" y="1219200"/>
            <a:ext cx="6624638" cy="2357438"/>
            <a:chOff x="864" y="768"/>
            <a:chExt cx="4173" cy="1485"/>
          </a:xfrm>
        </p:grpSpPr>
        <p:grpSp>
          <p:nvGrpSpPr>
            <p:cNvPr id="5132" name="Group 6"/>
            <p:cNvGrpSpPr>
              <a:grpSpLocks/>
            </p:cNvGrpSpPr>
            <p:nvPr/>
          </p:nvGrpSpPr>
          <p:grpSpPr bwMode="auto">
            <a:xfrm>
              <a:off x="864" y="768"/>
              <a:ext cx="1848" cy="1301"/>
              <a:chOff x="864" y="768"/>
              <a:chExt cx="1848" cy="1301"/>
            </a:xfrm>
          </p:grpSpPr>
          <p:sp>
            <p:nvSpPr>
              <p:cNvPr id="5136" name="Rectangle 7"/>
              <p:cNvSpPr>
                <a:spLocks noChangeArrowheads="1"/>
              </p:cNvSpPr>
              <p:nvPr/>
            </p:nvSpPr>
            <p:spPr bwMode="auto">
              <a:xfrm>
                <a:off x="864" y="768"/>
                <a:ext cx="1848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3200" b="1">
                    <a:solidFill>
                      <a:srgbClr val="0033CC"/>
                    </a:solidFill>
                  </a:rPr>
                  <a:t>20 Years Ago</a:t>
                </a:r>
              </a:p>
            </p:txBody>
          </p:sp>
          <p:pic>
            <p:nvPicPr>
              <p:cNvPr id="5137" name="Picture 8" descr="image of small burger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0" y="1296"/>
                <a:ext cx="930" cy="7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133" name="Group 9"/>
            <p:cNvGrpSpPr>
              <a:grpSpLocks/>
            </p:cNvGrpSpPr>
            <p:nvPr/>
          </p:nvGrpSpPr>
          <p:grpSpPr bwMode="auto">
            <a:xfrm>
              <a:off x="3639" y="768"/>
              <a:ext cx="1398" cy="1485"/>
              <a:chOff x="3639" y="768"/>
              <a:chExt cx="1398" cy="1485"/>
            </a:xfrm>
          </p:grpSpPr>
          <p:sp>
            <p:nvSpPr>
              <p:cNvPr id="5134" name="Rectangle 10"/>
              <p:cNvSpPr>
                <a:spLocks noChangeArrowheads="1"/>
              </p:cNvSpPr>
              <p:nvPr/>
            </p:nvSpPr>
            <p:spPr bwMode="auto">
              <a:xfrm>
                <a:off x="3639" y="768"/>
                <a:ext cx="1392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3200" b="1">
                    <a:solidFill>
                      <a:srgbClr val="0033CC"/>
                    </a:solidFill>
                  </a:rPr>
                  <a:t>Today</a:t>
                </a:r>
              </a:p>
            </p:txBody>
          </p:sp>
          <p:pic>
            <p:nvPicPr>
              <p:cNvPr id="5135" name="Picture 11" descr="image of burger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7887" r="2031" b="-4507"/>
              <a:stretch>
                <a:fillRect/>
              </a:stretch>
            </p:blipFill>
            <p:spPr bwMode="auto">
              <a:xfrm>
                <a:off x="3648" y="1104"/>
                <a:ext cx="1389" cy="1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613388" name="Rectangle 12"/>
          <p:cNvSpPr>
            <a:spLocks noChangeArrowheads="1"/>
          </p:cNvSpPr>
          <p:nvPr/>
        </p:nvSpPr>
        <p:spPr bwMode="auto">
          <a:xfrm>
            <a:off x="914400" y="3568700"/>
            <a:ext cx="3276600" cy="617538"/>
          </a:xfrm>
          <a:prstGeom prst="rect">
            <a:avLst/>
          </a:prstGeom>
          <a:solidFill>
            <a:srgbClr val="FFFF00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CC0000"/>
                </a:solidFill>
                <a:cs typeface="Times New Roman" panose="02020603050405020304" pitchFamily="18" charset="0"/>
              </a:rPr>
              <a:t>330 calories</a:t>
            </a:r>
          </a:p>
        </p:txBody>
      </p:sp>
      <p:grpSp>
        <p:nvGrpSpPr>
          <p:cNvPr id="5128" name="Group 13"/>
          <p:cNvGrpSpPr>
            <a:grpSpLocks/>
          </p:cNvGrpSpPr>
          <p:nvPr/>
        </p:nvGrpSpPr>
        <p:grpSpPr bwMode="auto">
          <a:xfrm>
            <a:off x="8686800" y="6115050"/>
            <a:ext cx="457200" cy="742950"/>
            <a:chOff x="5472" y="3852"/>
            <a:chExt cx="288" cy="468"/>
          </a:xfrm>
        </p:grpSpPr>
        <p:sp>
          <p:nvSpPr>
            <p:cNvPr id="5130" name="Freeform 14"/>
            <p:cNvSpPr>
              <a:spLocks noEditPoints="1"/>
            </p:cNvSpPr>
            <p:nvPr/>
          </p:nvSpPr>
          <p:spPr bwMode="auto">
            <a:xfrm>
              <a:off x="5472" y="3983"/>
              <a:ext cx="288" cy="337"/>
            </a:xfrm>
            <a:custGeom>
              <a:avLst/>
              <a:gdLst>
                <a:gd name="T0" fmla="*/ 148 w 10704"/>
                <a:gd name="T1" fmla="*/ 53 h 12542"/>
                <a:gd name="T2" fmla="*/ 150 w 10704"/>
                <a:gd name="T3" fmla="*/ 49 h 12542"/>
                <a:gd name="T4" fmla="*/ 156 w 10704"/>
                <a:gd name="T5" fmla="*/ 41 h 12542"/>
                <a:gd name="T6" fmla="*/ 165 w 10704"/>
                <a:gd name="T7" fmla="*/ 35 h 12542"/>
                <a:gd name="T8" fmla="*/ 175 w 10704"/>
                <a:gd name="T9" fmla="*/ 32 h 12542"/>
                <a:gd name="T10" fmla="*/ 187 w 10704"/>
                <a:gd name="T11" fmla="*/ 33 h 12542"/>
                <a:gd name="T12" fmla="*/ 202 w 10704"/>
                <a:gd name="T13" fmla="*/ 39 h 12542"/>
                <a:gd name="T14" fmla="*/ 213 w 10704"/>
                <a:gd name="T15" fmla="*/ 53 h 12542"/>
                <a:gd name="T16" fmla="*/ 218 w 10704"/>
                <a:gd name="T17" fmla="*/ 72 h 12542"/>
                <a:gd name="T18" fmla="*/ 217 w 10704"/>
                <a:gd name="T19" fmla="*/ 93 h 12542"/>
                <a:gd name="T20" fmla="*/ 214 w 10704"/>
                <a:gd name="T21" fmla="*/ 108 h 12542"/>
                <a:gd name="T22" fmla="*/ 208 w 10704"/>
                <a:gd name="T23" fmla="*/ 123 h 12542"/>
                <a:gd name="T24" fmla="*/ 205 w 10704"/>
                <a:gd name="T25" fmla="*/ 128 h 12542"/>
                <a:gd name="T26" fmla="*/ 203 w 10704"/>
                <a:gd name="T27" fmla="*/ 131 h 12542"/>
                <a:gd name="T28" fmla="*/ 179 w 10704"/>
                <a:gd name="T29" fmla="*/ 157 h 12542"/>
                <a:gd name="T30" fmla="*/ 148 w 10704"/>
                <a:gd name="T31" fmla="*/ 181 h 12542"/>
                <a:gd name="T32" fmla="*/ 116 w 10704"/>
                <a:gd name="T33" fmla="*/ 164 h 12542"/>
                <a:gd name="T34" fmla="*/ 88 w 10704"/>
                <a:gd name="T35" fmla="*/ 135 h 12542"/>
                <a:gd name="T36" fmla="*/ 83 w 10704"/>
                <a:gd name="T37" fmla="*/ 128 h 12542"/>
                <a:gd name="T38" fmla="*/ 81 w 10704"/>
                <a:gd name="T39" fmla="*/ 125 h 12542"/>
                <a:gd name="T40" fmla="*/ 75 w 10704"/>
                <a:gd name="T41" fmla="*/ 112 h 12542"/>
                <a:gd name="T42" fmla="*/ 71 w 10704"/>
                <a:gd name="T43" fmla="*/ 97 h 12542"/>
                <a:gd name="T44" fmla="*/ 69 w 10704"/>
                <a:gd name="T45" fmla="*/ 77 h 12542"/>
                <a:gd name="T46" fmla="*/ 72 w 10704"/>
                <a:gd name="T47" fmla="*/ 57 h 12542"/>
                <a:gd name="T48" fmla="*/ 82 w 10704"/>
                <a:gd name="T49" fmla="*/ 42 h 12542"/>
                <a:gd name="T50" fmla="*/ 97 w 10704"/>
                <a:gd name="T51" fmla="*/ 34 h 12542"/>
                <a:gd name="T52" fmla="*/ 109 w 10704"/>
                <a:gd name="T53" fmla="*/ 32 h 12542"/>
                <a:gd name="T54" fmla="*/ 120 w 10704"/>
                <a:gd name="T55" fmla="*/ 34 h 12542"/>
                <a:gd name="T56" fmla="*/ 129 w 10704"/>
                <a:gd name="T57" fmla="*/ 40 h 12542"/>
                <a:gd name="T58" fmla="*/ 137 w 10704"/>
                <a:gd name="T59" fmla="*/ 48 h 12542"/>
                <a:gd name="T60" fmla="*/ 139 w 10704"/>
                <a:gd name="T61" fmla="*/ 52 h 12542"/>
                <a:gd name="T62" fmla="*/ 142 w 10704"/>
                <a:gd name="T63" fmla="*/ 56 h 12542"/>
                <a:gd name="T64" fmla="*/ 143 w 10704"/>
                <a:gd name="T65" fmla="*/ 58 h 12542"/>
                <a:gd name="T66" fmla="*/ 144 w 10704"/>
                <a:gd name="T67" fmla="*/ 60 h 12542"/>
                <a:gd name="T68" fmla="*/ 145 w 10704"/>
                <a:gd name="T69" fmla="*/ 59 h 12542"/>
                <a:gd name="T70" fmla="*/ 146 w 10704"/>
                <a:gd name="T71" fmla="*/ 56 h 12542"/>
                <a:gd name="T72" fmla="*/ 29 w 10704"/>
                <a:gd name="T73" fmla="*/ 11 h 12542"/>
                <a:gd name="T74" fmla="*/ 1 w 10704"/>
                <a:gd name="T75" fmla="*/ 52 h 12542"/>
                <a:gd name="T76" fmla="*/ 3 w 10704"/>
                <a:gd name="T77" fmla="*/ 222 h 12542"/>
                <a:gd name="T78" fmla="*/ 16 w 10704"/>
                <a:gd name="T79" fmla="*/ 232 h 12542"/>
                <a:gd name="T80" fmla="*/ 34 w 10704"/>
                <a:gd name="T81" fmla="*/ 231 h 12542"/>
                <a:gd name="T82" fmla="*/ 45 w 10704"/>
                <a:gd name="T83" fmla="*/ 217 h 12542"/>
                <a:gd name="T84" fmla="*/ 131 w 10704"/>
                <a:gd name="T85" fmla="*/ 271 h 12542"/>
                <a:gd name="T86" fmla="*/ 131 w 10704"/>
                <a:gd name="T87" fmla="*/ 271 h 12542"/>
                <a:gd name="T88" fmla="*/ 133 w 10704"/>
                <a:gd name="T89" fmla="*/ 264 h 12542"/>
                <a:gd name="T90" fmla="*/ 140 w 10704"/>
                <a:gd name="T91" fmla="*/ 258 h 12542"/>
                <a:gd name="T92" fmla="*/ 150 w 10704"/>
                <a:gd name="T93" fmla="*/ 259 h 12542"/>
                <a:gd name="T94" fmla="*/ 156 w 10704"/>
                <a:gd name="T95" fmla="*/ 267 h 12542"/>
                <a:gd name="T96" fmla="*/ 157 w 10704"/>
                <a:gd name="T97" fmla="*/ 271 h 12542"/>
                <a:gd name="T98" fmla="*/ 157 w 10704"/>
                <a:gd name="T99" fmla="*/ 271 h 12542"/>
                <a:gd name="T100" fmla="*/ 245 w 10704"/>
                <a:gd name="T101" fmla="*/ 222 h 12542"/>
                <a:gd name="T102" fmla="*/ 258 w 10704"/>
                <a:gd name="T103" fmla="*/ 232 h 12542"/>
                <a:gd name="T104" fmla="*/ 276 w 10704"/>
                <a:gd name="T105" fmla="*/ 231 h 12542"/>
                <a:gd name="T106" fmla="*/ 287 w 10704"/>
                <a:gd name="T107" fmla="*/ 217 h 12542"/>
                <a:gd name="T108" fmla="*/ 283 w 10704"/>
                <a:gd name="T109" fmla="*/ 39 h 12542"/>
                <a:gd name="T110" fmla="*/ 248 w 10704"/>
                <a:gd name="T111" fmla="*/ 5 h 1254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704"/>
                <a:gd name="T169" fmla="*/ 0 h 12542"/>
                <a:gd name="T170" fmla="*/ 10704 w 10704"/>
                <a:gd name="T171" fmla="*/ 12542 h 1254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704" h="12542">
                  <a:moveTo>
                    <a:pt x="5418" y="2093"/>
                  </a:moveTo>
                  <a:lnTo>
                    <a:pt x="5426" y="2076"/>
                  </a:lnTo>
                  <a:lnTo>
                    <a:pt x="5436" y="2059"/>
                  </a:lnTo>
                  <a:lnTo>
                    <a:pt x="5446" y="2042"/>
                  </a:lnTo>
                  <a:lnTo>
                    <a:pt x="5455" y="2025"/>
                  </a:lnTo>
                  <a:lnTo>
                    <a:pt x="5465" y="2009"/>
                  </a:lnTo>
                  <a:lnTo>
                    <a:pt x="5475" y="1992"/>
                  </a:lnTo>
                  <a:lnTo>
                    <a:pt x="5485" y="1975"/>
                  </a:lnTo>
                  <a:lnTo>
                    <a:pt x="5495" y="1959"/>
                  </a:lnTo>
                  <a:lnTo>
                    <a:pt x="5505" y="1942"/>
                  </a:lnTo>
                  <a:lnTo>
                    <a:pt x="5516" y="1924"/>
                  </a:lnTo>
                  <a:lnTo>
                    <a:pt x="5527" y="1908"/>
                  </a:lnTo>
                  <a:lnTo>
                    <a:pt x="5537" y="1891"/>
                  </a:lnTo>
                  <a:lnTo>
                    <a:pt x="5549" y="1874"/>
                  </a:lnTo>
                  <a:lnTo>
                    <a:pt x="5560" y="1858"/>
                  </a:lnTo>
                  <a:lnTo>
                    <a:pt x="5571" y="1841"/>
                  </a:lnTo>
                  <a:lnTo>
                    <a:pt x="5583" y="1825"/>
                  </a:lnTo>
                  <a:lnTo>
                    <a:pt x="5612" y="1780"/>
                  </a:lnTo>
                  <a:lnTo>
                    <a:pt x="5644" y="1736"/>
                  </a:lnTo>
                  <a:lnTo>
                    <a:pt x="5674" y="1694"/>
                  </a:lnTo>
                  <a:lnTo>
                    <a:pt x="5706" y="1654"/>
                  </a:lnTo>
                  <a:lnTo>
                    <a:pt x="5739" y="1614"/>
                  </a:lnTo>
                  <a:lnTo>
                    <a:pt x="5772" y="1576"/>
                  </a:lnTo>
                  <a:lnTo>
                    <a:pt x="5807" y="1540"/>
                  </a:lnTo>
                  <a:lnTo>
                    <a:pt x="5843" y="1505"/>
                  </a:lnTo>
                  <a:lnTo>
                    <a:pt x="5879" y="1472"/>
                  </a:lnTo>
                  <a:lnTo>
                    <a:pt x="5918" y="1441"/>
                  </a:lnTo>
                  <a:lnTo>
                    <a:pt x="5957" y="1411"/>
                  </a:lnTo>
                  <a:lnTo>
                    <a:pt x="5997" y="1384"/>
                  </a:lnTo>
                  <a:lnTo>
                    <a:pt x="6040" y="1358"/>
                  </a:lnTo>
                  <a:lnTo>
                    <a:pt x="6083" y="1332"/>
                  </a:lnTo>
                  <a:lnTo>
                    <a:pt x="6129" y="1310"/>
                  </a:lnTo>
                  <a:lnTo>
                    <a:pt x="6177" y="1290"/>
                  </a:lnTo>
                  <a:lnTo>
                    <a:pt x="6225" y="1272"/>
                  </a:lnTo>
                  <a:lnTo>
                    <a:pt x="6272" y="1256"/>
                  </a:lnTo>
                  <a:lnTo>
                    <a:pt x="6322" y="1242"/>
                  </a:lnTo>
                  <a:lnTo>
                    <a:pt x="6370" y="1231"/>
                  </a:lnTo>
                  <a:lnTo>
                    <a:pt x="6421" y="1221"/>
                  </a:lnTo>
                  <a:lnTo>
                    <a:pt x="6471" y="1213"/>
                  </a:lnTo>
                  <a:lnTo>
                    <a:pt x="6521" y="1207"/>
                  </a:lnTo>
                  <a:lnTo>
                    <a:pt x="6573" y="1204"/>
                  </a:lnTo>
                  <a:lnTo>
                    <a:pt x="6623" y="1201"/>
                  </a:lnTo>
                  <a:lnTo>
                    <a:pt x="6675" y="1201"/>
                  </a:lnTo>
                  <a:lnTo>
                    <a:pt x="6726" y="1203"/>
                  </a:lnTo>
                  <a:lnTo>
                    <a:pt x="6778" y="1206"/>
                  </a:lnTo>
                  <a:lnTo>
                    <a:pt x="6829" y="1210"/>
                  </a:lnTo>
                  <a:lnTo>
                    <a:pt x="6882" y="1217"/>
                  </a:lnTo>
                  <a:lnTo>
                    <a:pt x="6933" y="1225"/>
                  </a:lnTo>
                  <a:lnTo>
                    <a:pt x="6986" y="1235"/>
                  </a:lnTo>
                  <a:lnTo>
                    <a:pt x="7070" y="1254"/>
                  </a:lnTo>
                  <a:lnTo>
                    <a:pt x="7152" y="1278"/>
                  </a:lnTo>
                  <a:lnTo>
                    <a:pt x="7231" y="1306"/>
                  </a:lnTo>
                  <a:lnTo>
                    <a:pt x="7306" y="1340"/>
                  </a:lnTo>
                  <a:lnTo>
                    <a:pt x="7379" y="1377"/>
                  </a:lnTo>
                  <a:lnTo>
                    <a:pt x="7450" y="1418"/>
                  </a:lnTo>
                  <a:lnTo>
                    <a:pt x="7517" y="1463"/>
                  </a:lnTo>
                  <a:lnTo>
                    <a:pt x="7580" y="1512"/>
                  </a:lnTo>
                  <a:lnTo>
                    <a:pt x="7641" y="1565"/>
                  </a:lnTo>
                  <a:lnTo>
                    <a:pt x="7698" y="1621"/>
                  </a:lnTo>
                  <a:lnTo>
                    <a:pt x="7751" y="1683"/>
                  </a:lnTo>
                  <a:lnTo>
                    <a:pt x="7801" y="1746"/>
                  </a:lnTo>
                  <a:lnTo>
                    <a:pt x="7847" y="1813"/>
                  </a:lnTo>
                  <a:lnTo>
                    <a:pt x="7890" y="1884"/>
                  </a:lnTo>
                  <a:lnTo>
                    <a:pt x="7929" y="1959"/>
                  </a:lnTo>
                  <a:lnTo>
                    <a:pt x="7965" y="2036"/>
                  </a:lnTo>
                  <a:lnTo>
                    <a:pt x="7999" y="2127"/>
                  </a:lnTo>
                  <a:lnTo>
                    <a:pt x="8029" y="2220"/>
                  </a:lnTo>
                  <a:lnTo>
                    <a:pt x="8054" y="2314"/>
                  </a:lnTo>
                  <a:lnTo>
                    <a:pt x="8073" y="2407"/>
                  </a:lnTo>
                  <a:lnTo>
                    <a:pt x="8088" y="2501"/>
                  </a:lnTo>
                  <a:lnTo>
                    <a:pt x="8099" y="2596"/>
                  </a:lnTo>
                  <a:lnTo>
                    <a:pt x="8106" y="2690"/>
                  </a:lnTo>
                  <a:lnTo>
                    <a:pt x="8109" y="2785"/>
                  </a:lnTo>
                  <a:lnTo>
                    <a:pt x="8110" y="2880"/>
                  </a:lnTo>
                  <a:lnTo>
                    <a:pt x="8107" y="2975"/>
                  </a:lnTo>
                  <a:lnTo>
                    <a:pt x="8102" y="3070"/>
                  </a:lnTo>
                  <a:lnTo>
                    <a:pt x="8095" y="3166"/>
                  </a:lnTo>
                  <a:lnTo>
                    <a:pt x="8086" y="3261"/>
                  </a:lnTo>
                  <a:lnTo>
                    <a:pt x="8075" y="3355"/>
                  </a:lnTo>
                  <a:lnTo>
                    <a:pt x="8063" y="3451"/>
                  </a:lnTo>
                  <a:lnTo>
                    <a:pt x="8050" y="3546"/>
                  </a:lnTo>
                  <a:lnTo>
                    <a:pt x="8039" y="3616"/>
                  </a:lnTo>
                  <a:lnTo>
                    <a:pt x="8026" y="3685"/>
                  </a:lnTo>
                  <a:lnTo>
                    <a:pt x="8012" y="3756"/>
                  </a:lnTo>
                  <a:lnTo>
                    <a:pt x="7996" y="3825"/>
                  </a:lnTo>
                  <a:lnTo>
                    <a:pt x="7978" y="3893"/>
                  </a:lnTo>
                  <a:lnTo>
                    <a:pt x="7958" y="3962"/>
                  </a:lnTo>
                  <a:lnTo>
                    <a:pt x="7937" y="4030"/>
                  </a:lnTo>
                  <a:lnTo>
                    <a:pt x="7914" y="4098"/>
                  </a:lnTo>
                  <a:lnTo>
                    <a:pt x="7890" y="4165"/>
                  </a:lnTo>
                  <a:lnTo>
                    <a:pt x="7864" y="4232"/>
                  </a:lnTo>
                  <a:lnTo>
                    <a:pt x="7837" y="4299"/>
                  </a:lnTo>
                  <a:lnTo>
                    <a:pt x="7810" y="4366"/>
                  </a:lnTo>
                  <a:lnTo>
                    <a:pt x="7781" y="4431"/>
                  </a:lnTo>
                  <a:lnTo>
                    <a:pt x="7750" y="4497"/>
                  </a:lnTo>
                  <a:lnTo>
                    <a:pt x="7718" y="4562"/>
                  </a:lnTo>
                  <a:lnTo>
                    <a:pt x="7687" y="4627"/>
                  </a:lnTo>
                  <a:lnTo>
                    <a:pt x="7677" y="4644"/>
                  </a:lnTo>
                  <a:lnTo>
                    <a:pt x="7668" y="4661"/>
                  </a:lnTo>
                  <a:lnTo>
                    <a:pt x="7659" y="4678"/>
                  </a:lnTo>
                  <a:lnTo>
                    <a:pt x="7649" y="4695"/>
                  </a:lnTo>
                  <a:lnTo>
                    <a:pt x="7640" y="4712"/>
                  </a:lnTo>
                  <a:lnTo>
                    <a:pt x="7630" y="4729"/>
                  </a:lnTo>
                  <a:lnTo>
                    <a:pt x="7620" y="4746"/>
                  </a:lnTo>
                  <a:lnTo>
                    <a:pt x="7610" y="4763"/>
                  </a:lnTo>
                  <a:lnTo>
                    <a:pt x="7600" y="4779"/>
                  </a:lnTo>
                  <a:lnTo>
                    <a:pt x="7589" y="4796"/>
                  </a:lnTo>
                  <a:lnTo>
                    <a:pt x="7577" y="4813"/>
                  </a:lnTo>
                  <a:lnTo>
                    <a:pt x="7566" y="4829"/>
                  </a:lnTo>
                  <a:lnTo>
                    <a:pt x="7555" y="4845"/>
                  </a:lnTo>
                  <a:lnTo>
                    <a:pt x="7544" y="4861"/>
                  </a:lnTo>
                  <a:lnTo>
                    <a:pt x="7532" y="4877"/>
                  </a:lnTo>
                  <a:lnTo>
                    <a:pt x="7521" y="4893"/>
                  </a:lnTo>
                  <a:lnTo>
                    <a:pt x="7405" y="5039"/>
                  </a:lnTo>
                  <a:lnTo>
                    <a:pt x="7286" y="5182"/>
                  </a:lnTo>
                  <a:lnTo>
                    <a:pt x="7166" y="5322"/>
                  </a:lnTo>
                  <a:lnTo>
                    <a:pt x="7044" y="5458"/>
                  </a:lnTo>
                  <a:lnTo>
                    <a:pt x="6919" y="5592"/>
                  </a:lnTo>
                  <a:lnTo>
                    <a:pt x="6792" y="5722"/>
                  </a:lnTo>
                  <a:lnTo>
                    <a:pt x="6662" y="5850"/>
                  </a:lnTo>
                  <a:lnTo>
                    <a:pt x="6528" y="5973"/>
                  </a:lnTo>
                  <a:lnTo>
                    <a:pt x="6393" y="6093"/>
                  </a:lnTo>
                  <a:lnTo>
                    <a:pt x="6253" y="6211"/>
                  </a:lnTo>
                  <a:lnTo>
                    <a:pt x="6111" y="6325"/>
                  </a:lnTo>
                  <a:lnTo>
                    <a:pt x="5965" y="6437"/>
                  </a:lnTo>
                  <a:lnTo>
                    <a:pt x="5815" y="6544"/>
                  </a:lnTo>
                  <a:lnTo>
                    <a:pt x="5662" y="6648"/>
                  </a:lnTo>
                  <a:lnTo>
                    <a:pt x="5505" y="6751"/>
                  </a:lnTo>
                  <a:lnTo>
                    <a:pt x="5344" y="6849"/>
                  </a:lnTo>
                  <a:lnTo>
                    <a:pt x="5184" y="6751"/>
                  </a:lnTo>
                  <a:lnTo>
                    <a:pt x="5027" y="6648"/>
                  </a:lnTo>
                  <a:lnTo>
                    <a:pt x="4873" y="6544"/>
                  </a:lnTo>
                  <a:lnTo>
                    <a:pt x="4725" y="6437"/>
                  </a:lnTo>
                  <a:lnTo>
                    <a:pt x="4578" y="6325"/>
                  </a:lnTo>
                  <a:lnTo>
                    <a:pt x="4436" y="6211"/>
                  </a:lnTo>
                  <a:lnTo>
                    <a:pt x="4297" y="6093"/>
                  </a:lnTo>
                  <a:lnTo>
                    <a:pt x="4161" y="5973"/>
                  </a:lnTo>
                  <a:lnTo>
                    <a:pt x="4027" y="5850"/>
                  </a:lnTo>
                  <a:lnTo>
                    <a:pt x="3897" y="5722"/>
                  </a:lnTo>
                  <a:lnTo>
                    <a:pt x="3770" y="5592"/>
                  </a:lnTo>
                  <a:lnTo>
                    <a:pt x="3645" y="5458"/>
                  </a:lnTo>
                  <a:lnTo>
                    <a:pt x="3523" y="5322"/>
                  </a:lnTo>
                  <a:lnTo>
                    <a:pt x="3403" y="5182"/>
                  </a:lnTo>
                  <a:lnTo>
                    <a:pt x="3284" y="5039"/>
                  </a:lnTo>
                  <a:lnTo>
                    <a:pt x="3169" y="4893"/>
                  </a:lnTo>
                  <a:lnTo>
                    <a:pt x="3157" y="4877"/>
                  </a:lnTo>
                  <a:lnTo>
                    <a:pt x="3145" y="4861"/>
                  </a:lnTo>
                  <a:lnTo>
                    <a:pt x="3134" y="4845"/>
                  </a:lnTo>
                  <a:lnTo>
                    <a:pt x="3123" y="4829"/>
                  </a:lnTo>
                  <a:lnTo>
                    <a:pt x="3111" y="4813"/>
                  </a:lnTo>
                  <a:lnTo>
                    <a:pt x="3100" y="4796"/>
                  </a:lnTo>
                  <a:lnTo>
                    <a:pt x="3090" y="4779"/>
                  </a:lnTo>
                  <a:lnTo>
                    <a:pt x="3079" y="4763"/>
                  </a:lnTo>
                  <a:lnTo>
                    <a:pt x="3069" y="4746"/>
                  </a:lnTo>
                  <a:lnTo>
                    <a:pt x="3059" y="4729"/>
                  </a:lnTo>
                  <a:lnTo>
                    <a:pt x="3050" y="4712"/>
                  </a:lnTo>
                  <a:lnTo>
                    <a:pt x="3040" y="4695"/>
                  </a:lnTo>
                  <a:lnTo>
                    <a:pt x="3031" y="4678"/>
                  </a:lnTo>
                  <a:lnTo>
                    <a:pt x="3021" y="4661"/>
                  </a:lnTo>
                  <a:lnTo>
                    <a:pt x="3012" y="4644"/>
                  </a:lnTo>
                  <a:lnTo>
                    <a:pt x="3004" y="4627"/>
                  </a:lnTo>
                  <a:lnTo>
                    <a:pt x="2971" y="4562"/>
                  </a:lnTo>
                  <a:lnTo>
                    <a:pt x="2940" y="4497"/>
                  </a:lnTo>
                  <a:lnTo>
                    <a:pt x="2909" y="4431"/>
                  </a:lnTo>
                  <a:lnTo>
                    <a:pt x="2880" y="4366"/>
                  </a:lnTo>
                  <a:lnTo>
                    <a:pt x="2852" y="4299"/>
                  </a:lnTo>
                  <a:lnTo>
                    <a:pt x="2824" y="4232"/>
                  </a:lnTo>
                  <a:lnTo>
                    <a:pt x="2799" y="4165"/>
                  </a:lnTo>
                  <a:lnTo>
                    <a:pt x="2775" y="4098"/>
                  </a:lnTo>
                  <a:lnTo>
                    <a:pt x="2752" y="4030"/>
                  </a:lnTo>
                  <a:lnTo>
                    <a:pt x="2730" y="3962"/>
                  </a:lnTo>
                  <a:lnTo>
                    <a:pt x="2711" y="3893"/>
                  </a:lnTo>
                  <a:lnTo>
                    <a:pt x="2693" y="3825"/>
                  </a:lnTo>
                  <a:lnTo>
                    <a:pt x="2677" y="3756"/>
                  </a:lnTo>
                  <a:lnTo>
                    <a:pt x="2663" y="3685"/>
                  </a:lnTo>
                  <a:lnTo>
                    <a:pt x="2649" y="3616"/>
                  </a:lnTo>
                  <a:lnTo>
                    <a:pt x="2639" y="3546"/>
                  </a:lnTo>
                  <a:lnTo>
                    <a:pt x="2626" y="3451"/>
                  </a:lnTo>
                  <a:lnTo>
                    <a:pt x="2614" y="3355"/>
                  </a:lnTo>
                  <a:lnTo>
                    <a:pt x="2603" y="3261"/>
                  </a:lnTo>
                  <a:lnTo>
                    <a:pt x="2594" y="3166"/>
                  </a:lnTo>
                  <a:lnTo>
                    <a:pt x="2587" y="3070"/>
                  </a:lnTo>
                  <a:lnTo>
                    <a:pt x="2582" y="2975"/>
                  </a:lnTo>
                  <a:lnTo>
                    <a:pt x="2579" y="2880"/>
                  </a:lnTo>
                  <a:lnTo>
                    <a:pt x="2580" y="2785"/>
                  </a:lnTo>
                  <a:lnTo>
                    <a:pt x="2583" y="2690"/>
                  </a:lnTo>
                  <a:lnTo>
                    <a:pt x="2590" y="2596"/>
                  </a:lnTo>
                  <a:lnTo>
                    <a:pt x="2601" y="2501"/>
                  </a:lnTo>
                  <a:lnTo>
                    <a:pt x="2616" y="2407"/>
                  </a:lnTo>
                  <a:lnTo>
                    <a:pt x="2635" y="2314"/>
                  </a:lnTo>
                  <a:lnTo>
                    <a:pt x="2660" y="2220"/>
                  </a:lnTo>
                  <a:lnTo>
                    <a:pt x="2690" y="2127"/>
                  </a:lnTo>
                  <a:lnTo>
                    <a:pt x="2725" y="2036"/>
                  </a:lnTo>
                  <a:lnTo>
                    <a:pt x="2760" y="1959"/>
                  </a:lnTo>
                  <a:lnTo>
                    <a:pt x="2799" y="1884"/>
                  </a:lnTo>
                  <a:lnTo>
                    <a:pt x="2842" y="1813"/>
                  </a:lnTo>
                  <a:lnTo>
                    <a:pt x="2888" y="1746"/>
                  </a:lnTo>
                  <a:lnTo>
                    <a:pt x="2939" y="1683"/>
                  </a:lnTo>
                  <a:lnTo>
                    <a:pt x="2992" y="1621"/>
                  </a:lnTo>
                  <a:lnTo>
                    <a:pt x="3049" y="1565"/>
                  </a:lnTo>
                  <a:lnTo>
                    <a:pt x="3109" y="1512"/>
                  </a:lnTo>
                  <a:lnTo>
                    <a:pt x="3173" y="1463"/>
                  </a:lnTo>
                  <a:lnTo>
                    <a:pt x="3240" y="1418"/>
                  </a:lnTo>
                  <a:lnTo>
                    <a:pt x="3310" y="1377"/>
                  </a:lnTo>
                  <a:lnTo>
                    <a:pt x="3382" y="1340"/>
                  </a:lnTo>
                  <a:lnTo>
                    <a:pt x="3458" y="1306"/>
                  </a:lnTo>
                  <a:lnTo>
                    <a:pt x="3537" y="1278"/>
                  </a:lnTo>
                  <a:lnTo>
                    <a:pt x="3619" y="1254"/>
                  </a:lnTo>
                  <a:lnTo>
                    <a:pt x="3704" y="1235"/>
                  </a:lnTo>
                  <a:lnTo>
                    <a:pt x="3755" y="1225"/>
                  </a:lnTo>
                  <a:lnTo>
                    <a:pt x="3808" y="1217"/>
                  </a:lnTo>
                  <a:lnTo>
                    <a:pt x="3859" y="1210"/>
                  </a:lnTo>
                  <a:lnTo>
                    <a:pt x="3911" y="1206"/>
                  </a:lnTo>
                  <a:lnTo>
                    <a:pt x="3964" y="1203"/>
                  </a:lnTo>
                  <a:lnTo>
                    <a:pt x="4015" y="1201"/>
                  </a:lnTo>
                  <a:lnTo>
                    <a:pt x="4066" y="1201"/>
                  </a:lnTo>
                  <a:lnTo>
                    <a:pt x="4117" y="1204"/>
                  </a:lnTo>
                  <a:lnTo>
                    <a:pt x="4168" y="1207"/>
                  </a:lnTo>
                  <a:lnTo>
                    <a:pt x="4218" y="1213"/>
                  </a:lnTo>
                  <a:lnTo>
                    <a:pt x="4269" y="1221"/>
                  </a:lnTo>
                  <a:lnTo>
                    <a:pt x="4318" y="1231"/>
                  </a:lnTo>
                  <a:lnTo>
                    <a:pt x="4368" y="1242"/>
                  </a:lnTo>
                  <a:lnTo>
                    <a:pt x="4416" y="1256"/>
                  </a:lnTo>
                  <a:lnTo>
                    <a:pt x="4465" y="1272"/>
                  </a:lnTo>
                  <a:lnTo>
                    <a:pt x="4513" y="1290"/>
                  </a:lnTo>
                  <a:lnTo>
                    <a:pt x="4560" y="1310"/>
                  </a:lnTo>
                  <a:lnTo>
                    <a:pt x="4605" y="1332"/>
                  </a:lnTo>
                  <a:lnTo>
                    <a:pt x="4650" y="1358"/>
                  </a:lnTo>
                  <a:lnTo>
                    <a:pt x="4692" y="1384"/>
                  </a:lnTo>
                  <a:lnTo>
                    <a:pt x="4733" y="1411"/>
                  </a:lnTo>
                  <a:lnTo>
                    <a:pt x="4772" y="1441"/>
                  </a:lnTo>
                  <a:lnTo>
                    <a:pt x="4810" y="1472"/>
                  </a:lnTo>
                  <a:lnTo>
                    <a:pt x="4847" y="1505"/>
                  </a:lnTo>
                  <a:lnTo>
                    <a:pt x="4882" y="1540"/>
                  </a:lnTo>
                  <a:lnTo>
                    <a:pt x="4917" y="1576"/>
                  </a:lnTo>
                  <a:lnTo>
                    <a:pt x="4950" y="1614"/>
                  </a:lnTo>
                  <a:lnTo>
                    <a:pt x="4983" y="1654"/>
                  </a:lnTo>
                  <a:lnTo>
                    <a:pt x="5015" y="1694"/>
                  </a:lnTo>
                  <a:lnTo>
                    <a:pt x="5046" y="1736"/>
                  </a:lnTo>
                  <a:lnTo>
                    <a:pt x="5077" y="1780"/>
                  </a:lnTo>
                  <a:lnTo>
                    <a:pt x="5108" y="1825"/>
                  </a:lnTo>
                  <a:lnTo>
                    <a:pt x="5119" y="1841"/>
                  </a:lnTo>
                  <a:lnTo>
                    <a:pt x="5129" y="1858"/>
                  </a:lnTo>
                  <a:lnTo>
                    <a:pt x="5140" y="1874"/>
                  </a:lnTo>
                  <a:lnTo>
                    <a:pt x="5151" y="1891"/>
                  </a:lnTo>
                  <a:lnTo>
                    <a:pt x="5162" y="1908"/>
                  </a:lnTo>
                  <a:lnTo>
                    <a:pt x="5173" y="1924"/>
                  </a:lnTo>
                  <a:lnTo>
                    <a:pt x="5184" y="1942"/>
                  </a:lnTo>
                  <a:lnTo>
                    <a:pt x="5194" y="1959"/>
                  </a:lnTo>
                  <a:lnTo>
                    <a:pt x="5204" y="1975"/>
                  </a:lnTo>
                  <a:lnTo>
                    <a:pt x="5214" y="1992"/>
                  </a:lnTo>
                  <a:lnTo>
                    <a:pt x="5224" y="2009"/>
                  </a:lnTo>
                  <a:lnTo>
                    <a:pt x="5234" y="2025"/>
                  </a:lnTo>
                  <a:lnTo>
                    <a:pt x="5243" y="2042"/>
                  </a:lnTo>
                  <a:lnTo>
                    <a:pt x="5252" y="2059"/>
                  </a:lnTo>
                  <a:lnTo>
                    <a:pt x="5263" y="2076"/>
                  </a:lnTo>
                  <a:lnTo>
                    <a:pt x="5272" y="2093"/>
                  </a:lnTo>
                  <a:lnTo>
                    <a:pt x="5276" y="2101"/>
                  </a:lnTo>
                  <a:lnTo>
                    <a:pt x="5281" y="2110"/>
                  </a:lnTo>
                  <a:lnTo>
                    <a:pt x="5285" y="2120"/>
                  </a:lnTo>
                  <a:lnTo>
                    <a:pt x="5290" y="2129"/>
                  </a:lnTo>
                  <a:lnTo>
                    <a:pt x="5294" y="2139"/>
                  </a:lnTo>
                  <a:lnTo>
                    <a:pt x="5299" y="2148"/>
                  </a:lnTo>
                  <a:lnTo>
                    <a:pt x="5304" y="2158"/>
                  </a:lnTo>
                  <a:lnTo>
                    <a:pt x="5308" y="2169"/>
                  </a:lnTo>
                  <a:lnTo>
                    <a:pt x="5313" y="2179"/>
                  </a:lnTo>
                  <a:lnTo>
                    <a:pt x="5317" y="2189"/>
                  </a:lnTo>
                  <a:lnTo>
                    <a:pt x="5322" y="2199"/>
                  </a:lnTo>
                  <a:lnTo>
                    <a:pt x="5326" y="2210"/>
                  </a:lnTo>
                  <a:lnTo>
                    <a:pt x="5331" y="2220"/>
                  </a:lnTo>
                  <a:lnTo>
                    <a:pt x="5335" y="2230"/>
                  </a:lnTo>
                  <a:lnTo>
                    <a:pt x="5339" y="2241"/>
                  </a:lnTo>
                  <a:lnTo>
                    <a:pt x="5344" y="2252"/>
                  </a:lnTo>
                  <a:lnTo>
                    <a:pt x="5348" y="2241"/>
                  </a:lnTo>
                  <a:lnTo>
                    <a:pt x="5353" y="2230"/>
                  </a:lnTo>
                  <a:lnTo>
                    <a:pt x="5358" y="2220"/>
                  </a:lnTo>
                  <a:lnTo>
                    <a:pt x="5362" y="2210"/>
                  </a:lnTo>
                  <a:lnTo>
                    <a:pt x="5367" y="2199"/>
                  </a:lnTo>
                  <a:lnTo>
                    <a:pt x="5371" y="2189"/>
                  </a:lnTo>
                  <a:lnTo>
                    <a:pt x="5376" y="2179"/>
                  </a:lnTo>
                  <a:lnTo>
                    <a:pt x="5381" y="2169"/>
                  </a:lnTo>
                  <a:lnTo>
                    <a:pt x="5385" y="2158"/>
                  </a:lnTo>
                  <a:lnTo>
                    <a:pt x="5390" y="2148"/>
                  </a:lnTo>
                  <a:lnTo>
                    <a:pt x="5395" y="2139"/>
                  </a:lnTo>
                  <a:lnTo>
                    <a:pt x="5399" y="2129"/>
                  </a:lnTo>
                  <a:lnTo>
                    <a:pt x="5404" y="2120"/>
                  </a:lnTo>
                  <a:lnTo>
                    <a:pt x="5408" y="2110"/>
                  </a:lnTo>
                  <a:lnTo>
                    <a:pt x="5413" y="2101"/>
                  </a:lnTo>
                  <a:lnTo>
                    <a:pt x="5418" y="2093"/>
                  </a:lnTo>
                  <a:close/>
                  <a:moveTo>
                    <a:pt x="2432" y="0"/>
                  </a:moveTo>
                  <a:lnTo>
                    <a:pt x="2183" y="12"/>
                  </a:lnTo>
                  <a:lnTo>
                    <a:pt x="1942" y="48"/>
                  </a:lnTo>
                  <a:lnTo>
                    <a:pt x="1708" y="108"/>
                  </a:lnTo>
                  <a:lnTo>
                    <a:pt x="1486" y="190"/>
                  </a:lnTo>
                  <a:lnTo>
                    <a:pt x="1273" y="291"/>
                  </a:lnTo>
                  <a:lnTo>
                    <a:pt x="1073" y="412"/>
                  </a:lnTo>
                  <a:lnTo>
                    <a:pt x="887" y="551"/>
                  </a:lnTo>
                  <a:lnTo>
                    <a:pt x="714" y="707"/>
                  </a:lnTo>
                  <a:lnTo>
                    <a:pt x="557" y="878"/>
                  </a:lnTo>
                  <a:lnTo>
                    <a:pt x="418" y="1065"/>
                  </a:lnTo>
                  <a:lnTo>
                    <a:pt x="296" y="1263"/>
                  </a:lnTo>
                  <a:lnTo>
                    <a:pt x="194" y="1474"/>
                  </a:lnTo>
                  <a:lnTo>
                    <a:pt x="112" y="1696"/>
                  </a:lnTo>
                  <a:lnTo>
                    <a:pt x="53" y="1927"/>
                  </a:lnTo>
                  <a:lnTo>
                    <a:pt x="16" y="2167"/>
                  </a:lnTo>
                  <a:lnTo>
                    <a:pt x="4" y="2414"/>
                  </a:lnTo>
                  <a:lnTo>
                    <a:pt x="0" y="7843"/>
                  </a:lnTo>
                  <a:lnTo>
                    <a:pt x="4" y="7928"/>
                  </a:lnTo>
                  <a:lnTo>
                    <a:pt x="17" y="8013"/>
                  </a:lnTo>
                  <a:lnTo>
                    <a:pt x="37" y="8093"/>
                  </a:lnTo>
                  <a:lnTo>
                    <a:pt x="67" y="8170"/>
                  </a:lnTo>
                  <a:lnTo>
                    <a:pt x="102" y="8245"/>
                  </a:lnTo>
                  <a:lnTo>
                    <a:pt x="145" y="8314"/>
                  </a:lnTo>
                  <a:lnTo>
                    <a:pt x="193" y="8378"/>
                  </a:lnTo>
                  <a:lnTo>
                    <a:pt x="249" y="8438"/>
                  </a:lnTo>
                  <a:lnTo>
                    <a:pt x="308" y="8492"/>
                  </a:lnTo>
                  <a:lnTo>
                    <a:pt x="374" y="8541"/>
                  </a:lnTo>
                  <a:lnTo>
                    <a:pt x="444" y="8583"/>
                  </a:lnTo>
                  <a:lnTo>
                    <a:pt x="519" y="8619"/>
                  </a:lnTo>
                  <a:lnTo>
                    <a:pt x="596" y="8647"/>
                  </a:lnTo>
                  <a:lnTo>
                    <a:pt x="677" y="8667"/>
                  </a:lnTo>
                  <a:lnTo>
                    <a:pt x="762" y="8680"/>
                  </a:lnTo>
                  <a:lnTo>
                    <a:pt x="849" y="8685"/>
                  </a:lnTo>
                  <a:lnTo>
                    <a:pt x="935" y="8680"/>
                  </a:lnTo>
                  <a:lnTo>
                    <a:pt x="1020" y="8667"/>
                  </a:lnTo>
                  <a:lnTo>
                    <a:pt x="1101" y="8647"/>
                  </a:lnTo>
                  <a:lnTo>
                    <a:pt x="1180" y="8619"/>
                  </a:lnTo>
                  <a:lnTo>
                    <a:pt x="1253" y="8583"/>
                  </a:lnTo>
                  <a:lnTo>
                    <a:pt x="1323" y="8541"/>
                  </a:lnTo>
                  <a:lnTo>
                    <a:pt x="1389" y="8492"/>
                  </a:lnTo>
                  <a:lnTo>
                    <a:pt x="1450" y="8438"/>
                  </a:lnTo>
                  <a:lnTo>
                    <a:pt x="1504" y="8378"/>
                  </a:lnTo>
                  <a:lnTo>
                    <a:pt x="1553" y="8314"/>
                  </a:lnTo>
                  <a:lnTo>
                    <a:pt x="1595" y="8245"/>
                  </a:lnTo>
                  <a:lnTo>
                    <a:pt x="1632" y="8170"/>
                  </a:lnTo>
                  <a:lnTo>
                    <a:pt x="1660" y="8093"/>
                  </a:lnTo>
                  <a:lnTo>
                    <a:pt x="1680" y="8013"/>
                  </a:lnTo>
                  <a:lnTo>
                    <a:pt x="1693" y="7928"/>
                  </a:lnTo>
                  <a:lnTo>
                    <a:pt x="1698" y="7843"/>
                  </a:lnTo>
                  <a:lnTo>
                    <a:pt x="2746" y="12542"/>
                  </a:lnTo>
                  <a:lnTo>
                    <a:pt x="5161" y="12542"/>
                  </a:lnTo>
                  <a:lnTo>
                    <a:pt x="4870" y="10071"/>
                  </a:lnTo>
                  <a:lnTo>
                    <a:pt x="4869" y="10069"/>
                  </a:lnTo>
                  <a:lnTo>
                    <a:pt x="4869" y="10068"/>
                  </a:lnTo>
                  <a:lnTo>
                    <a:pt x="4869" y="10067"/>
                  </a:lnTo>
                  <a:lnTo>
                    <a:pt x="4869" y="10068"/>
                  </a:lnTo>
                  <a:lnTo>
                    <a:pt x="4869" y="10069"/>
                  </a:lnTo>
                  <a:lnTo>
                    <a:pt x="4869" y="10070"/>
                  </a:lnTo>
                  <a:lnTo>
                    <a:pt x="4869" y="10071"/>
                  </a:lnTo>
                  <a:lnTo>
                    <a:pt x="4869" y="10072"/>
                  </a:lnTo>
                  <a:lnTo>
                    <a:pt x="4869" y="10073"/>
                  </a:lnTo>
                  <a:lnTo>
                    <a:pt x="4869" y="10074"/>
                  </a:lnTo>
                  <a:lnTo>
                    <a:pt x="4869" y="10073"/>
                  </a:lnTo>
                  <a:lnTo>
                    <a:pt x="4869" y="10072"/>
                  </a:lnTo>
                  <a:lnTo>
                    <a:pt x="4870" y="10071"/>
                  </a:lnTo>
                  <a:lnTo>
                    <a:pt x="4872" y="10020"/>
                  </a:lnTo>
                  <a:lnTo>
                    <a:pt x="4879" y="9972"/>
                  </a:lnTo>
                  <a:lnTo>
                    <a:pt x="4892" y="9926"/>
                  </a:lnTo>
                  <a:lnTo>
                    <a:pt x="4908" y="9880"/>
                  </a:lnTo>
                  <a:lnTo>
                    <a:pt x="4928" y="9837"/>
                  </a:lnTo>
                  <a:lnTo>
                    <a:pt x="4952" y="9796"/>
                  </a:lnTo>
                  <a:lnTo>
                    <a:pt x="4979" y="9758"/>
                  </a:lnTo>
                  <a:lnTo>
                    <a:pt x="5011" y="9721"/>
                  </a:lnTo>
                  <a:lnTo>
                    <a:pt x="5045" y="9688"/>
                  </a:lnTo>
                  <a:lnTo>
                    <a:pt x="5082" y="9659"/>
                  </a:lnTo>
                  <a:lnTo>
                    <a:pt x="5122" y="9634"/>
                  </a:lnTo>
                  <a:lnTo>
                    <a:pt x="5163" y="9612"/>
                  </a:lnTo>
                  <a:lnTo>
                    <a:pt x="5208" y="9595"/>
                  </a:lnTo>
                  <a:lnTo>
                    <a:pt x="5254" y="9582"/>
                  </a:lnTo>
                  <a:lnTo>
                    <a:pt x="5302" y="9574"/>
                  </a:lnTo>
                  <a:lnTo>
                    <a:pt x="5351" y="9572"/>
                  </a:lnTo>
                  <a:lnTo>
                    <a:pt x="5400" y="9574"/>
                  </a:lnTo>
                  <a:lnTo>
                    <a:pt x="5449" y="9582"/>
                  </a:lnTo>
                  <a:lnTo>
                    <a:pt x="5495" y="9595"/>
                  </a:lnTo>
                  <a:lnTo>
                    <a:pt x="5539" y="9612"/>
                  </a:lnTo>
                  <a:lnTo>
                    <a:pt x="5581" y="9634"/>
                  </a:lnTo>
                  <a:lnTo>
                    <a:pt x="5620" y="9659"/>
                  </a:lnTo>
                  <a:lnTo>
                    <a:pt x="5658" y="9688"/>
                  </a:lnTo>
                  <a:lnTo>
                    <a:pt x="5692" y="9721"/>
                  </a:lnTo>
                  <a:lnTo>
                    <a:pt x="5723" y="9758"/>
                  </a:lnTo>
                  <a:lnTo>
                    <a:pt x="5751" y="9796"/>
                  </a:lnTo>
                  <a:lnTo>
                    <a:pt x="5775" y="9837"/>
                  </a:lnTo>
                  <a:lnTo>
                    <a:pt x="5795" y="9880"/>
                  </a:lnTo>
                  <a:lnTo>
                    <a:pt x="5811" y="9926"/>
                  </a:lnTo>
                  <a:lnTo>
                    <a:pt x="5824" y="9972"/>
                  </a:lnTo>
                  <a:lnTo>
                    <a:pt x="5831" y="10020"/>
                  </a:lnTo>
                  <a:lnTo>
                    <a:pt x="5834" y="10071"/>
                  </a:lnTo>
                  <a:lnTo>
                    <a:pt x="5834" y="10072"/>
                  </a:lnTo>
                  <a:lnTo>
                    <a:pt x="5834" y="10073"/>
                  </a:lnTo>
                  <a:lnTo>
                    <a:pt x="5834" y="10074"/>
                  </a:lnTo>
                  <a:lnTo>
                    <a:pt x="5834" y="10073"/>
                  </a:lnTo>
                  <a:lnTo>
                    <a:pt x="5834" y="10072"/>
                  </a:lnTo>
                  <a:lnTo>
                    <a:pt x="5834" y="10071"/>
                  </a:lnTo>
                  <a:lnTo>
                    <a:pt x="5834" y="10070"/>
                  </a:lnTo>
                  <a:lnTo>
                    <a:pt x="5834" y="10069"/>
                  </a:lnTo>
                  <a:lnTo>
                    <a:pt x="5834" y="10068"/>
                  </a:lnTo>
                  <a:lnTo>
                    <a:pt x="5834" y="10067"/>
                  </a:lnTo>
                  <a:lnTo>
                    <a:pt x="5834" y="10068"/>
                  </a:lnTo>
                  <a:lnTo>
                    <a:pt x="5834" y="10069"/>
                  </a:lnTo>
                  <a:lnTo>
                    <a:pt x="5834" y="10071"/>
                  </a:lnTo>
                  <a:lnTo>
                    <a:pt x="5544" y="12542"/>
                  </a:lnTo>
                  <a:lnTo>
                    <a:pt x="7958" y="12542"/>
                  </a:lnTo>
                  <a:lnTo>
                    <a:pt x="9006" y="7843"/>
                  </a:lnTo>
                  <a:lnTo>
                    <a:pt x="9010" y="7928"/>
                  </a:lnTo>
                  <a:lnTo>
                    <a:pt x="9023" y="8013"/>
                  </a:lnTo>
                  <a:lnTo>
                    <a:pt x="9043" y="8093"/>
                  </a:lnTo>
                  <a:lnTo>
                    <a:pt x="9072" y="8170"/>
                  </a:lnTo>
                  <a:lnTo>
                    <a:pt x="9108" y="8245"/>
                  </a:lnTo>
                  <a:lnTo>
                    <a:pt x="9150" y="8314"/>
                  </a:lnTo>
                  <a:lnTo>
                    <a:pt x="9199" y="8378"/>
                  </a:lnTo>
                  <a:lnTo>
                    <a:pt x="9254" y="8438"/>
                  </a:lnTo>
                  <a:lnTo>
                    <a:pt x="9314" y="8492"/>
                  </a:lnTo>
                  <a:lnTo>
                    <a:pt x="9380" y="8541"/>
                  </a:lnTo>
                  <a:lnTo>
                    <a:pt x="9450" y="8583"/>
                  </a:lnTo>
                  <a:lnTo>
                    <a:pt x="9524" y="8619"/>
                  </a:lnTo>
                  <a:lnTo>
                    <a:pt x="9602" y="8647"/>
                  </a:lnTo>
                  <a:lnTo>
                    <a:pt x="9683" y="8667"/>
                  </a:lnTo>
                  <a:lnTo>
                    <a:pt x="9768" y="8680"/>
                  </a:lnTo>
                  <a:lnTo>
                    <a:pt x="9855" y="8685"/>
                  </a:lnTo>
                  <a:lnTo>
                    <a:pt x="9941" y="8680"/>
                  </a:lnTo>
                  <a:lnTo>
                    <a:pt x="10026" y="8667"/>
                  </a:lnTo>
                  <a:lnTo>
                    <a:pt x="10107" y="8647"/>
                  </a:lnTo>
                  <a:lnTo>
                    <a:pt x="10184" y="8619"/>
                  </a:lnTo>
                  <a:lnTo>
                    <a:pt x="10258" y="8583"/>
                  </a:lnTo>
                  <a:lnTo>
                    <a:pt x="10329" y="8541"/>
                  </a:lnTo>
                  <a:lnTo>
                    <a:pt x="10394" y="8492"/>
                  </a:lnTo>
                  <a:lnTo>
                    <a:pt x="10454" y="8438"/>
                  </a:lnTo>
                  <a:lnTo>
                    <a:pt x="10509" y="8378"/>
                  </a:lnTo>
                  <a:lnTo>
                    <a:pt x="10558" y="8314"/>
                  </a:lnTo>
                  <a:lnTo>
                    <a:pt x="10601" y="8245"/>
                  </a:lnTo>
                  <a:lnTo>
                    <a:pt x="10636" y="8170"/>
                  </a:lnTo>
                  <a:lnTo>
                    <a:pt x="10666" y="8093"/>
                  </a:lnTo>
                  <a:lnTo>
                    <a:pt x="10686" y="8013"/>
                  </a:lnTo>
                  <a:lnTo>
                    <a:pt x="10699" y="7928"/>
                  </a:lnTo>
                  <a:lnTo>
                    <a:pt x="10704" y="7843"/>
                  </a:lnTo>
                  <a:lnTo>
                    <a:pt x="10701" y="2409"/>
                  </a:lnTo>
                  <a:lnTo>
                    <a:pt x="10688" y="2162"/>
                  </a:lnTo>
                  <a:lnTo>
                    <a:pt x="10651" y="1922"/>
                  </a:lnTo>
                  <a:lnTo>
                    <a:pt x="10592" y="1692"/>
                  </a:lnTo>
                  <a:lnTo>
                    <a:pt x="10510" y="1470"/>
                  </a:lnTo>
                  <a:lnTo>
                    <a:pt x="10408" y="1259"/>
                  </a:lnTo>
                  <a:lnTo>
                    <a:pt x="10285" y="1061"/>
                  </a:lnTo>
                  <a:lnTo>
                    <a:pt x="10146" y="875"/>
                  </a:lnTo>
                  <a:lnTo>
                    <a:pt x="9989" y="704"/>
                  </a:lnTo>
                  <a:lnTo>
                    <a:pt x="9816" y="549"/>
                  </a:lnTo>
                  <a:lnTo>
                    <a:pt x="9629" y="410"/>
                  </a:lnTo>
                  <a:lnTo>
                    <a:pt x="9429" y="290"/>
                  </a:lnTo>
                  <a:lnTo>
                    <a:pt x="9217" y="189"/>
                  </a:lnTo>
                  <a:lnTo>
                    <a:pt x="8994" y="107"/>
                  </a:lnTo>
                  <a:lnTo>
                    <a:pt x="8761" y="48"/>
                  </a:lnTo>
                  <a:lnTo>
                    <a:pt x="8520" y="12"/>
                  </a:lnTo>
                  <a:lnTo>
                    <a:pt x="8272" y="0"/>
                  </a:lnTo>
                  <a:lnTo>
                    <a:pt x="2432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131" name="Oval 15"/>
            <p:cNvSpPr>
              <a:spLocks noChangeArrowheads="1"/>
            </p:cNvSpPr>
            <p:nvPr/>
          </p:nvSpPr>
          <p:spPr bwMode="auto">
            <a:xfrm>
              <a:off x="5562" y="3852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613392" name="AutoShape 16"/>
          <p:cNvSpPr>
            <a:spLocks noChangeArrowheads="1"/>
          </p:cNvSpPr>
          <p:nvPr/>
        </p:nvSpPr>
        <p:spPr bwMode="auto">
          <a:xfrm>
            <a:off x="1997075" y="5111750"/>
            <a:ext cx="5176838" cy="1690688"/>
          </a:xfrm>
          <a:prstGeom prst="irregularSeal1">
            <a:avLst/>
          </a:prstGeom>
          <a:solidFill>
            <a:srgbClr val="FFFF00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CC0000"/>
                </a:solidFill>
              </a:rPr>
              <a:t>260 calories!</a:t>
            </a:r>
          </a:p>
        </p:txBody>
      </p:sp>
    </p:spTree>
    <p:extLst>
      <p:ext uri="{BB962C8B-B14F-4D97-AF65-F5344CB8AC3E}">
        <p14:creationId xmlns:p14="http://schemas.microsoft.com/office/powerpoint/2010/main" val="35777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3380" grpId="0" animBg="1"/>
      <p:bldP spid="613388" grpId="0" animBg="1"/>
      <p:bldP spid="61339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40762ED-521D-4257-902E-55AE665E7B7E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9219" name="Rectangle 2050"/>
          <p:cNvSpPr>
            <a:spLocks noChangeArrowheads="1"/>
          </p:cNvSpPr>
          <p:nvPr/>
        </p:nvSpPr>
        <p:spPr bwMode="auto">
          <a:xfrm>
            <a:off x="1104900" y="152400"/>
            <a:ext cx="7010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latin typeface="Arial Black" panose="020B0A04020102020204" pitchFamily="34" charset="0"/>
                <a:cs typeface="Times New Roman" panose="02020603050405020304" pitchFamily="18" charset="0"/>
              </a:rPr>
              <a:t>Soda</a:t>
            </a:r>
            <a:endParaRPr lang="en-US" altLang="en-US" sz="4400">
              <a:latin typeface="Arial Black" panose="020B0A04020102020204" pitchFamily="34" charset="0"/>
            </a:endParaRPr>
          </a:p>
        </p:txBody>
      </p:sp>
      <p:sp>
        <p:nvSpPr>
          <p:cNvPr id="617475" name="Rectangle 2051"/>
          <p:cNvSpPr>
            <a:spLocks noChangeArrowheads="1"/>
          </p:cNvSpPr>
          <p:nvPr/>
        </p:nvSpPr>
        <p:spPr bwMode="auto">
          <a:xfrm>
            <a:off x="1385888" y="4586288"/>
            <a:ext cx="6400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>
                <a:solidFill>
                  <a:srgbClr val="CC0000"/>
                </a:solidFill>
                <a:cs typeface="Times New Roman" pitchFamily="18" charset="0"/>
              </a:rPr>
              <a:t>Guess the calorie difference!</a:t>
            </a:r>
            <a:endParaRPr lang="en-US" sz="3200">
              <a:solidFill>
                <a:srgbClr val="CC0000"/>
              </a:solidFill>
            </a:endParaRPr>
          </a:p>
        </p:txBody>
      </p:sp>
      <p:sp>
        <p:nvSpPr>
          <p:cNvPr id="617476" name="Text Box 2052"/>
          <p:cNvSpPr txBox="1">
            <a:spLocks noChangeArrowheads="1"/>
          </p:cNvSpPr>
          <p:nvPr/>
        </p:nvSpPr>
        <p:spPr bwMode="auto">
          <a:xfrm>
            <a:off x="606425" y="3908425"/>
            <a:ext cx="3690938" cy="617538"/>
          </a:xfrm>
          <a:prstGeom prst="rect">
            <a:avLst/>
          </a:prstGeom>
          <a:solidFill>
            <a:srgbClr val="FFFF00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CC0000"/>
                </a:solidFill>
              </a:rPr>
              <a:t> </a:t>
            </a:r>
            <a:r>
              <a:rPr lang="en-US" altLang="en-US" sz="3200" b="1">
                <a:solidFill>
                  <a:srgbClr val="CC0000"/>
                </a:solidFill>
              </a:rPr>
              <a:t>80 calories</a:t>
            </a:r>
            <a:endParaRPr lang="en-US" altLang="en-US" sz="4400" b="1">
              <a:solidFill>
                <a:srgbClr val="CC000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9222" name="Group 2053"/>
          <p:cNvGrpSpPr>
            <a:grpSpLocks/>
          </p:cNvGrpSpPr>
          <p:nvPr/>
        </p:nvGrpSpPr>
        <p:grpSpPr bwMode="auto">
          <a:xfrm>
            <a:off x="274638" y="777875"/>
            <a:ext cx="8431212" cy="3046413"/>
            <a:chOff x="173" y="624"/>
            <a:chExt cx="5311" cy="1919"/>
          </a:xfrm>
        </p:grpSpPr>
        <p:grpSp>
          <p:nvGrpSpPr>
            <p:cNvPr id="9230" name="Group 2054"/>
            <p:cNvGrpSpPr>
              <a:grpSpLocks/>
            </p:cNvGrpSpPr>
            <p:nvPr/>
          </p:nvGrpSpPr>
          <p:grpSpPr bwMode="auto">
            <a:xfrm>
              <a:off x="3408" y="624"/>
              <a:ext cx="2076" cy="1824"/>
              <a:chOff x="3408" y="624"/>
              <a:chExt cx="2076" cy="1824"/>
            </a:xfrm>
          </p:grpSpPr>
          <p:sp>
            <p:nvSpPr>
              <p:cNvPr id="9235" name="Rectangle 2055"/>
              <p:cNvSpPr>
                <a:spLocks noChangeArrowheads="1"/>
              </p:cNvSpPr>
              <p:nvPr/>
            </p:nvSpPr>
            <p:spPr bwMode="auto">
              <a:xfrm>
                <a:off x="4152" y="1411"/>
                <a:ext cx="1296" cy="3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2400" b="1"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>
                    <a:cs typeface="Times New Roman" panose="02020603050405020304" pitchFamily="18" charset="0"/>
                  </a:rPr>
                  <a:t>20 ounces</a:t>
                </a:r>
              </a:p>
            </p:txBody>
          </p:sp>
          <p:sp>
            <p:nvSpPr>
              <p:cNvPr id="9236" name="Text Box 2056"/>
              <p:cNvSpPr txBox="1">
                <a:spLocks noChangeArrowheads="1"/>
              </p:cNvSpPr>
              <p:nvPr/>
            </p:nvSpPr>
            <p:spPr bwMode="auto">
              <a:xfrm>
                <a:off x="4092" y="700"/>
                <a:ext cx="1392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3200" b="1">
                    <a:solidFill>
                      <a:srgbClr val="0033CC"/>
                    </a:solidFill>
                  </a:rPr>
                  <a:t>Today</a:t>
                </a:r>
              </a:p>
            </p:txBody>
          </p:sp>
          <p:pic>
            <p:nvPicPr>
              <p:cNvPr id="9237" name="Picture 2057" descr="image of 20 oz soda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08" y="624"/>
                <a:ext cx="723" cy="18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231" name="Group 2058"/>
            <p:cNvGrpSpPr>
              <a:grpSpLocks/>
            </p:cNvGrpSpPr>
            <p:nvPr/>
          </p:nvGrpSpPr>
          <p:grpSpPr bwMode="auto">
            <a:xfrm>
              <a:off x="173" y="662"/>
              <a:ext cx="2131" cy="1881"/>
              <a:chOff x="173" y="662"/>
              <a:chExt cx="2131" cy="1881"/>
            </a:xfrm>
          </p:grpSpPr>
          <p:pic>
            <p:nvPicPr>
              <p:cNvPr id="9232" name="Picture 2059" descr="image of 6.5 oz soda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9" y="960"/>
                <a:ext cx="605" cy="1583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233" name="Text Box 2060"/>
              <p:cNvSpPr txBox="1">
                <a:spLocks noChangeArrowheads="1"/>
              </p:cNvSpPr>
              <p:nvPr/>
            </p:nvSpPr>
            <p:spPr bwMode="auto">
              <a:xfrm>
                <a:off x="336" y="1344"/>
                <a:ext cx="141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2800" b="1">
                    <a:cs typeface="Times New Roman" panose="02020603050405020304" pitchFamily="18" charset="0"/>
                  </a:rPr>
                  <a:t>6.5 ounces</a:t>
                </a:r>
              </a:p>
            </p:txBody>
          </p:sp>
          <p:sp>
            <p:nvSpPr>
              <p:cNvPr id="9234" name="Text Box 2061"/>
              <p:cNvSpPr txBox="1">
                <a:spLocks noChangeArrowheads="1"/>
              </p:cNvSpPr>
              <p:nvPr/>
            </p:nvSpPr>
            <p:spPr bwMode="auto">
              <a:xfrm>
                <a:off x="173" y="662"/>
                <a:ext cx="1955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3200" b="1">
                    <a:solidFill>
                      <a:srgbClr val="0033CC"/>
                    </a:solidFill>
                  </a:rPr>
                  <a:t>20 Years Ago</a:t>
                </a:r>
              </a:p>
            </p:txBody>
          </p:sp>
        </p:grpSp>
      </p:grpSp>
      <p:grpSp>
        <p:nvGrpSpPr>
          <p:cNvPr id="9223" name="Group 2062"/>
          <p:cNvGrpSpPr>
            <a:grpSpLocks/>
          </p:cNvGrpSpPr>
          <p:nvPr/>
        </p:nvGrpSpPr>
        <p:grpSpPr bwMode="auto">
          <a:xfrm>
            <a:off x="8686800" y="6115050"/>
            <a:ext cx="457200" cy="742950"/>
            <a:chOff x="5472" y="3852"/>
            <a:chExt cx="288" cy="468"/>
          </a:xfrm>
        </p:grpSpPr>
        <p:sp>
          <p:nvSpPr>
            <p:cNvPr id="9226" name="Freeform 2063"/>
            <p:cNvSpPr>
              <a:spLocks noEditPoints="1"/>
            </p:cNvSpPr>
            <p:nvPr/>
          </p:nvSpPr>
          <p:spPr bwMode="auto">
            <a:xfrm>
              <a:off x="5472" y="3983"/>
              <a:ext cx="288" cy="337"/>
            </a:xfrm>
            <a:custGeom>
              <a:avLst/>
              <a:gdLst>
                <a:gd name="T0" fmla="*/ 148 w 10704"/>
                <a:gd name="T1" fmla="*/ 53 h 12542"/>
                <a:gd name="T2" fmla="*/ 150 w 10704"/>
                <a:gd name="T3" fmla="*/ 49 h 12542"/>
                <a:gd name="T4" fmla="*/ 156 w 10704"/>
                <a:gd name="T5" fmla="*/ 41 h 12542"/>
                <a:gd name="T6" fmla="*/ 165 w 10704"/>
                <a:gd name="T7" fmla="*/ 35 h 12542"/>
                <a:gd name="T8" fmla="*/ 175 w 10704"/>
                <a:gd name="T9" fmla="*/ 32 h 12542"/>
                <a:gd name="T10" fmla="*/ 187 w 10704"/>
                <a:gd name="T11" fmla="*/ 33 h 12542"/>
                <a:gd name="T12" fmla="*/ 202 w 10704"/>
                <a:gd name="T13" fmla="*/ 39 h 12542"/>
                <a:gd name="T14" fmla="*/ 213 w 10704"/>
                <a:gd name="T15" fmla="*/ 53 h 12542"/>
                <a:gd name="T16" fmla="*/ 218 w 10704"/>
                <a:gd name="T17" fmla="*/ 72 h 12542"/>
                <a:gd name="T18" fmla="*/ 217 w 10704"/>
                <a:gd name="T19" fmla="*/ 93 h 12542"/>
                <a:gd name="T20" fmla="*/ 214 w 10704"/>
                <a:gd name="T21" fmla="*/ 108 h 12542"/>
                <a:gd name="T22" fmla="*/ 208 w 10704"/>
                <a:gd name="T23" fmla="*/ 123 h 12542"/>
                <a:gd name="T24" fmla="*/ 205 w 10704"/>
                <a:gd name="T25" fmla="*/ 128 h 12542"/>
                <a:gd name="T26" fmla="*/ 203 w 10704"/>
                <a:gd name="T27" fmla="*/ 131 h 12542"/>
                <a:gd name="T28" fmla="*/ 179 w 10704"/>
                <a:gd name="T29" fmla="*/ 157 h 12542"/>
                <a:gd name="T30" fmla="*/ 148 w 10704"/>
                <a:gd name="T31" fmla="*/ 181 h 12542"/>
                <a:gd name="T32" fmla="*/ 116 w 10704"/>
                <a:gd name="T33" fmla="*/ 164 h 12542"/>
                <a:gd name="T34" fmla="*/ 88 w 10704"/>
                <a:gd name="T35" fmla="*/ 135 h 12542"/>
                <a:gd name="T36" fmla="*/ 83 w 10704"/>
                <a:gd name="T37" fmla="*/ 128 h 12542"/>
                <a:gd name="T38" fmla="*/ 81 w 10704"/>
                <a:gd name="T39" fmla="*/ 125 h 12542"/>
                <a:gd name="T40" fmla="*/ 75 w 10704"/>
                <a:gd name="T41" fmla="*/ 112 h 12542"/>
                <a:gd name="T42" fmla="*/ 71 w 10704"/>
                <a:gd name="T43" fmla="*/ 97 h 12542"/>
                <a:gd name="T44" fmla="*/ 69 w 10704"/>
                <a:gd name="T45" fmla="*/ 77 h 12542"/>
                <a:gd name="T46" fmla="*/ 72 w 10704"/>
                <a:gd name="T47" fmla="*/ 57 h 12542"/>
                <a:gd name="T48" fmla="*/ 82 w 10704"/>
                <a:gd name="T49" fmla="*/ 42 h 12542"/>
                <a:gd name="T50" fmla="*/ 97 w 10704"/>
                <a:gd name="T51" fmla="*/ 34 h 12542"/>
                <a:gd name="T52" fmla="*/ 109 w 10704"/>
                <a:gd name="T53" fmla="*/ 32 h 12542"/>
                <a:gd name="T54" fmla="*/ 120 w 10704"/>
                <a:gd name="T55" fmla="*/ 34 h 12542"/>
                <a:gd name="T56" fmla="*/ 129 w 10704"/>
                <a:gd name="T57" fmla="*/ 40 h 12542"/>
                <a:gd name="T58" fmla="*/ 137 w 10704"/>
                <a:gd name="T59" fmla="*/ 48 h 12542"/>
                <a:gd name="T60" fmla="*/ 139 w 10704"/>
                <a:gd name="T61" fmla="*/ 52 h 12542"/>
                <a:gd name="T62" fmla="*/ 142 w 10704"/>
                <a:gd name="T63" fmla="*/ 56 h 12542"/>
                <a:gd name="T64" fmla="*/ 143 w 10704"/>
                <a:gd name="T65" fmla="*/ 58 h 12542"/>
                <a:gd name="T66" fmla="*/ 144 w 10704"/>
                <a:gd name="T67" fmla="*/ 60 h 12542"/>
                <a:gd name="T68" fmla="*/ 145 w 10704"/>
                <a:gd name="T69" fmla="*/ 59 h 12542"/>
                <a:gd name="T70" fmla="*/ 146 w 10704"/>
                <a:gd name="T71" fmla="*/ 56 h 12542"/>
                <a:gd name="T72" fmla="*/ 29 w 10704"/>
                <a:gd name="T73" fmla="*/ 11 h 12542"/>
                <a:gd name="T74" fmla="*/ 1 w 10704"/>
                <a:gd name="T75" fmla="*/ 52 h 12542"/>
                <a:gd name="T76" fmla="*/ 3 w 10704"/>
                <a:gd name="T77" fmla="*/ 222 h 12542"/>
                <a:gd name="T78" fmla="*/ 16 w 10704"/>
                <a:gd name="T79" fmla="*/ 232 h 12542"/>
                <a:gd name="T80" fmla="*/ 34 w 10704"/>
                <a:gd name="T81" fmla="*/ 231 h 12542"/>
                <a:gd name="T82" fmla="*/ 45 w 10704"/>
                <a:gd name="T83" fmla="*/ 217 h 12542"/>
                <a:gd name="T84" fmla="*/ 131 w 10704"/>
                <a:gd name="T85" fmla="*/ 271 h 12542"/>
                <a:gd name="T86" fmla="*/ 131 w 10704"/>
                <a:gd name="T87" fmla="*/ 271 h 12542"/>
                <a:gd name="T88" fmla="*/ 133 w 10704"/>
                <a:gd name="T89" fmla="*/ 264 h 12542"/>
                <a:gd name="T90" fmla="*/ 140 w 10704"/>
                <a:gd name="T91" fmla="*/ 258 h 12542"/>
                <a:gd name="T92" fmla="*/ 150 w 10704"/>
                <a:gd name="T93" fmla="*/ 259 h 12542"/>
                <a:gd name="T94" fmla="*/ 156 w 10704"/>
                <a:gd name="T95" fmla="*/ 267 h 12542"/>
                <a:gd name="T96" fmla="*/ 157 w 10704"/>
                <a:gd name="T97" fmla="*/ 271 h 12542"/>
                <a:gd name="T98" fmla="*/ 157 w 10704"/>
                <a:gd name="T99" fmla="*/ 271 h 12542"/>
                <a:gd name="T100" fmla="*/ 245 w 10704"/>
                <a:gd name="T101" fmla="*/ 222 h 12542"/>
                <a:gd name="T102" fmla="*/ 258 w 10704"/>
                <a:gd name="T103" fmla="*/ 232 h 12542"/>
                <a:gd name="T104" fmla="*/ 276 w 10704"/>
                <a:gd name="T105" fmla="*/ 231 h 12542"/>
                <a:gd name="T106" fmla="*/ 287 w 10704"/>
                <a:gd name="T107" fmla="*/ 217 h 12542"/>
                <a:gd name="T108" fmla="*/ 283 w 10704"/>
                <a:gd name="T109" fmla="*/ 39 h 12542"/>
                <a:gd name="T110" fmla="*/ 248 w 10704"/>
                <a:gd name="T111" fmla="*/ 5 h 1254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704"/>
                <a:gd name="T169" fmla="*/ 0 h 12542"/>
                <a:gd name="T170" fmla="*/ 10704 w 10704"/>
                <a:gd name="T171" fmla="*/ 12542 h 1254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704" h="12542">
                  <a:moveTo>
                    <a:pt x="5418" y="2093"/>
                  </a:moveTo>
                  <a:lnTo>
                    <a:pt x="5426" y="2076"/>
                  </a:lnTo>
                  <a:lnTo>
                    <a:pt x="5436" y="2059"/>
                  </a:lnTo>
                  <a:lnTo>
                    <a:pt x="5446" y="2042"/>
                  </a:lnTo>
                  <a:lnTo>
                    <a:pt x="5455" y="2025"/>
                  </a:lnTo>
                  <a:lnTo>
                    <a:pt x="5465" y="2009"/>
                  </a:lnTo>
                  <a:lnTo>
                    <a:pt x="5475" y="1992"/>
                  </a:lnTo>
                  <a:lnTo>
                    <a:pt x="5485" y="1975"/>
                  </a:lnTo>
                  <a:lnTo>
                    <a:pt x="5495" y="1959"/>
                  </a:lnTo>
                  <a:lnTo>
                    <a:pt x="5505" y="1942"/>
                  </a:lnTo>
                  <a:lnTo>
                    <a:pt x="5516" y="1924"/>
                  </a:lnTo>
                  <a:lnTo>
                    <a:pt x="5527" y="1908"/>
                  </a:lnTo>
                  <a:lnTo>
                    <a:pt x="5537" y="1891"/>
                  </a:lnTo>
                  <a:lnTo>
                    <a:pt x="5549" y="1874"/>
                  </a:lnTo>
                  <a:lnTo>
                    <a:pt x="5560" y="1858"/>
                  </a:lnTo>
                  <a:lnTo>
                    <a:pt x="5571" y="1841"/>
                  </a:lnTo>
                  <a:lnTo>
                    <a:pt x="5583" y="1825"/>
                  </a:lnTo>
                  <a:lnTo>
                    <a:pt x="5612" y="1780"/>
                  </a:lnTo>
                  <a:lnTo>
                    <a:pt x="5644" y="1736"/>
                  </a:lnTo>
                  <a:lnTo>
                    <a:pt x="5674" y="1694"/>
                  </a:lnTo>
                  <a:lnTo>
                    <a:pt x="5706" y="1654"/>
                  </a:lnTo>
                  <a:lnTo>
                    <a:pt x="5739" y="1614"/>
                  </a:lnTo>
                  <a:lnTo>
                    <a:pt x="5772" y="1576"/>
                  </a:lnTo>
                  <a:lnTo>
                    <a:pt x="5807" y="1540"/>
                  </a:lnTo>
                  <a:lnTo>
                    <a:pt x="5843" y="1505"/>
                  </a:lnTo>
                  <a:lnTo>
                    <a:pt x="5879" y="1472"/>
                  </a:lnTo>
                  <a:lnTo>
                    <a:pt x="5918" y="1441"/>
                  </a:lnTo>
                  <a:lnTo>
                    <a:pt x="5957" y="1411"/>
                  </a:lnTo>
                  <a:lnTo>
                    <a:pt x="5997" y="1384"/>
                  </a:lnTo>
                  <a:lnTo>
                    <a:pt x="6040" y="1358"/>
                  </a:lnTo>
                  <a:lnTo>
                    <a:pt x="6083" y="1332"/>
                  </a:lnTo>
                  <a:lnTo>
                    <a:pt x="6129" y="1310"/>
                  </a:lnTo>
                  <a:lnTo>
                    <a:pt x="6177" y="1290"/>
                  </a:lnTo>
                  <a:lnTo>
                    <a:pt x="6225" y="1272"/>
                  </a:lnTo>
                  <a:lnTo>
                    <a:pt x="6272" y="1256"/>
                  </a:lnTo>
                  <a:lnTo>
                    <a:pt x="6322" y="1242"/>
                  </a:lnTo>
                  <a:lnTo>
                    <a:pt x="6370" y="1231"/>
                  </a:lnTo>
                  <a:lnTo>
                    <a:pt x="6421" y="1221"/>
                  </a:lnTo>
                  <a:lnTo>
                    <a:pt x="6471" y="1213"/>
                  </a:lnTo>
                  <a:lnTo>
                    <a:pt x="6521" y="1207"/>
                  </a:lnTo>
                  <a:lnTo>
                    <a:pt x="6573" y="1204"/>
                  </a:lnTo>
                  <a:lnTo>
                    <a:pt x="6623" y="1201"/>
                  </a:lnTo>
                  <a:lnTo>
                    <a:pt x="6675" y="1201"/>
                  </a:lnTo>
                  <a:lnTo>
                    <a:pt x="6726" y="1203"/>
                  </a:lnTo>
                  <a:lnTo>
                    <a:pt x="6778" y="1206"/>
                  </a:lnTo>
                  <a:lnTo>
                    <a:pt x="6829" y="1210"/>
                  </a:lnTo>
                  <a:lnTo>
                    <a:pt x="6882" y="1217"/>
                  </a:lnTo>
                  <a:lnTo>
                    <a:pt x="6933" y="1225"/>
                  </a:lnTo>
                  <a:lnTo>
                    <a:pt x="6986" y="1235"/>
                  </a:lnTo>
                  <a:lnTo>
                    <a:pt x="7070" y="1254"/>
                  </a:lnTo>
                  <a:lnTo>
                    <a:pt x="7152" y="1278"/>
                  </a:lnTo>
                  <a:lnTo>
                    <a:pt x="7231" y="1306"/>
                  </a:lnTo>
                  <a:lnTo>
                    <a:pt x="7306" y="1340"/>
                  </a:lnTo>
                  <a:lnTo>
                    <a:pt x="7379" y="1377"/>
                  </a:lnTo>
                  <a:lnTo>
                    <a:pt x="7450" y="1418"/>
                  </a:lnTo>
                  <a:lnTo>
                    <a:pt x="7517" y="1463"/>
                  </a:lnTo>
                  <a:lnTo>
                    <a:pt x="7580" y="1512"/>
                  </a:lnTo>
                  <a:lnTo>
                    <a:pt x="7641" y="1565"/>
                  </a:lnTo>
                  <a:lnTo>
                    <a:pt x="7698" y="1621"/>
                  </a:lnTo>
                  <a:lnTo>
                    <a:pt x="7751" y="1683"/>
                  </a:lnTo>
                  <a:lnTo>
                    <a:pt x="7801" y="1746"/>
                  </a:lnTo>
                  <a:lnTo>
                    <a:pt x="7847" y="1813"/>
                  </a:lnTo>
                  <a:lnTo>
                    <a:pt x="7890" y="1884"/>
                  </a:lnTo>
                  <a:lnTo>
                    <a:pt x="7929" y="1959"/>
                  </a:lnTo>
                  <a:lnTo>
                    <a:pt x="7965" y="2036"/>
                  </a:lnTo>
                  <a:lnTo>
                    <a:pt x="7999" y="2127"/>
                  </a:lnTo>
                  <a:lnTo>
                    <a:pt x="8029" y="2220"/>
                  </a:lnTo>
                  <a:lnTo>
                    <a:pt x="8054" y="2314"/>
                  </a:lnTo>
                  <a:lnTo>
                    <a:pt x="8073" y="2407"/>
                  </a:lnTo>
                  <a:lnTo>
                    <a:pt x="8088" y="2501"/>
                  </a:lnTo>
                  <a:lnTo>
                    <a:pt x="8099" y="2596"/>
                  </a:lnTo>
                  <a:lnTo>
                    <a:pt x="8106" y="2690"/>
                  </a:lnTo>
                  <a:lnTo>
                    <a:pt x="8109" y="2785"/>
                  </a:lnTo>
                  <a:lnTo>
                    <a:pt x="8110" y="2880"/>
                  </a:lnTo>
                  <a:lnTo>
                    <a:pt x="8107" y="2975"/>
                  </a:lnTo>
                  <a:lnTo>
                    <a:pt x="8102" y="3070"/>
                  </a:lnTo>
                  <a:lnTo>
                    <a:pt x="8095" y="3166"/>
                  </a:lnTo>
                  <a:lnTo>
                    <a:pt x="8086" y="3261"/>
                  </a:lnTo>
                  <a:lnTo>
                    <a:pt x="8075" y="3355"/>
                  </a:lnTo>
                  <a:lnTo>
                    <a:pt x="8063" y="3451"/>
                  </a:lnTo>
                  <a:lnTo>
                    <a:pt x="8050" y="3546"/>
                  </a:lnTo>
                  <a:lnTo>
                    <a:pt x="8039" y="3616"/>
                  </a:lnTo>
                  <a:lnTo>
                    <a:pt x="8026" y="3685"/>
                  </a:lnTo>
                  <a:lnTo>
                    <a:pt x="8012" y="3756"/>
                  </a:lnTo>
                  <a:lnTo>
                    <a:pt x="7996" y="3825"/>
                  </a:lnTo>
                  <a:lnTo>
                    <a:pt x="7978" y="3893"/>
                  </a:lnTo>
                  <a:lnTo>
                    <a:pt x="7958" y="3962"/>
                  </a:lnTo>
                  <a:lnTo>
                    <a:pt x="7937" y="4030"/>
                  </a:lnTo>
                  <a:lnTo>
                    <a:pt x="7914" y="4098"/>
                  </a:lnTo>
                  <a:lnTo>
                    <a:pt x="7890" y="4165"/>
                  </a:lnTo>
                  <a:lnTo>
                    <a:pt x="7864" y="4232"/>
                  </a:lnTo>
                  <a:lnTo>
                    <a:pt x="7837" y="4299"/>
                  </a:lnTo>
                  <a:lnTo>
                    <a:pt x="7810" y="4366"/>
                  </a:lnTo>
                  <a:lnTo>
                    <a:pt x="7781" y="4431"/>
                  </a:lnTo>
                  <a:lnTo>
                    <a:pt x="7750" y="4497"/>
                  </a:lnTo>
                  <a:lnTo>
                    <a:pt x="7718" y="4562"/>
                  </a:lnTo>
                  <a:lnTo>
                    <a:pt x="7687" y="4627"/>
                  </a:lnTo>
                  <a:lnTo>
                    <a:pt x="7677" y="4644"/>
                  </a:lnTo>
                  <a:lnTo>
                    <a:pt x="7668" y="4661"/>
                  </a:lnTo>
                  <a:lnTo>
                    <a:pt x="7659" y="4678"/>
                  </a:lnTo>
                  <a:lnTo>
                    <a:pt x="7649" y="4695"/>
                  </a:lnTo>
                  <a:lnTo>
                    <a:pt x="7640" y="4712"/>
                  </a:lnTo>
                  <a:lnTo>
                    <a:pt x="7630" y="4729"/>
                  </a:lnTo>
                  <a:lnTo>
                    <a:pt x="7620" y="4746"/>
                  </a:lnTo>
                  <a:lnTo>
                    <a:pt x="7610" y="4763"/>
                  </a:lnTo>
                  <a:lnTo>
                    <a:pt x="7600" y="4779"/>
                  </a:lnTo>
                  <a:lnTo>
                    <a:pt x="7589" y="4796"/>
                  </a:lnTo>
                  <a:lnTo>
                    <a:pt x="7577" y="4813"/>
                  </a:lnTo>
                  <a:lnTo>
                    <a:pt x="7566" y="4829"/>
                  </a:lnTo>
                  <a:lnTo>
                    <a:pt x="7555" y="4845"/>
                  </a:lnTo>
                  <a:lnTo>
                    <a:pt x="7544" y="4861"/>
                  </a:lnTo>
                  <a:lnTo>
                    <a:pt x="7532" y="4877"/>
                  </a:lnTo>
                  <a:lnTo>
                    <a:pt x="7521" y="4893"/>
                  </a:lnTo>
                  <a:lnTo>
                    <a:pt x="7405" y="5039"/>
                  </a:lnTo>
                  <a:lnTo>
                    <a:pt x="7286" y="5182"/>
                  </a:lnTo>
                  <a:lnTo>
                    <a:pt x="7166" y="5322"/>
                  </a:lnTo>
                  <a:lnTo>
                    <a:pt x="7044" y="5458"/>
                  </a:lnTo>
                  <a:lnTo>
                    <a:pt x="6919" y="5592"/>
                  </a:lnTo>
                  <a:lnTo>
                    <a:pt x="6792" y="5722"/>
                  </a:lnTo>
                  <a:lnTo>
                    <a:pt x="6662" y="5850"/>
                  </a:lnTo>
                  <a:lnTo>
                    <a:pt x="6528" y="5973"/>
                  </a:lnTo>
                  <a:lnTo>
                    <a:pt x="6393" y="6093"/>
                  </a:lnTo>
                  <a:lnTo>
                    <a:pt x="6253" y="6211"/>
                  </a:lnTo>
                  <a:lnTo>
                    <a:pt x="6111" y="6325"/>
                  </a:lnTo>
                  <a:lnTo>
                    <a:pt x="5965" y="6437"/>
                  </a:lnTo>
                  <a:lnTo>
                    <a:pt x="5815" y="6544"/>
                  </a:lnTo>
                  <a:lnTo>
                    <a:pt x="5662" y="6648"/>
                  </a:lnTo>
                  <a:lnTo>
                    <a:pt x="5505" y="6751"/>
                  </a:lnTo>
                  <a:lnTo>
                    <a:pt x="5344" y="6849"/>
                  </a:lnTo>
                  <a:lnTo>
                    <a:pt x="5184" y="6751"/>
                  </a:lnTo>
                  <a:lnTo>
                    <a:pt x="5027" y="6648"/>
                  </a:lnTo>
                  <a:lnTo>
                    <a:pt x="4873" y="6544"/>
                  </a:lnTo>
                  <a:lnTo>
                    <a:pt x="4725" y="6437"/>
                  </a:lnTo>
                  <a:lnTo>
                    <a:pt x="4578" y="6325"/>
                  </a:lnTo>
                  <a:lnTo>
                    <a:pt x="4436" y="6211"/>
                  </a:lnTo>
                  <a:lnTo>
                    <a:pt x="4297" y="6093"/>
                  </a:lnTo>
                  <a:lnTo>
                    <a:pt x="4161" y="5973"/>
                  </a:lnTo>
                  <a:lnTo>
                    <a:pt x="4027" y="5850"/>
                  </a:lnTo>
                  <a:lnTo>
                    <a:pt x="3897" y="5722"/>
                  </a:lnTo>
                  <a:lnTo>
                    <a:pt x="3770" y="5592"/>
                  </a:lnTo>
                  <a:lnTo>
                    <a:pt x="3645" y="5458"/>
                  </a:lnTo>
                  <a:lnTo>
                    <a:pt x="3523" y="5322"/>
                  </a:lnTo>
                  <a:lnTo>
                    <a:pt x="3403" y="5182"/>
                  </a:lnTo>
                  <a:lnTo>
                    <a:pt x="3284" y="5039"/>
                  </a:lnTo>
                  <a:lnTo>
                    <a:pt x="3169" y="4893"/>
                  </a:lnTo>
                  <a:lnTo>
                    <a:pt x="3157" y="4877"/>
                  </a:lnTo>
                  <a:lnTo>
                    <a:pt x="3145" y="4861"/>
                  </a:lnTo>
                  <a:lnTo>
                    <a:pt x="3134" y="4845"/>
                  </a:lnTo>
                  <a:lnTo>
                    <a:pt x="3123" y="4829"/>
                  </a:lnTo>
                  <a:lnTo>
                    <a:pt x="3111" y="4813"/>
                  </a:lnTo>
                  <a:lnTo>
                    <a:pt x="3100" y="4796"/>
                  </a:lnTo>
                  <a:lnTo>
                    <a:pt x="3090" y="4779"/>
                  </a:lnTo>
                  <a:lnTo>
                    <a:pt x="3079" y="4763"/>
                  </a:lnTo>
                  <a:lnTo>
                    <a:pt x="3069" y="4746"/>
                  </a:lnTo>
                  <a:lnTo>
                    <a:pt x="3059" y="4729"/>
                  </a:lnTo>
                  <a:lnTo>
                    <a:pt x="3050" y="4712"/>
                  </a:lnTo>
                  <a:lnTo>
                    <a:pt x="3040" y="4695"/>
                  </a:lnTo>
                  <a:lnTo>
                    <a:pt x="3031" y="4678"/>
                  </a:lnTo>
                  <a:lnTo>
                    <a:pt x="3021" y="4661"/>
                  </a:lnTo>
                  <a:lnTo>
                    <a:pt x="3012" y="4644"/>
                  </a:lnTo>
                  <a:lnTo>
                    <a:pt x="3004" y="4627"/>
                  </a:lnTo>
                  <a:lnTo>
                    <a:pt x="2971" y="4562"/>
                  </a:lnTo>
                  <a:lnTo>
                    <a:pt x="2940" y="4497"/>
                  </a:lnTo>
                  <a:lnTo>
                    <a:pt x="2909" y="4431"/>
                  </a:lnTo>
                  <a:lnTo>
                    <a:pt x="2880" y="4366"/>
                  </a:lnTo>
                  <a:lnTo>
                    <a:pt x="2852" y="4299"/>
                  </a:lnTo>
                  <a:lnTo>
                    <a:pt x="2824" y="4232"/>
                  </a:lnTo>
                  <a:lnTo>
                    <a:pt x="2799" y="4165"/>
                  </a:lnTo>
                  <a:lnTo>
                    <a:pt x="2775" y="4098"/>
                  </a:lnTo>
                  <a:lnTo>
                    <a:pt x="2752" y="4030"/>
                  </a:lnTo>
                  <a:lnTo>
                    <a:pt x="2730" y="3962"/>
                  </a:lnTo>
                  <a:lnTo>
                    <a:pt x="2711" y="3893"/>
                  </a:lnTo>
                  <a:lnTo>
                    <a:pt x="2693" y="3825"/>
                  </a:lnTo>
                  <a:lnTo>
                    <a:pt x="2677" y="3756"/>
                  </a:lnTo>
                  <a:lnTo>
                    <a:pt x="2663" y="3685"/>
                  </a:lnTo>
                  <a:lnTo>
                    <a:pt x="2649" y="3616"/>
                  </a:lnTo>
                  <a:lnTo>
                    <a:pt x="2639" y="3546"/>
                  </a:lnTo>
                  <a:lnTo>
                    <a:pt x="2626" y="3451"/>
                  </a:lnTo>
                  <a:lnTo>
                    <a:pt x="2614" y="3355"/>
                  </a:lnTo>
                  <a:lnTo>
                    <a:pt x="2603" y="3261"/>
                  </a:lnTo>
                  <a:lnTo>
                    <a:pt x="2594" y="3166"/>
                  </a:lnTo>
                  <a:lnTo>
                    <a:pt x="2587" y="3070"/>
                  </a:lnTo>
                  <a:lnTo>
                    <a:pt x="2582" y="2975"/>
                  </a:lnTo>
                  <a:lnTo>
                    <a:pt x="2579" y="2880"/>
                  </a:lnTo>
                  <a:lnTo>
                    <a:pt x="2580" y="2785"/>
                  </a:lnTo>
                  <a:lnTo>
                    <a:pt x="2583" y="2690"/>
                  </a:lnTo>
                  <a:lnTo>
                    <a:pt x="2590" y="2596"/>
                  </a:lnTo>
                  <a:lnTo>
                    <a:pt x="2601" y="2501"/>
                  </a:lnTo>
                  <a:lnTo>
                    <a:pt x="2616" y="2407"/>
                  </a:lnTo>
                  <a:lnTo>
                    <a:pt x="2635" y="2314"/>
                  </a:lnTo>
                  <a:lnTo>
                    <a:pt x="2660" y="2220"/>
                  </a:lnTo>
                  <a:lnTo>
                    <a:pt x="2690" y="2127"/>
                  </a:lnTo>
                  <a:lnTo>
                    <a:pt x="2725" y="2036"/>
                  </a:lnTo>
                  <a:lnTo>
                    <a:pt x="2760" y="1959"/>
                  </a:lnTo>
                  <a:lnTo>
                    <a:pt x="2799" y="1884"/>
                  </a:lnTo>
                  <a:lnTo>
                    <a:pt x="2842" y="1813"/>
                  </a:lnTo>
                  <a:lnTo>
                    <a:pt x="2888" y="1746"/>
                  </a:lnTo>
                  <a:lnTo>
                    <a:pt x="2939" y="1683"/>
                  </a:lnTo>
                  <a:lnTo>
                    <a:pt x="2992" y="1621"/>
                  </a:lnTo>
                  <a:lnTo>
                    <a:pt x="3049" y="1565"/>
                  </a:lnTo>
                  <a:lnTo>
                    <a:pt x="3109" y="1512"/>
                  </a:lnTo>
                  <a:lnTo>
                    <a:pt x="3173" y="1463"/>
                  </a:lnTo>
                  <a:lnTo>
                    <a:pt x="3240" y="1418"/>
                  </a:lnTo>
                  <a:lnTo>
                    <a:pt x="3310" y="1377"/>
                  </a:lnTo>
                  <a:lnTo>
                    <a:pt x="3382" y="1340"/>
                  </a:lnTo>
                  <a:lnTo>
                    <a:pt x="3458" y="1306"/>
                  </a:lnTo>
                  <a:lnTo>
                    <a:pt x="3537" y="1278"/>
                  </a:lnTo>
                  <a:lnTo>
                    <a:pt x="3619" y="1254"/>
                  </a:lnTo>
                  <a:lnTo>
                    <a:pt x="3704" y="1235"/>
                  </a:lnTo>
                  <a:lnTo>
                    <a:pt x="3755" y="1225"/>
                  </a:lnTo>
                  <a:lnTo>
                    <a:pt x="3808" y="1217"/>
                  </a:lnTo>
                  <a:lnTo>
                    <a:pt x="3859" y="1210"/>
                  </a:lnTo>
                  <a:lnTo>
                    <a:pt x="3911" y="1206"/>
                  </a:lnTo>
                  <a:lnTo>
                    <a:pt x="3964" y="1203"/>
                  </a:lnTo>
                  <a:lnTo>
                    <a:pt x="4015" y="1201"/>
                  </a:lnTo>
                  <a:lnTo>
                    <a:pt x="4066" y="1201"/>
                  </a:lnTo>
                  <a:lnTo>
                    <a:pt x="4117" y="1204"/>
                  </a:lnTo>
                  <a:lnTo>
                    <a:pt x="4168" y="1207"/>
                  </a:lnTo>
                  <a:lnTo>
                    <a:pt x="4218" y="1213"/>
                  </a:lnTo>
                  <a:lnTo>
                    <a:pt x="4269" y="1221"/>
                  </a:lnTo>
                  <a:lnTo>
                    <a:pt x="4318" y="1231"/>
                  </a:lnTo>
                  <a:lnTo>
                    <a:pt x="4368" y="1242"/>
                  </a:lnTo>
                  <a:lnTo>
                    <a:pt x="4416" y="1256"/>
                  </a:lnTo>
                  <a:lnTo>
                    <a:pt x="4465" y="1272"/>
                  </a:lnTo>
                  <a:lnTo>
                    <a:pt x="4513" y="1290"/>
                  </a:lnTo>
                  <a:lnTo>
                    <a:pt x="4560" y="1310"/>
                  </a:lnTo>
                  <a:lnTo>
                    <a:pt x="4605" y="1332"/>
                  </a:lnTo>
                  <a:lnTo>
                    <a:pt x="4650" y="1358"/>
                  </a:lnTo>
                  <a:lnTo>
                    <a:pt x="4692" y="1384"/>
                  </a:lnTo>
                  <a:lnTo>
                    <a:pt x="4733" y="1411"/>
                  </a:lnTo>
                  <a:lnTo>
                    <a:pt x="4772" y="1441"/>
                  </a:lnTo>
                  <a:lnTo>
                    <a:pt x="4810" y="1472"/>
                  </a:lnTo>
                  <a:lnTo>
                    <a:pt x="4847" y="1505"/>
                  </a:lnTo>
                  <a:lnTo>
                    <a:pt x="4882" y="1540"/>
                  </a:lnTo>
                  <a:lnTo>
                    <a:pt x="4917" y="1576"/>
                  </a:lnTo>
                  <a:lnTo>
                    <a:pt x="4950" y="1614"/>
                  </a:lnTo>
                  <a:lnTo>
                    <a:pt x="4983" y="1654"/>
                  </a:lnTo>
                  <a:lnTo>
                    <a:pt x="5015" y="1694"/>
                  </a:lnTo>
                  <a:lnTo>
                    <a:pt x="5046" y="1736"/>
                  </a:lnTo>
                  <a:lnTo>
                    <a:pt x="5077" y="1780"/>
                  </a:lnTo>
                  <a:lnTo>
                    <a:pt x="5108" y="1825"/>
                  </a:lnTo>
                  <a:lnTo>
                    <a:pt x="5119" y="1841"/>
                  </a:lnTo>
                  <a:lnTo>
                    <a:pt x="5129" y="1858"/>
                  </a:lnTo>
                  <a:lnTo>
                    <a:pt x="5140" y="1874"/>
                  </a:lnTo>
                  <a:lnTo>
                    <a:pt x="5151" y="1891"/>
                  </a:lnTo>
                  <a:lnTo>
                    <a:pt x="5162" y="1908"/>
                  </a:lnTo>
                  <a:lnTo>
                    <a:pt x="5173" y="1924"/>
                  </a:lnTo>
                  <a:lnTo>
                    <a:pt x="5184" y="1942"/>
                  </a:lnTo>
                  <a:lnTo>
                    <a:pt x="5194" y="1959"/>
                  </a:lnTo>
                  <a:lnTo>
                    <a:pt x="5204" y="1975"/>
                  </a:lnTo>
                  <a:lnTo>
                    <a:pt x="5214" y="1992"/>
                  </a:lnTo>
                  <a:lnTo>
                    <a:pt x="5224" y="2009"/>
                  </a:lnTo>
                  <a:lnTo>
                    <a:pt x="5234" y="2025"/>
                  </a:lnTo>
                  <a:lnTo>
                    <a:pt x="5243" y="2042"/>
                  </a:lnTo>
                  <a:lnTo>
                    <a:pt x="5252" y="2059"/>
                  </a:lnTo>
                  <a:lnTo>
                    <a:pt x="5263" y="2076"/>
                  </a:lnTo>
                  <a:lnTo>
                    <a:pt x="5272" y="2093"/>
                  </a:lnTo>
                  <a:lnTo>
                    <a:pt x="5276" y="2101"/>
                  </a:lnTo>
                  <a:lnTo>
                    <a:pt x="5281" y="2110"/>
                  </a:lnTo>
                  <a:lnTo>
                    <a:pt x="5285" y="2120"/>
                  </a:lnTo>
                  <a:lnTo>
                    <a:pt x="5290" y="2129"/>
                  </a:lnTo>
                  <a:lnTo>
                    <a:pt x="5294" y="2139"/>
                  </a:lnTo>
                  <a:lnTo>
                    <a:pt x="5299" y="2148"/>
                  </a:lnTo>
                  <a:lnTo>
                    <a:pt x="5304" y="2158"/>
                  </a:lnTo>
                  <a:lnTo>
                    <a:pt x="5308" y="2169"/>
                  </a:lnTo>
                  <a:lnTo>
                    <a:pt x="5313" y="2179"/>
                  </a:lnTo>
                  <a:lnTo>
                    <a:pt x="5317" y="2189"/>
                  </a:lnTo>
                  <a:lnTo>
                    <a:pt x="5322" y="2199"/>
                  </a:lnTo>
                  <a:lnTo>
                    <a:pt x="5326" y="2210"/>
                  </a:lnTo>
                  <a:lnTo>
                    <a:pt x="5331" y="2220"/>
                  </a:lnTo>
                  <a:lnTo>
                    <a:pt x="5335" y="2230"/>
                  </a:lnTo>
                  <a:lnTo>
                    <a:pt x="5339" y="2241"/>
                  </a:lnTo>
                  <a:lnTo>
                    <a:pt x="5344" y="2252"/>
                  </a:lnTo>
                  <a:lnTo>
                    <a:pt x="5348" y="2241"/>
                  </a:lnTo>
                  <a:lnTo>
                    <a:pt x="5353" y="2230"/>
                  </a:lnTo>
                  <a:lnTo>
                    <a:pt x="5358" y="2220"/>
                  </a:lnTo>
                  <a:lnTo>
                    <a:pt x="5362" y="2210"/>
                  </a:lnTo>
                  <a:lnTo>
                    <a:pt x="5367" y="2199"/>
                  </a:lnTo>
                  <a:lnTo>
                    <a:pt x="5371" y="2189"/>
                  </a:lnTo>
                  <a:lnTo>
                    <a:pt x="5376" y="2179"/>
                  </a:lnTo>
                  <a:lnTo>
                    <a:pt x="5381" y="2169"/>
                  </a:lnTo>
                  <a:lnTo>
                    <a:pt x="5385" y="2158"/>
                  </a:lnTo>
                  <a:lnTo>
                    <a:pt x="5390" y="2148"/>
                  </a:lnTo>
                  <a:lnTo>
                    <a:pt x="5395" y="2139"/>
                  </a:lnTo>
                  <a:lnTo>
                    <a:pt x="5399" y="2129"/>
                  </a:lnTo>
                  <a:lnTo>
                    <a:pt x="5404" y="2120"/>
                  </a:lnTo>
                  <a:lnTo>
                    <a:pt x="5408" y="2110"/>
                  </a:lnTo>
                  <a:lnTo>
                    <a:pt x="5413" y="2101"/>
                  </a:lnTo>
                  <a:lnTo>
                    <a:pt x="5418" y="2093"/>
                  </a:lnTo>
                  <a:close/>
                  <a:moveTo>
                    <a:pt x="2432" y="0"/>
                  </a:moveTo>
                  <a:lnTo>
                    <a:pt x="2183" y="12"/>
                  </a:lnTo>
                  <a:lnTo>
                    <a:pt x="1942" y="48"/>
                  </a:lnTo>
                  <a:lnTo>
                    <a:pt x="1708" y="108"/>
                  </a:lnTo>
                  <a:lnTo>
                    <a:pt x="1486" y="190"/>
                  </a:lnTo>
                  <a:lnTo>
                    <a:pt x="1273" y="291"/>
                  </a:lnTo>
                  <a:lnTo>
                    <a:pt x="1073" y="412"/>
                  </a:lnTo>
                  <a:lnTo>
                    <a:pt x="887" y="551"/>
                  </a:lnTo>
                  <a:lnTo>
                    <a:pt x="714" y="707"/>
                  </a:lnTo>
                  <a:lnTo>
                    <a:pt x="557" y="878"/>
                  </a:lnTo>
                  <a:lnTo>
                    <a:pt x="418" y="1065"/>
                  </a:lnTo>
                  <a:lnTo>
                    <a:pt x="296" y="1263"/>
                  </a:lnTo>
                  <a:lnTo>
                    <a:pt x="194" y="1474"/>
                  </a:lnTo>
                  <a:lnTo>
                    <a:pt x="112" y="1696"/>
                  </a:lnTo>
                  <a:lnTo>
                    <a:pt x="53" y="1927"/>
                  </a:lnTo>
                  <a:lnTo>
                    <a:pt x="16" y="2167"/>
                  </a:lnTo>
                  <a:lnTo>
                    <a:pt x="4" y="2414"/>
                  </a:lnTo>
                  <a:lnTo>
                    <a:pt x="0" y="7843"/>
                  </a:lnTo>
                  <a:lnTo>
                    <a:pt x="4" y="7928"/>
                  </a:lnTo>
                  <a:lnTo>
                    <a:pt x="17" y="8013"/>
                  </a:lnTo>
                  <a:lnTo>
                    <a:pt x="37" y="8093"/>
                  </a:lnTo>
                  <a:lnTo>
                    <a:pt x="67" y="8170"/>
                  </a:lnTo>
                  <a:lnTo>
                    <a:pt x="102" y="8245"/>
                  </a:lnTo>
                  <a:lnTo>
                    <a:pt x="145" y="8314"/>
                  </a:lnTo>
                  <a:lnTo>
                    <a:pt x="193" y="8378"/>
                  </a:lnTo>
                  <a:lnTo>
                    <a:pt x="249" y="8438"/>
                  </a:lnTo>
                  <a:lnTo>
                    <a:pt x="308" y="8492"/>
                  </a:lnTo>
                  <a:lnTo>
                    <a:pt x="374" y="8541"/>
                  </a:lnTo>
                  <a:lnTo>
                    <a:pt x="444" y="8583"/>
                  </a:lnTo>
                  <a:lnTo>
                    <a:pt x="519" y="8619"/>
                  </a:lnTo>
                  <a:lnTo>
                    <a:pt x="596" y="8647"/>
                  </a:lnTo>
                  <a:lnTo>
                    <a:pt x="677" y="8667"/>
                  </a:lnTo>
                  <a:lnTo>
                    <a:pt x="762" y="8680"/>
                  </a:lnTo>
                  <a:lnTo>
                    <a:pt x="849" y="8685"/>
                  </a:lnTo>
                  <a:lnTo>
                    <a:pt x="935" y="8680"/>
                  </a:lnTo>
                  <a:lnTo>
                    <a:pt x="1020" y="8667"/>
                  </a:lnTo>
                  <a:lnTo>
                    <a:pt x="1101" y="8647"/>
                  </a:lnTo>
                  <a:lnTo>
                    <a:pt x="1180" y="8619"/>
                  </a:lnTo>
                  <a:lnTo>
                    <a:pt x="1253" y="8583"/>
                  </a:lnTo>
                  <a:lnTo>
                    <a:pt x="1323" y="8541"/>
                  </a:lnTo>
                  <a:lnTo>
                    <a:pt x="1389" y="8492"/>
                  </a:lnTo>
                  <a:lnTo>
                    <a:pt x="1450" y="8438"/>
                  </a:lnTo>
                  <a:lnTo>
                    <a:pt x="1504" y="8378"/>
                  </a:lnTo>
                  <a:lnTo>
                    <a:pt x="1553" y="8314"/>
                  </a:lnTo>
                  <a:lnTo>
                    <a:pt x="1595" y="8245"/>
                  </a:lnTo>
                  <a:lnTo>
                    <a:pt x="1632" y="8170"/>
                  </a:lnTo>
                  <a:lnTo>
                    <a:pt x="1660" y="8093"/>
                  </a:lnTo>
                  <a:lnTo>
                    <a:pt x="1680" y="8013"/>
                  </a:lnTo>
                  <a:lnTo>
                    <a:pt x="1693" y="7928"/>
                  </a:lnTo>
                  <a:lnTo>
                    <a:pt x="1698" y="7843"/>
                  </a:lnTo>
                  <a:lnTo>
                    <a:pt x="2746" y="12542"/>
                  </a:lnTo>
                  <a:lnTo>
                    <a:pt x="5161" y="12542"/>
                  </a:lnTo>
                  <a:lnTo>
                    <a:pt x="4870" y="10071"/>
                  </a:lnTo>
                  <a:lnTo>
                    <a:pt x="4869" y="10069"/>
                  </a:lnTo>
                  <a:lnTo>
                    <a:pt x="4869" y="10068"/>
                  </a:lnTo>
                  <a:lnTo>
                    <a:pt x="4869" y="10067"/>
                  </a:lnTo>
                  <a:lnTo>
                    <a:pt x="4869" y="10068"/>
                  </a:lnTo>
                  <a:lnTo>
                    <a:pt x="4869" y="10069"/>
                  </a:lnTo>
                  <a:lnTo>
                    <a:pt x="4869" y="10070"/>
                  </a:lnTo>
                  <a:lnTo>
                    <a:pt x="4869" y="10071"/>
                  </a:lnTo>
                  <a:lnTo>
                    <a:pt x="4869" y="10072"/>
                  </a:lnTo>
                  <a:lnTo>
                    <a:pt x="4869" y="10073"/>
                  </a:lnTo>
                  <a:lnTo>
                    <a:pt x="4869" y="10074"/>
                  </a:lnTo>
                  <a:lnTo>
                    <a:pt x="4869" y="10073"/>
                  </a:lnTo>
                  <a:lnTo>
                    <a:pt x="4869" y="10072"/>
                  </a:lnTo>
                  <a:lnTo>
                    <a:pt x="4870" y="10071"/>
                  </a:lnTo>
                  <a:lnTo>
                    <a:pt x="4872" y="10020"/>
                  </a:lnTo>
                  <a:lnTo>
                    <a:pt x="4879" y="9972"/>
                  </a:lnTo>
                  <a:lnTo>
                    <a:pt x="4892" y="9926"/>
                  </a:lnTo>
                  <a:lnTo>
                    <a:pt x="4908" y="9880"/>
                  </a:lnTo>
                  <a:lnTo>
                    <a:pt x="4928" y="9837"/>
                  </a:lnTo>
                  <a:lnTo>
                    <a:pt x="4952" y="9796"/>
                  </a:lnTo>
                  <a:lnTo>
                    <a:pt x="4979" y="9758"/>
                  </a:lnTo>
                  <a:lnTo>
                    <a:pt x="5011" y="9721"/>
                  </a:lnTo>
                  <a:lnTo>
                    <a:pt x="5045" y="9688"/>
                  </a:lnTo>
                  <a:lnTo>
                    <a:pt x="5082" y="9659"/>
                  </a:lnTo>
                  <a:lnTo>
                    <a:pt x="5122" y="9634"/>
                  </a:lnTo>
                  <a:lnTo>
                    <a:pt x="5163" y="9612"/>
                  </a:lnTo>
                  <a:lnTo>
                    <a:pt x="5208" y="9595"/>
                  </a:lnTo>
                  <a:lnTo>
                    <a:pt x="5254" y="9582"/>
                  </a:lnTo>
                  <a:lnTo>
                    <a:pt x="5302" y="9574"/>
                  </a:lnTo>
                  <a:lnTo>
                    <a:pt x="5351" y="9572"/>
                  </a:lnTo>
                  <a:lnTo>
                    <a:pt x="5400" y="9574"/>
                  </a:lnTo>
                  <a:lnTo>
                    <a:pt x="5449" y="9582"/>
                  </a:lnTo>
                  <a:lnTo>
                    <a:pt x="5495" y="9595"/>
                  </a:lnTo>
                  <a:lnTo>
                    <a:pt x="5539" y="9612"/>
                  </a:lnTo>
                  <a:lnTo>
                    <a:pt x="5581" y="9634"/>
                  </a:lnTo>
                  <a:lnTo>
                    <a:pt x="5620" y="9659"/>
                  </a:lnTo>
                  <a:lnTo>
                    <a:pt x="5658" y="9688"/>
                  </a:lnTo>
                  <a:lnTo>
                    <a:pt x="5692" y="9721"/>
                  </a:lnTo>
                  <a:lnTo>
                    <a:pt x="5723" y="9758"/>
                  </a:lnTo>
                  <a:lnTo>
                    <a:pt x="5751" y="9796"/>
                  </a:lnTo>
                  <a:lnTo>
                    <a:pt x="5775" y="9837"/>
                  </a:lnTo>
                  <a:lnTo>
                    <a:pt x="5795" y="9880"/>
                  </a:lnTo>
                  <a:lnTo>
                    <a:pt x="5811" y="9926"/>
                  </a:lnTo>
                  <a:lnTo>
                    <a:pt x="5824" y="9972"/>
                  </a:lnTo>
                  <a:lnTo>
                    <a:pt x="5831" y="10020"/>
                  </a:lnTo>
                  <a:lnTo>
                    <a:pt x="5834" y="10071"/>
                  </a:lnTo>
                  <a:lnTo>
                    <a:pt x="5834" y="10072"/>
                  </a:lnTo>
                  <a:lnTo>
                    <a:pt x="5834" y="10073"/>
                  </a:lnTo>
                  <a:lnTo>
                    <a:pt x="5834" y="10074"/>
                  </a:lnTo>
                  <a:lnTo>
                    <a:pt x="5834" y="10073"/>
                  </a:lnTo>
                  <a:lnTo>
                    <a:pt x="5834" y="10072"/>
                  </a:lnTo>
                  <a:lnTo>
                    <a:pt x="5834" y="10071"/>
                  </a:lnTo>
                  <a:lnTo>
                    <a:pt x="5834" y="10070"/>
                  </a:lnTo>
                  <a:lnTo>
                    <a:pt x="5834" y="10069"/>
                  </a:lnTo>
                  <a:lnTo>
                    <a:pt x="5834" y="10068"/>
                  </a:lnTo>
                  <a:lnTo>
                    <a:pt x="5834" y="10067"/>
                  </a:lnTo>
                  <a:lnTo>
                    <a:pt x="5834" y="10068"/>
                  </a:lnTo>
                  <a:lnTo>
                    <a:pt x="5834" y="10069"/>
                  </a:lnTo>
                  <a:lnTo>
                    <a:pt x="5834" y="10071"/>
                  </a:lnTo>
                  <a:lnTo>
                    <a:pt x="5544" y="12542"/>
                  </a:lnTo>
                  <a:lnTo>
                    <a:pt x="7958" y="12542"/>
                  </a:lnTo>
                  <a:lnTo>
                    <a:pt x="9006" y="7843"/>
                  </a:lnTo>
                  <a:lnTo>
                    <a:pt x="9010" y="7928"/>
                  </a:lnTo>
                  <a:lnTo>
                    <a:pt x="9023" y="8013"/>
                  </a:lnTo>
                  <a:lnTo>
                    <a:pt x="9043" y="8093"/>
                  </a:lnTo>
                  <a:lnTo>
                    <a:pt x="9072" y="8170"/>
                  </a:lnTo>
                  <a:lnTo>
                    <a:pt x="9108" y="8245"/>
                  </a:lnTo>
                  <a:lnTo>
                    <a:pt x="9150" y="8314"/>
                  </a:lnTo>
                  <a:lnTo>
                    <a:pt x="9199" y="8378"/>
                  </a:lnTo>
                  <a:lnTo>
                    <a:pt x="9254" y="8438"/>
                  </a:lnTo>
                  <a:lnTo>
                    <a:pt x="9314" y="8492"/>
                  </a:lnTo>
                  <a:lnTo>
                    <a:pt x="9380" y="8541"/>
                  </a:lnTo>
                  <a:lnTo>
                    <a:pt x="9450" y="8583"/>
                  </a:lnTo>
                  <a:lnTo>
                    <a:pt x="9524" y="8619"/>
                  </a:lnTo>
                  <a:lnTo>
                    <a:pt x="9602" y="8647"/>
                  </a:lnTo>
                  <a:lnTo>
                    <a:pt x="9683" y="8667"/>
                  </a:lnTo>
                  <a:lnTo>
                    <a:pt x="9768" y="8680"/>
                  </a:lnTo>
                  <a:lnTo>
                    <a:pt x="9855" y="8685"/>
                  </a:lnTo>
                  <a:lnTo>
                    <a:pt x="9941" y="8680"/>
                  </a:lnTo>
                  <a:lnTo>
                    <a:pt x="10026" y="8667"/>
                  </a:lnTo>
                  <a:lnTo>
                    <a:pt x="10107" y="8647"/>
                  </a:lnTo>
                  <a:lnTo>
                    <a:pt x="10184" y="8619"/>
                  </a:lnTo>
                  <a:lnTo>
                    <a:pt x="10258" y="8583"/>
                  </a:lnTo>
                  <a:lnTo>
                    <a:pt x="10329" y="8541"/>
                  </a:lnTo>
                  <a:lnTo>
                    <a:pt x="10394" y="8492"/>
                  </a:lnTo>
                  <a:lnTo>
                    <a:pt x="10454" y="8438"/>
                  </a:lnTo>
                  <a:lnTo>
                    <a:pt x="10509" y="8378"/>
                  </a:lnTo>
                  <a:lnTo>
                    <a:pt x="10558" y="8314"/>
                  </a:lnTo>
                  <a:lnTo>
                    <a:pt x="10601" y="8245"/>
                  </a:lnTo>
                  <a:lnTo>
                    <a:pt x="10636" y="8170"/>
                  </a:lnTo>
                  <a:lnTo>
                    <a:pt x="10666" y="8093"/>
                  </a:lnTo>
                  <a:lnTo>
                    <a:pt x="10686" y="8013"/>
                  </a:lnTo>
                  <a:lnTo>
                    <a:pt x="10699" y="7928"/>
                  </a:lnTo>
                  <a:lnTo>
                    <a:pt x="10704" y="7843"/>
                  </a:lnTo>
                  <a:lnTo>
                    <a:pt x="10701" y="2409"/>
                  </a:lnTo>
                  <a:lnTo>
                    <a:pt x="10688" y="2162"/>
                  </a:lnTo>
                  <a:lnTo>
                    <a:pt x="10651" y="1922"/>
                  </a:lnTo>
                  <a:lnTo>
                    <a:pt x="10592" y="1692"/>
                  </a:lnTo>
                  <a:lnTo>
                    <a:pt x="10510" y="1470"/>
                  </a:lnTo>
                  <a:lnTo>
                    <a:pt x="10408" y="1259"/>
                  </a:lnTo>
                  <a:lnTo>
                    <a:pt x="10285" y="1061"/>
                  </a:lnTo>
                  <a:lnTo>
                    <a:pt x="10146" y="875"/>
                  </a:lnTo>
                  <a:lnTo>
                    <a:pt x="9989" y="704"/>
                  </a:lnTo>
                  <a:lnTo>
                    <a:pt x="9816" y="549"/>
                  </a:lnTo>
                  <a:lnTo>
                    <a:pt x="9629" y="410"/>
                  </a:lnTo>
                  <a:lnTo>
                    <a:pt x="9429" y="290"/>
                  </a:lnTo>
                  <a:lnTo>
                    <a:pt x="9217" y="189"/>
                  </a:lnTo>
                  <a:lnTo>
                    <a:pt x="8994" y="107"/>
                  </a:lnTo>
                  <a:lnTo>
                    <a:pt x="8761" y="48"/>
                  </a:lnTo>
                  <a:lnTo>
                    <a:pt x="8520" y="12"/>
                  </a:lnTo>
                  <a:lnTo>
                    <a:pt x="8272" y="0"/>
                  </a:lnTo>
                  <a:lnTo>
                    <a:pt x="2432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27" name="Oval 2064"/>
            <p:cNvSpPr>
              <a:spLocks noChangeArrowheads="1"/>
            </p:cNvSpPr>
            <p:nvPr/>
          </p:nvSpPr>
          <p:spPr bwMode="auto">
            <a:xfrm>
              <a:off x="5562" y="3852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28" name="Freeform 2065"/>
            <p:cNvSpPr>
              <a:spLocks noEditPoints="1"/>
            </p:cNvSpPr>
            <p:nvPr/>
          </p:nvSpPr>
          <p:spPr bwMode="auto">
            <a:xfrm>
              <a:off x="5472" y="3983"/>
              <a:ext cx="288" cy="337"/>
            </a:xfrm>
            <a:custGeom>
              <a:avLst/>
              <a:gdLst>
                <a:gd name="T0" fmla="*/ 148 w 10704"/>
                <a:gd name="T1" fmla="*/ 53 h 12542"/>
                <a:gd name="T2" fmla="*/ 150 w 10704"/>
                <a:gd name="T3" fmla="*/ 49 h 12542"/>
                <a:gd name="T4" fmla="*/ 156 w 10704"/>
                <a:gd name="T5" fmla="*/ 41 h 12542"/>
                <a:gd name="T6" fmla="*/ 165 w 10704"/>
                <a:gd name="T7" fmla="*/ 35 h 12542"/>
                <a:gd name="T8" fmla="*/ 175 w 10704"/>
                <a:gd name="T9" fmla="*/ 32 h 12542"/>
                <a:gd name="T10" fmla="*/ 187 w 10704"/>
                <a:gd name="T11" fmla="*/ 33 h 12542"/>
                <a:gd name="T12" fmla="*/ 202 w 10704"/>
                <a:gd name="T13" fmla="*/ 39 h 12542"/>
                <a:gd name="T14" fmla="*/ 213 w 10704"/>
                <a:gd name="T15" fmla="*/ 53 h 12542"/>
                <a:gd name="T16" fmla="*/ 218 w 10704"/>
                <a:gd name="T17" fmla="*/ 72 h 12542"/>
                <a:gd name="T18" fmla="*/ 217 w 10704"/>
                <a:gd name="T19" fmla="*/ 93 h 12542"/>
                <a:gd name="T20" fmla="*/ 214 w 10704"/>
                <a:gd name="T21" fmla="*/ 108 h 12542"/>
                <a:gd name="T22" fmla="*/ 208 w 10704"/>
                <a:gd name="T23" fmla="*/ 123 h 12542"/>
                <a:gd name="T24" fmla="*/ 205 w 10704"/>
                <a:gd name="T25" fmla="*/ 128 h 12542"/>
                <a:gd name="T26" fmla="*/ 203 w 10704"/>
                <a:gd name="T27" fmla="*/ 131 h 12542"/>
                <a:gd name="T28" fmla="*/ 179 w 10704"/>
                <a:gd name="T29" fmla="*/ 157 h 12542"/>
                <a:gd name="T30" fmla="*/ 148 w 10704"/>
                <a:gd name="T31" fmla="*/ 181 h 12542"/>
                <a:gd name="T32" fmla="*/ 116 w 10704"/>
                <a:gd name="T33" fmla="*/ 164 h 12542"/>
                <a:gd name="T34" fmla="*/ 88 w 10704"/>
                <a:gd name="T35" fmla="*/ 135 h 12542"/>
                <a:gd name="T36" fmla="*/ 83 w 10704"/>
                <a:gd name="T37" fmla="*/ 128 h 12542"/>
                <a:gd name="T38" fmla="*/ 81 w 10704"/>
                <a:gd name="T39" fmla="*/ 125 h 12542"/>
                <a:gd name="T40" fmla="*/ 75 w 10704"/>
                <a:gd name="T41" fmla="*/ 112 h 12542"/>
                <a:gd name="T42" fmla="*/ 71 w 10704"/>
                <a:gd name="T43" fmla="*/ 97 h 12542"/>
                <a:gd name="T44" fmla="*/ 69 w 10704"/>
                <a:gd name="T45" fmla="*/ 77 h 12542"/>
                <a:gd name="T46" fmla="*/ 72 w 10704"/>
                <a:gd name="T47" fmla="*/ 57 h 12542"/>
                <a:gd name="T48" fmla="*/ 82 w 10704"/>
                <a:gd name="T49" fmla="*/ 42 h 12542"/>
                <a:gd name="T50" fmla="*/ 97 w 10704"/>
                <a:gd name="T51" fmla="*/ 34 h 12542"/>
                <a:gd name="T52" fmla="*/ 109 w 10704"/>
                <a:gd name="T53" fmla="*/ 32 h 12542"/>
                <a:gd name="T54" fmla="*/ 120 w 10704"/>
                <a:gd name="T55" fmla="*/ 34 h 12542"/>
                <a:gd name="T56" fmla="*/ 129 w 10704"/>
                <a:gd name="T57" fmla="*/ 40 h 12542"/>
                <a:gd name="T58" fmla="*/ 137 w 10704"/>
                <a:gd name="T59" fmla="*/ 48 h 12542"/>
                <a:gd name="T60" fmla="*/ 139 w 10704"/>
                <a:gd name="T61" fmla="*/ 52 h 12542"/>
                <a:gd name="T62" fmla="*/ 142 w 10704"/>
                <a:gd name="T63" fmla="*/ 56 h 12542"/>
                <a:gd name="T64" fmla="*/ 143 w 10704"/>
                <a:gd name="T65" fmla="*/ 58 h 12542"/>
                <a:gd name="T66" fmla="*/ 144 w 10704"/>
                <a:gd name="T67" fmla="*/ 60 h 12542"/>
                <a:gd name="T68" fmla="*/ 145 w 10704"/>
                <a:gd name="T69" fmla="*/ 59 h 12542"/>
                <a:gd name="T70" fmla="*/ 146 w 10704"/>
                <a:gd name="T71" fmla="*/ 56 h 12542"/>
                <a:gd name="T72" fmla="*/ 29 w 10704"/>
                <a:gd name="T73" fmla="*/ 11 h 12542"/>
                <a:gd name="T74" fmla="*/ 1 w 10704"/>
                <a:gd name="T75" fmla="*/ 52 h 12542"/>
                <a:gd name="T76" fmla="*/ 3 w 10704"/>
                <a:gd name="T77" fmla="*/ 222 h 12542"/>
                <a:gd name="T78" fmla="*/ 16 w 10704"/>
                <a:gd name="T79" fmla="*/ 232 h 12542"/>
                <a:gd name="T80" fmla="*/ 34 w 10704"/>
                <a:gd name="T81" fmla="*/ 231 h 12542"/>
                <a:gd name="T82" fmla="*/ 45 w 10704"/>
                <a:gd name="T83" fmla="*/ 217 h 12542"/>
                <a:gd name="T84" fmla="*/ 131 w 10704"/>
                <a:gd name="T85" fmla="*/ 271 h 12542"/>
                <a:gd name="T86" fmla="*/ 131 w 10704"/>
                <a:gd name="T87" fmla="*/ 271 h 12542"/>
                <a:gd name="T88" fmla="*/ 133 w 10704"/>
                <a:gd name="T89" fmla="*/ 264 h 12542"/>
                <a:gd name="T90" fmla="*/ 140 w 10704"/>
                <a:gd name="T91" fmla="*/ 258 h 12542"/>
                <a:gd name="T92" fmla="*/ 150 w 10704"/>
                <a:gd name="T93" fmla="*/ 259 h 12542"/>
                <a:gd name="T94" fmla="*/ 156 w 10704"/>
                <a:gd name="T95" fmla="*/ 267 h 12542"/>
                <a:gd name="T96" fmla="*/ 157 w 10704"/>
                <a:gd name="T97" fmla="*/ 271 h 12542"/>
                <a:gd name="T98" fmla="*/ 157 w 10704"/>
                <a:gd name="T99" fmla="*/ 271 h 12542"/>
                <a:gd name="T100" fmla="*/ 245 w 10704"/>
                <a:gd name="T101" fmla="*/ 222 h 12542"/>
                <a:gd name="T102" fmla="*/ 258 w 10704"/>
                <a:gd name="T103" fmla="*/ 232 h 12542"/>
                <a:gd name="T104" fmla="*/ 276 w 10704"/>
                <a:gd name="T105" fmla="*/ 231 h 12542"/>
                <a:gd name="T106" fmla="*/ 287 w 10704"/>
                <a:gd name="T107" fmla="*/ 217 h 12542"/>
                <a:gd name="T108" fmla="*/ 283 w 10704"/>
                <a:gd name="T109" fmla="*/ 39 h 12542"/>
                <a:gd name="T110" fmla="*/ 248 w 10704"/>
                <a:gd name="T111" fmla="*/ 5 h 1254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704"/>
                <a:gd name="T169" fmla="*/ 0 h 12542"/>
                <a:gd name="T170" fmla="*/ 10704 w 10704"/>
                <a:gd name="T171" fmla="*/ 12542 h 1254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704" h="12542">
                  <a:moveTo>
                    <a:pt x="5418" y="2093"/>
                  </a:moveTo>
                  <a:lnTo>
                    <a:pt x="5426" y="2076"/>
                  </a:lnTo>
                  <a:lnTo>
                    <a:pt x="5436" y="2059"/>
                  </a:lnTo>
                  <a:lnTo>
                    <a:pt x="5446" y="2042"/>
                  </a:lnTo>
                  <a:lnTo>
                    <a:pt x="5455" y="2025"/>
                  </a:lnTo>
                  <a:lnTo>
                    <a:pt x="5465" y="2009"/>
                  </a:lnTo>
                  <a:lnTo>
                    <a:pt x="5475" y="1992"/>
                  </a:lnTo>
                  <a:lnTo>
                    <a:pt x="5485" y="1975"/>
                  </a:lnTo>
                  <a:lnTo>
                    <a:pt x="5495" y="1959"/>
                  </a:lnTo>
                  <a:lnTo>
                    <a:pt x="5505" y="1942"/>
                  </a:lnTo>
                  <a:lnTo>
                    <a:pt x="5516" y="1924"/>
                  </a:lnTo>
                  <a:lnTo>
                    <a:pt x="5527" y="1908"/>
                  </a:lnTo>
                  <a:lnTo>
                    <a:pt x="5537" y="1891"/>
                  </a:lnTo>
                  <a:lnTo>
                    <a:pt x="5549" y="1874"/>
                  </a:lnTo>
                  <a:lnTo>
                    <a:pt x="5560" y="1858"/>
                  </a:lnTo>
                  <a:lnTo>
                    <a:pt x="5571" y="1841"/>
                  </a:lnTo>
                  <a:lnTo>
                    <a:pt x="5583" y="1825"/>
                  </a:lnTo>
                  <a:lnTo>
                    <a:pt x="5612" y="1780"/>
                  </a:lnTo>
                  <a:lnTo>
                    <a:pt x="5644" y="1736"/>
                  </a:lnTo>
                  <a:lnTo>
                    <a:pt x="5674" y="1694"/>
                  </a:lnTo>
                  <a:lnTo>
                    <a:pt x="5706" y="1654"/>
                  </a:lnTo>
                  <a:lnTo>
                    <a:pt x="5739" y="1614"/>
                  </a:lnTo>
                  <a:lnTo>
                    <a:pt x="5772" y="1576"/>
                  </a:lnTo>
                  <a:lnTo>
                    <a:pt x="5807" y="1540"/>
                  </a:lnTo>
                  <a:lnTo>
                    <a:pt x="5843" y="1505"/>
                  </a:lnTo>
                  <a:lnTo>
                    <a:pt x="5879" y="1472"/>
                  </a:lnTo>
                  <a:lnTo>
                    <a:pt x="5918" y="1441"/>
                  </a:lnTo>
                  <a:lnTo>
                    <a:pt x="5957" y="1411"/>
                  </a:lnTo>
                  <a:lnTo>
                    <a:pt x="5997" y="1384"/>
                  </a:lnTo>
                  <a:lnTo>
                    <a:pt x="6040" y="1358"/>
                  </a:lnTo>
                  <a:lnTo>
                    <a:pt x="6083" y="1332"/>
                  </a:lnTo>
                  <a:lnTo>
                    <a:pt x="6129" y="1310"/>
                  </a:lnTo>
                  <a:lnTo>
                    <a:pt x="6177" y="1290"/>
                  </a:lnTo>
                  <a:lnTo>
                    <a:pt x="6225" y="1272"/>
                  </a:lnTo>
                  <a:lnTo>
                    <a:pt x="6272" y="1256"/>
                  </a:lnTo>
                  <a:lnTo>
                    <a:pt x="6322" y="1242"/>
                  </a:lnTo>
                  <a:lnTo>
                    <a:pt x="6370" y="1231"/>
                  </a:lnTo>
                  <a:lnTo>
                    <a:pt x="6421" y="1221"/>
                  </a:lnTo>
                  <a:lnTo>
                    <a:pt x="6471" y="1213"/>
                  </a:lnTo>
                  <a:lnTo>
                    <a:pt x="6521" y="1207"/>
                  </a:lnTo>
                  <a:lnTo>
                    <a:pt x="6573" y="1204"/>
                  </a:lnTo>
                  <a:lnTo>
                    <a:pt x="6623" y="1201"/>
                  </a:lnTo>
                  <a:lnTo>
                    <a:pt x="6675" y="1201"/>
                  </a:lnTo>
                  <a:lnTo>
                    <a:pt x="6726" y="1203"/>
                  </a:lnTo>
                  <a:lnTo>
                    <a:pt x="6778" y="1206"/>
                  </a:lnTo>
                  <a:lnTo>
                    <a:pt x="6829" y="1210"/>
                  </a:lnTo>
                  <a:lnTo>
                    <a:pt x="6882" y="1217"/>
                  </a:lnTo>
                  <a:lnTo>
                    <a:pt x="6933" y="1225"/>
                  </a:lnTo>
                  <a:lnTo>
                    <a:pt x="6986" y="1235"/>
                  </a:lnTo>
                  <a:lnTo>
                    <a:pt x="7070" y="1254"/>
                  </a:lnTo>
                  <a:lnTo>
                    <a:pt x="7152" y="1278"/>
                  </a:lnTo>
                  <a:lnTo>
                    <a:pt x="7231" y="1306"/>
                  </a:lnTo>
                  <a:lnTo>
                    <a:pt x="7306" y="1340"/>
                  </a:lnTo>
                  <a:lnTo>
                    <a:pt x="7379" y="1377"/>
                  </a:lnTo>
                  <a:lnTo>
                    <a:pt x="7450" y="1418"/>
                  </a:lnTo>
                  <a:lnTo>
                    <a:pt x="7517" y="1463"/>
                  </a:lnTo>
                  <a:lnTo>
                    <a:pt x="7580" y="1512"/>
                  </a:lnTo>
                  <a:lnTo>
                    <a:pt x="7641" y="1565"/>
                  </a:lnTo>
                  <a:lnTo>
                    <a:pt x="7698" y="1621"/>
                  </a:lnTo>
                  <a:lnTo>
                    <a:pt x="7751" y="1683"/>
                  </a:lnTo>
                  <a:lnTo>
                    <a:pt x="7801" y="1746"/>
                  </a:lnTo>
                  <a:lnTo>
                    <a:pt x="7847" y="1813"/>
                  </a:lnTo>
                  <a:lnTo>
                    <a:pt x="7890" y="1884"/>
                  </a:lnTo>
                  <a:lnTo>
                    <a:pt x="7929" y="1959"/>
                  </a:lnTo>
                  <a:lnTo>
                    <a:pt x="7965" y="2036"/>
                  </a:lnTo>
                  <a:lnTo>
                    <a:pt x="7999" y="2127"/>
                  </a:lnTo>
                  <a:lnTo>
                    <a:pt x="8029" y="2220"/>
                  </a:lnTo>
                  <a:lnTo>
                    <a:pt x="8054" y="2314"/>
                  </a:lnTo>
                  <a:lnTo>
                    <a:pt x="8073" y="2407"/>
                  </a:lnTo>
                  <a:lnTo>
                    <a:pt x="8088" y="2501"/>
                  </a:lnTo>
                  <a:lnTo>
                    <a:pt x="8099" y="2596"/>
                  </a:lnTo>
                  <a:lnTo>
                    <a:pt x="8106" y="2690"/>
                  </a:lnTo>
                  <a:lnTo>
                    <a:pt x="8109" y="2785"/>
                  </a:lnTo>
                  <a:lnTo>
                    <a:pt x="8110" y="2880"/>
                  </a:lnTo>
                  <a:lnTo>
                    <a:pt x="8107" y="2975"/>
                  </a:lnTo>
                  <a:lnTo>
                    <a:pt x="8102" y="3070"/>
                  </a:lnTo>
                  <a:lnTo>
                    <a:pt x="8095" y="3166"/>
                  </a:lnTo>
                  <a:lnTo>
                    <a:pt x="8086" y="3261"/>
                  </a:lnTo>
                  <a:lnTo>
                    <a:pt x="8075" y="3355"/>
                  </a:lnTo>
                  <a:lnTo>
                    <a:pt x="8063" y="3451"/>
                  </a:lnTo>
                  <a:lnTo>
                    <a:pt x="8050" y="3546"/>
                  </a:lnTo>
                  <a:lnTo>
                    <a:pt x="8039" y="3616"/>
                  </a:lnTo>
                  <a:lnTo>
                    <a:pt x="8026" y="3685"/>
                  </a:lnTo>
                  <a:lnTo>
                    <a:pt x="8012" y="3756"/>
                  </a:lnTo>
                  <a:lnTo>
                    <a:pt x="7996" y="3825"/>
                  </a:lnTo>
                  <a:lnTo>
                    <a:pt x="7978" y="3893"/>
                  </a:lnTo>
                  <a:lnTo>
                    <a:pt x="7958" y="3962"/>
                  </a:lnTo>
                  <a:lnTo>
                    <a:pt x="7937" y="4030"/>
                  </a:lnTo>
                  <a:lnTo>
                    <a:pt x="7914" y="4098"/>
                  </a:lnTo>
                  <a:lnTo>
                    <a:pt x="7890" y="4165"/>
                  </a:lnTo>
                  <a:lnTo>
                    <a:pt x="7864" y="4232"/>
                  </a:lnTo>
                  <a:lnTo>
                    <a:pt x="7837" y="4299"/>
                  </a:lnTo>
                  <a:lnTo>
                    <a:pt x="7810" y="4366"/>
                  </a:lnTo>
                  <a:lnTo>
                    <a:pt x="7781" y="4431"/>
                  </a:lnTo>
                  <a:lnTo>
                    <a:pt x="7750" y="4497"/>
                  </a:lnTo>
                  <a:lnTo>
                    <a:pt x="7718" y="4562"/>
                  </a:lnTo>
                  <a:lnTo>
                    <a:pt x="7687" y="4627"/>
                  </a:lnTo>
                  <a:lnTo>
                    <a:pt x="7677" y="4644"/>
                  </a:lnTo>
                  <a:lnTo>
                    <a:pt x="7668" y="4661"/>
                  </a:lnTo>
                  <a:lnTo>
                    <a:pt x="7659" y="4678"/>
                  </a:lnTo>
                  <a:lnTo>
                    <a:pt x="7649" y="4695"/>
                  </a:lnTo>
                  <a:lnTo>
                    <a:pt x="7640" y="4712"/>
                  </a:lnTo>
                  <a:lnTo>
                    <a:pt x="7630" y="4729"/>
                  </a:lnTo>
                  <a:lnTo>
                    <a:pt x="7620" y="4746"/>
                  </a:lnTo>
                  <a:lnTo>
                    <a:pt x="7610" y="4763"/>
                  </a:lnTo>
                  <a:lnTo>
                    <a:pt x="7600" y="4779"/>
                  </a:lnTo>
                  <a:lnTo>
                    <a:pt x="7589" y="4796"/>
                  </a:lnTo>
                  <a:lnTo>
                    <a:pt x="7577" y="4813"/>
                  </a:lnTo>
                  <a:lnTo>
                    <a:pt x="7566" y="4829"/>
                  </a:lnTo>
                  <a:lnTo>
                    <a:pt x="7555" y="4845"/>
                  </a:lnTo>
                  <a:lnTo>
                    <a:pt x="7544" y="4861"/>
                  </a:lnTo>
                  <a:lnTo>
                    <a:pt x="7532" y="4877"/>
                  </a:lnTo>
                  <a:lnTo>
                    <a:pt x="7521" y="4893"/>
                  </a:lnTo>
                  <a:lnTo>
                    <a:pt x="7405" y="5039"/>
                  </a:lnTo>
                  <a:lnTo>
                    <a:pt x="7286" y="5182"/>
                  </a:lnTo>
                  <a:lnTo>
                    <a:pt x="7166" y="5322"/>
                  </a:lnTo>
                  <a:lnTo>
                    <a:pt x="7044" y="5458"/>
                  </a:lnTo>
                  <a:lnTo>
                    <a:pt x="6919" y="5592"/>
                  </a:lnTo>
                  <a:lnTo>
                    <a:pt x="6792" y="5722"/>
                  </a:lnTo>
                  <a:lnTo>
                    <a:pt x="6662" y="5850"/>
                  </a:lnTo>
                  <a:lnTo>
                    <a:pt x="6528" y="5973"/>
                  </a:lnTo>
                  <a:lnTo>
                    <a:pt x="6393" y="6093"/>
                  </a:lnTo>
                  <a:lnTo>
                    <a:pt x="6253" y="6211"/>
                  </a:lnTo>
                  <a:lnTo>
                    <a:pt x="6111" y="6325"/>
                  </a:lnTo>
                  <a:lnTo>
                    <a:pt x="5965" y="6437"/>
                  </a:lnTo>
                  <a:lnTo>
                    <a:pt x="5815" y="6544"/>
                  </a:lnTo>
                  <a:lnTo>
                    <a:pt x="5662" y="6648"/>
                  </a:lnTo>
                  <a:lnTo>
                    <a:pt x="5505" y="6751"/>
                  </a:lnTo>
                  <a:lnTo>
                    <a:pt x="5344" y="6849"/>
                  </a:lnTo>
                  <a:lnTo>
                    <a:pt x="5184" y="6751"/>
                  </a:lnTo>
                  <a:lnTo>
                    <a:pt x="5027" y="6648"/>
                  </a:lnTo>
                  <a:lnTo>
                    <a:pt x="4873" y="6544"/>
                  </a:lnTo>
                  <a:lnTo>
                    <a:pt x="4725" y="6437"/>
                  </a:lnTo>
                  <a:lnTo>
                    <a:pt x="4578" y="6325"/>
                  </a:lnTo>
                  <a:lnTo>
                    <a:pt x="4436" y="6211"/>
                  </a:lnTo>
                  <a:lnTo>
                    <a:pt x="4297" y="6093"/>
                  </a:lnTo>
                  <a:lnTo>
                    <a:pt x="4161" y="5973"/>
                  </a:lnTo>
                  <a:lnTo>
                    <a:pt x="4027" y="5850"/>
                  </a:lnTo>
                  <a:lnTo>
                    <a:pt x="3897" y="5722"/>
                  </a:lnTo>
                  <a:lnTo>
                    <a:pt x="3770" y="5592"/>
                  </a:lnTo>
                  <a:lnTo>
                    <a:pt x="3645" y="5458"/>
                  </a:lnTo>
                  <a:lnTo>
                    <a:pt x="3523" y="5322"/>
                  </a:lnTo>
                  <a:lnTo>
                    <a:pt x="3403" y="5182"/>
                  </a:lnTo>
                  <a:lnTo>
                    <a:pt x="3284" y="5039"/>
                  </a:lnTo>
                  <a:lnTo>
                    <a:pt x="3169" y="4893"/>
                  </a:lnTo>
                  <a:lnTo>
                    <a:pt x="3157" y="4877"/>
                  </a:lnTo>
                  <a:lnTo>
                    <a:pt x="3145" y="4861"/>
                  </a:lnTo>
                  <a:lnTo>
                    <a:pt x="3134" y="4845"/>
                  </a:lnTo>
                  <a:lnTo>
                    <a:pt x="3123" y="4829"/>
                  </a:lnTo>
                  <a:lnTo>
                    <a:pt x="3111" y="4813"/>
                  </a:lnTo>
                  <a:lnTo>
                    <a:pt x="3100" y="4796"/>
                  </a:lnTo>
                  <a:lnTo>
                    <a:pt x="3090" y="4779"/>
                  </a:lnTo>
                  <a:lnTo>
                    <a:pt x="3079" y="4763"/>
                  </a:lnTo>
                  <a:lnTo>
                    <a:pt x="3069" y="4746"/>
                  </a:lnTo>
                  <a:lnTo>
                    <a:pt x="3059" y="4729"/>
                  </a:lnTo>
                  <a:lnTo>
                    <a:pt x="3050" y="4712"/>
                  </a:lnTo>
                  <a:lnTo>
                    <a:pt x="3040" y="4695"/>
                  </a:lnTo>
                  <a:lnTo>
                    <a:pt x="3031" y="4678"/>
                  </a:lnTo>
                  <a:lnTo>
                    <a:pt x="3021" y="4661"/>
                  </a:lnTo>
                  <a:lnTo>
                    <a:pt x="3012" y="4644"/>
                  </a:lnTo>
                  <a:lnTo>
                    <a:pt x="3004" y="4627"/>
                  </a:lnTo>
                  <a:lnTo>
                    <a:pt x="2971" y="4562"/>
                  </a:lnTo>
                  <a:lnTo>
                    <a:pt x="2940" y="4497"/>
                  </a:lnTo>
                  <a:lnTo>
                    <a:pt x="2909" y="4431"/>
                  </a:lnTo>
                  <a:lnTo>
                    <a:pt x="2880" y="4366"/>
                  </a:lnTo>
                  <a:lnTo>
                    <a:pt x="2852" y="4299"/>
                  </a:lnTo>
                  <a:lnTo>
                    <a:pt x="2824" y="4232"/>
                  </a:lnTo>
                  <a:lnTo>
                    <a:pt x="2799" y="4165"/>
                  </a:lnTo>
                  <a:lnTo>
                    <a:pt x="2775" y="4098"/>
                  </a:lnTo>
                  <a:lnTo>
                    <a:pt x="2752" y="4030"/>
                  </a:lnTo>
                  <a:lnTo>
                    <a:pt x="2730" y="3962"/>
                  </a:lnTo>
                  <a:lnTo>
                    <a:pt x="2711" y="3893"/>
                  </a:lnTo>
                  <a:lnTo>
                    <a:pt x="2693" y="3825"/>
                  </a:lnTo>
                  <a:lnTo>
                    <a:pt x="2677" y="3756"/>
                  </a:lnTo>
                  <a:lnTo>
                    <a:pt x="2663" y="3685"/>
                  </a:lnTo>
                  <a:lnTo>
                    <a:pt x="2649" y="3616"/>
                  </a:lnTo>
                  <a:lnTo>
                    <a:pt x="2639" y="3546"/>
                  </a:lnTo>
                  <a:lnTo>
                    <a:pt x="2626" y="3451"/>
                  </a:lnTo>
                  <a:lnTo>
                    <a:pt x="2614" y="3355"/>
                  </a:lnTo>
                  <a:lnTo>
                    <a:pt x="2603" y="3261"/>
                  </a:lnTo>
                  <a:lnTo>
                    <a:pt x="2594" y="3166"/>
                  </a:lnTo>
                  <a:lnTo>
                    <a:pt x="2587" y="3070"/>
                  </a:lnTo>
                  <a:lnTo>
                    <a:pt x="2582" y="2975"/>
                  </a:lnTo>
                  <a:lnTo>
                    <a:pt x="2579" y="2880"/>
                  </a:lnTo>
                  <a:lnTo>
                    <a:pt x="2580" y="2785"/>
                  </a:lnTo>
                  <a:lnTo>
                    <a:pt x="2583" y="2690"/>
                  </a:lnTo>
                  <a:lnTo>
                    <a:pt x="2590" y="2596"/>
                  </a:lnTo>
                  <a:lnTo>
                    <a:pt x="2601" y="2501"/>
                  </a:lnTo>
                  <a:lnTo>
                    <a:pt x="2616" y="2407"/>
                  </a:lnTo>
                  <a:lnTo>
                    <a:pt x="2635" y="2314"/>
                  </a:lnTo>
                  <a:lnTo>
                    <a:pt x="2660" y="2220"/>
                  </a:lnTo>
                  <a:lnTo>
                    <a:pt x="2690" y="2127"/>
                  </a:lnTo>
                  <a:lnTo>
                    <a:pt x="2725" y="2036"/>
                  </a:lnTo>
                  <a:lnTo>
                    <a:pt x="2760" y="1959"/>
                  </a:lnTo>
                  <a:lnTo>
                    <a:pt x="2799" y="1884"/>
                  </a:lnTo>
                  <a:lnTo>
                    <a:pt x="2842" y="1813"/>
                  </a:lnTo>
                  <a:lnTo>
                    <a:pt x="2888" y="1746"/>
                  </a:lnTo>
                  <a:lnTo>
                    <a:pt x="2939" y="1683"/>
                  </a:lnTo>
                  <a:lnTo>
                    <a:pt x="2992" y="1621"/>
                  </a:lnTo>
                  <a:lnTo>
                    <a:pt x="3049" y="1565"/>
                  </a:lnTo>
                  <a:lnTo>
                    <a:pt x="3109" y="1512"/>
                  </a:lnTo>
                  <a:lnTo>
                    <a:pt x="3173" y="1463"/>
                  </a:lnTo>
                  <a:lnTo>
                    <a:pt x="3240" y="1418"/>
                  </a:lnTo>
                  <a:lnTo>
                    <a:pt x="3310" y="1377"/>
                  </a:lnTo>
                  <a:lnTo>
                    <a:pt x="3382" y="1340"/>
                  </a:lnTo>
                  <a:lnTo>
                    <a:pt x="3458" y="1306"/>
                  </a:lnTo>
                  <a:lnTo>
                    <a:pt x="3537" y="1278"/>
                  </a:lnTo>
                  <a:lnTo>
                    <a:pt x="3619" y="1254"/>
                  </a:lnTo>
                  <a:lnTo>
                    <a:pt x="3704" y="1235"/>
                  </a:lnTo>
                  <a:lnTo>
                    <a:pt x="3755" y="1225"/>
                  </a:lnTo>
                  <a:lnTo>
                    <a:pt x="3808" y="1217"/>
                  </a:lnTo>
                  <a:lnTo>
                    <a:pt x="3859" y="1210"/>
                  </a:lnTo>
                  <a:lnTo>
                    <a:pt x="3911" y="1206"/>
                  </a:lnTo>
                  <a:lnTo>
                    <a:pt x="3964" y="1203"/>
                  </a:lnTo>
                  <a:lnTo>
                    <a:pt x="4015" y="1201"/>
                  </a:lnTo>
                  <a:lnTo>
                    <a:pt x="4066" y="1201"/>
                  </a:lnTo>
                  <a:lnTo>
                    <a:pt x="4117" y="1204"/>
                  </a:lnTo>
                  <a:lnTo>
                    <a:pt x="4168" y="1207"/>
                  </a:lnTo>
                  <a:lnTo>
                    <a:pt x="4218" y="1213"/>
                  </a:lnTo>
                  <a:lnTo>
                    <a:pt x="4269" y="1221"/>
                  </a:lnTo>
                  <a:lnTo>
                    <a:pt x="4318" y="1231"/>
                  </a:lnTo>
                  <a:lnTo>
                    <a:pt x="4368" y="1242"/>
                  </a:lnTo>
                  <a:lnTo>
                    <a:pt x="4416" y="1256"/>
                  </a:lnTo>
                  <a:lnTo>
                    <a:pt x="4465" y="1272"/>
                  </a:lnTo>
                  <a:lnTo>
                    <a:pt x="4513" y="1290"/>
                  </a:lnTo>
                  <a:lnTo>
                    <a:pt x="4560" y="1310"/>
                  </a:lnTo>
                  <a:lnTo>
                    <a:pt x="4605" y="1332"/>
                  </a:lnTo>
                  <a:lnTo>
                    <a:pt x="4650" y="1358"/>
                  </a:lnTo>
                  <a:lnTo>
                    <a:pt x="4692" y="1384"/>
                  </a:lnTo>
                  <a:lnTo>
                    <a:pt x="4733" y="1411"/>
                  </a:lnTo>
                  <a:lnTo>
                    <a:pt x="4772" y="1441"/>
                  </a:lnTo>
                  <a:lnTo>
                    <a:pt x="4810" y="1472"/>
                  </a:lnTo>
                  <a:lnTo>
                    <a:pt x="4847" y="1505"/>
                  </a:lnTo>
                  <a:lnTo>
                    <a:pt x="4882" y="1540"/>
                  </a:lnTo>
                  <a:lnTo>
                    <a:pt x="4917" y="1576"/>
                  </a:lnTo>
                  <a:lnTo>
                    <a:pt x="4950" y="1614"/>
                  </a:lnTo>
                  <a:lnTo>
                    <a:pt x="4983" y="1654"/>
                  </a:lnTo>
                  <a:lnTo>
                    <a:pt x="5015" y="1694"/>
                  </a:lnTo>
                  <a:lnTo>
                    <a:pt x="5046" y="1736"/>
                  </a:lnTo>
                  <a:lnTo>
                    <a:pt x="5077" y="1780"/>
                  </a:lnTo>
                  <a:lnTo>
                    <a:pt x="5108" y="1825"/>
                  </a:lnTo>
                  <a:lnTo>
                    <a:pt x="5119" y="1841"/>
                  </a:lnTo>
                  <a:lnTo>
                    <a:pt x="5129" y="1858"/>
                  </a:lnTo>
                  <a:lnTo>
                    <a:pt x="5140" y="1874"/>
                  </a:lnTo>
                  <a:lnTo>
                    <a:pt x="5151" y="1891"/>
                  </a:lnTo>
                  <a:lnTo>
                    <a:pt x="5162" y="1908"/>
                  </a:lnTo>
                  <a:lnTo>
                    <a:pt x="5173" y="1924"/>
                  </a:lnTo>
                  <a:lnTo>
                    <a:pt x="5184" y="1942"/>
                  </a:lnTo>
                  <a:lnTo>
                    <a:pt x="5194" y="1959"/>
                  </a:lnTo>
                  <a:lnTo>
                    <a:pt x="5204" y="1975"/>
                  </a:lnTo>
                  <a:lnTo>
                    <a:pt x="5214" y="1992"/>
                  </a:lnTo>
                  <a:lnTo>
                    <a:pt x="5224" y="2009"/>
                  </a:lnTo>
                  <a:lnTo>
                    <a:pt x="5234" y="2025"/>
                  </a:lnTo>
                  <a:lnTo>
                    <a:pt x="5243" y="2042"/>
                  </a:lnTo>
                  <a:lnTo>
                    <a:pt x="5252" y="2059"/>
                  </a:lnTo>
                  <a:lnTo>
                    <a:pt x="5263" y="2076"/>
                  </a:lnTo>
                  <a:lnTo>
                    <a:pt x="5272" y="2093"/>
                  </a:lnTo>
                  <a:lnTo>
                    <a:pt x="5276" y="2101"/>
                  </a:lnTo>
                  <a:lnTo>
                    <a:pt x="5281" y="2110"/>
                  </a:lnTo>
                  <a:lnTo>
                    <a:pt x="5285" y="2120"/>
                  </a:lnTo>
                  <a:lnTo>
                    <a:pt x="5290" y="2129"/>
                  </a:lnTo>
                  <a:lnTo>
                    <a:pt x="5294" y="2139"/>
                  </a:lnTo>
                  <a:lnTo>
                    <a:pt x="5299" y="2148"/>
                  </a:lnTo>
                  <a:lnTo>
                    <a:pt x="5304" y="2158"/>
                  </a:lnTo>
                  <a:lnTo>
                    <a:pt x="5308" y="2169"/>
                  </a:lnTo>
                  <a:lnTo>
                    <a:pt x="5313" y="2179"/>
                  </a:lnTo>
                  <a:lnTo>
                    <a:pt x="5317" y="2189"/>
                  </a:lnTo>
                  <a:lnTo>
                    <a:pt x="5322" y="2199"/>
                  </a:lnTo>
                  <a:lnTo>
                    <a:pt x="5326" y="2210"/>
                  </a:lnTo>
                  <a:lnTo>
                    <a:pt x="5331" y="2220"/>
                  </a:lnTo>
                  <a:lnTo>
                    <a:pt x="5335" y="2230"/>
                  </a:lnTo>
                  <a:lnTo>
                    <a:pt x="5339" y="2241"/>
                  </a:lnTo>
                  <a:lnTo>
                    <a:pt x="5344" y="2252"/>
                  </a:lnTo>
                  <a:lnTo>
                    <a:pt x="5348" y="2241"/>
                  </a:lnTo>
                  <a:lnTo>
                    <a:pt x="5353" y="2230"/>
                  </a:lnTo>
                  <a:lnTo>
                    <a:pt x="5358" y="2220"/>
                  </a:lnTo>
                  <a:lnTo>
                    <a:pt x="5362" y="2210"/>
                  </a:lnTo>
                  <a:lnTo>
                    <a:pt x="5367" y="2199"/>
                  </a:lnTo>
                  <a:lnTo>
                    <a:pt x="5371" y="2189"/>
                  </a:lnTo>
                  <a:lnTo>
                    <a:pt x="5376" y="2179"/>
                  </a:lnTo>
                  <a:lnTo>
                    <a:pt x="5381" y="2169"/>
                  </a:lnTo>
                  <a:lnTo>
                    <a:pt x="5385" y="2158"/>
                  </a:lnTo>
                  <a:lnTo>
                    <a:pt x="5390" y="2148"/>
                  </a:lnTo>
                  <a:lnTo>
                    <a:pt x="5395" y="2139"/>
                  </a:lnTo>
                  <a:lnTo>
                    <a:pt x="5399" y="2129"/>
                  </a:lnTo>
                  <a:lnTo>
                    <a:pt x="5404" y="2120"/>
                  </a:lnTo>
                  <a:lnTo>
                    <a:pt x="5408" y="2110"/>
                  </a:lnTo>
                  <a:lnTo>
                    <a:pt x="5413" y="2101"/>
                  </a:lnTo>
                  <a:lnTo>
                    <a:pt x="5418" y="2093"/>
                  </a:lnTo>
                  <a:close/>
                  <a:moveTo>
                    <a:pt x="2432" y="0"/>
                  </a:moveTo>
                  <a:lnTo>
                    <a:pt x="2183" y="12"/>
                  </a:lnTo>
                  <a:lnTo>
                    <a:pt x="1942" y="48"/>
                  </a:lnTo>
                  <a:lnTo>
                    <a:pt x="1708" y="108"/>
                  </a:lnTo>
                  <a:lnTo>
                    <a:pt x="1486" y="190"/>
                  </a:lnTo>
                  <a:lnTo>
                    <a:pt x="1273" y="291"/>
                  </a:lnTo>
                  <a:lnTo>
                    <a:pt x="1073" y="412"/>
                  </a:lnTo>
                  <a:lnTo>
                    <a:pt x="887" y="551"/>
                  </a:lnTo>
                  <a:lnTo>
                    <a:pt x="714" y="707"/>
                  </a:lnTo>
                  <a:lnTo>
                    <a:pt x="557" y="878"/>
                  </a:lnTo>
                  <a:lnTo>
                    <a:pt x="418" y="1065"/>
                  </a:lnTo>
                  <a:lnTo>
                    <a:pt x="296" y="1263"/>
                  </a:lnTo>
                  <a:lnTo>
                    <a:pt x="194" y="1474"/>
                  </a:lnTo>
                  <a:lnTo>
                    <a:pt x="112" y="1696"/>
                  </a:lnTo>
                  <a:lnTo>
                    <a:pt x="53" y="1927"/>
                  </a:lnTo>
                  <a:lnTo>
                    <a:pt x="16" y="2167"/>
                  </a:lnTo>
                  <a:lnTo>
                    <a:pt x="4" y="2414"/>
                  </a:lnTo>
                  <a:lnTo>
                    <a:pt x="0" y="7843"/>
                  </a:lnTo>
                  <a:lnTo>
                    <a:pt x="4" y="7928"/>
                  </a:lnTo>
                  <a:lnTo>
                    <a:pt x="17" y="8013"/>
                  </a:lnTo>
                  <a:lnTo>
                    <a:pt x="37" y="8093"/>
                  </a:lnTo>
                  <a:lnTo>
                    <a:pt x="67" y="8170"/>
                  </a:lnTo>
                  <a:lnTo>
                    <a:pt x="102" y="8245"/>
                  </a:lnTo>
                  <a:lnTo>
                    <a:pt x="145" y="8314"/>
                  </a:lnTo>
                  <a:lnTo>
                    <a:pt x="193" y="8378"/>
                  </a:lnTo>
                  <a:lnTo>
                    <a:pt x="249" y="8438"/>
                  </a:lnTo>
                  <a:lnTo>
                    <a:pt x="308" y="8492"/>
                  </a:lnTo>
                  <a:lnTo>
                    <a:pt x="374" y="8541"/>
                  </a:lnTo>
                  <a:lnTo>
                    <a:pt x="444" y="8583"/>
                  </a:lnTo>
                  <a:lnTo>
                    <a:pt x="519" y="8619"/>
                  </a:lnTo>
                  <a:lnTo>
                    <a:pt x="596" y="8647"/>
                  </a:lnTo>
                  <a:lnTo>
                    <a:pt x="677" y="8667"/>
                  </a:lnTo>
                  <a:lnTo>
                    <a:pt x="762" y="8680"/>
                  </a:lnTo>
                  <a:lnTo>
                    <a:pt x="849" y="8685"/>
                  </a:lnTo>
                  <a:lnTo>
                    <a:pt x="935" y="8680"/>
                  </a:lnTo>
                  <a:lnTo>
                    <a:pt x="1020" y="8667"/>
                  </a:lnTo>
                  <a:lnTo>
                    <a:pt x="1101" y="8647"/>
                  </a:lnTo>
                  <a:lnTo>
                    <a:pt x="1180" y="8619"/>
                  </a:lnTo>
                  <a:lnTo>
                    <a:pt x="1253" y="8583"/>
                  </a:lnTo>
                  <a:lnTo>
                    <a:pt x="1323" y="8541"/>
                  </a:lnTo>
                  <a:lnTo>
                    <a:pt x="1389" y="8492"/>
                  </a:lnTo>
                  <a:lnTo>
                    <a:pt x="1450" y="8438"/>
                  </a:lnTo>
                  <a:lnTo>
                    <a:pt x="1504" y="8378"/>
                  </a:lnTo>
                  <a:lnTo>
                    <a:pt x="1553" y="8314"/>
                  </a:lnTo>
                  <a:lnTo>
                    <a:pt x="1595" y="8245"/>
                  </a:lnTo>
                  <a:lnTo>
                    <a:pt x="1632" y="8170"/>
                  </a:lnTo>
                  <a:lnTo>
                    <a:pt x="1660" y="8093"/>
                  </a:lnTo>
                  <a:lnTo>
                    <a:pt x="1680" y="8013"/>
                  </a:lnTo>
                  <a:lnTo>
                    <a:pt x="1693" y="7928"/>
                  </a:lnTo>
                  <a:lnTo>
                    <a:pt x="1698" y="7843"/>
                  </a:lnTo>
                  <a:lnTo>
                    <a:pt x="2746" y="12542"/>
                  </a:lnTo>
                  <a:lnTo>
                    <a:pt x="5161" y="12542"/>
                  </a:lnTo>
                  <a:lnTo>
                    <a:pt x="4870" y="10071"/>
                  </a:lnTo>
                  <a:lnTo>
                    <a:pt x="4869" y="10069"/>
                  </a:lnTo>
                  <a:lnTo>
                    <a:pt x="4869" y="10068"/>
                  </a:lnTo>
                  <a:lnTo>
                    <a:pt x="4869" y="10067"/>
                  </a:lnTo>
                  <a:lnTo>
                    <a:pt x="4869" y="10068"/>
                  </a:lnTo>
                  <a:lnTo>
                    <a:pt x="4869" y="10069"/>
                  </a:lnTo>
                  <a:lnTo>
                    <a:pt x="4869" y="10070"/>
                  </a:lnTo>
                  <a:lnTo>
                    <a:pt x="4869" y="10071"/>
                  </a:lnTo>
                  <a:lnTo>
                    <a:pt x="4869" y="10072"/>
                  </a:lnTo>
                  <a:lnTo>
                    <a:pt x="4869" y="10073"/>
                  </a:lnTo>
                  <a:lnTo>
                    <a:pt x="4869" y="10074"/>
                  </a:lnTo>
                  <a:lnTo>
                    <a:pt x="4869" y="10073"/>
                  </a:lnTo>
                  <a:lnTo>
                    <a:pt x="4869" y="10072"/>
                  </a:lnTo>
                  <a:lnTo>
                    <a:pt x="4870" y="10071"/>
                  </a:lnTo>
                  <a:lnTo>
                    <a:pt x="4872" y="10020"/>
                  </a:lnTo>
                  <a:lnTo>
                    <a:pt x="4879" y="9972"/>
                  </a:lnTo>
                  <a:lnTo>
                    <a:pt x="4892" y="9926"/>
                  </a:lnTo>
                  <a:lnTo>
                    <a:pt x="4908" y="9880"/>
                  </a:lnTo>
                  <a:lnTo>
                    <a:pt x="4928" y="9837"/>
                  </a:lnTo>
                  <a:lnTo>
                    <a:pt x="4952" y="9796"/>
                  </a:lnTo>
                  <a:lnTo>
                    <a:pt x="4979" y="9758"/>
                  </a:lnTo>
                  <a:lnTo>
                    <a:pt x="5011" y="9721"/>
                  </a:lnTo>
                  <a:lnTo>
                    <a:pt x="5045" y="9688"/>
                  </a:lnTo>
                  <a:lnTo>
                    <a:pt x="5082" y="9659"/>
                  </a:lnTo>
                  <a:lnTo>
                    <a:pt x="5122" y="9634"/>
                  </a:lnTo>
                  <a:lnTo>
                    <a:pt x="5163" y="9612"/>
                  </a:lnTo>
                  <a:lnTo>
                    <a:pt x="5208" y="9595"/>
                  </a:lnTo>
                  <a:lnTo>
                    <a:pt x="5254" y="9582"/>
                  </a:lnTo>
                  <a:lnTo>
                    <a:pt x="5302" y="9574"/>
                  </a:lnTo>
                  <a:lnTo>
                    <a:pt x="5351" y="9572"/>
                  </a:lnTo>
                  <a:lnTo>
                    <a:pt x="5400" y="9574"/>
                  </a:lnTo>
                  <a:lnTo>
                    <a:pt x="5449" y="9582"/>
                  </a:lnTo>
                  <a:lnTo>
                    <a:pt x="5495" y="9595"/>
                  </a:lnTo>
                  <a:lnTo>
                    <a:pt x="5539" y="9612"/>
                  </a:lnTo>
                  <a:lnTo>
                    <a:pt x="5581" y="9634"/>
                  </a:lnTo>
                  <a:lnTo>
                    <a:pt x="5620" y="9659"/>
                  </a:lnTo>
                  <a:lnTo>
                    <a:pt x="5658" y="9688"/>
                  </a:lnTo>
                  <a:lnTo>
                    <a:pt x="5692" y="9721"/>
                  </a:lnTo>
                  <a:lnTo>
                    <a:pt x="5723" y="9758"/>
                  </a:lnTo>
                  <a:lnTo>
                    <a:pt x="5751" y="9796"/>
                  </a:lnTo>
                  <a:lnTo>
                    <a:pt x="5775" y="9837"/>
                  </a:lnTo>
                  <a:lnTo>
                    <a:pt x="5795" y="9880"/>
                  </a:lnTo>
                  <a:lnTo>
                    <a:pt x="5811" y="9926"/>
                  </a:lnTo>
                  <a:lnTo>
                    <a:pt x="5824" y="9972"/>
                  </a:lnTo>
                  <a:lnTo>
                    <a:pt x="5831" y="10020"/>
                  </a:lnTo>
                  <a:lnTo>
                    <a:pt x="5834" y="10071"/>
                  </a:lnTo>
                  <a:lnTo>
                    <a:pt x="5834" y="10072"/>
                  </a:lnTo>
                  <a:lnTo>
                    <a:pt x="5834" y="10073"/>
                  </a:lnTo>
                  <a:lnTo>
                    <a:pt x="5834" y="10074"/>
                  </a:lnTo>
                  <a:lnTo>
                    <a:pt x="5834" y="10073"/>
                  </a:lnTo>
                  <a:lnTo>
                    <a:pt x="5834" y="10072"/>
                  </a:lnTo>
                  <a:lnTo>
                    <a:pt x="5834" y="10071"/>
                  </a:lnTo>
                  <a:lnTo>
                    <a:pt x="5834" y="10070"/>
                  </a:lnTo>
                  <a:lnTo>
                    <a:pt x="5834" y="10069"/>
                  </a:lnTo>
                  <a:lnTo>
                    <a:pt x="5834" y="10068"/>
                  </a:lnTo>
                  <a:lnTo>
                    <a:pt x="5834" y="10067"/>
                  </a:lnTo>
                  <a:lnTo>
                    <a:pt x="5834" y="10068"/>
                  </a:lnTo>
                  <a:lnTo>
                    <a:pt x="5834" y="10069"/>
                  </a:lnTo>
                  <a:lnTo>
                    <a:pt x="5834" y="10071"/>
                  </a:lnTo>
                  <a:lnTo>
                    <a:pt x="5544" y="12542"/>
                  </a:lnTo>
                  <a:lnTo>
                    <a:pt x="7958" y="12542"/>
                  </a:lnTo>
                  <a:lnTo>
                    <a:pt x="9006" y="7843"/>
                  </a:lnTo>
                  <a:lnTo>
                    <a:pt x="9010" y="7928"/>
                  </a:lnTo>
                  <a:lnTo>
                    <a:pt x="9023" y="8013"/>
                  </a:lnTo>
                  <a:lnTo>
                    <a:pt x="9043" y="8093"/>
                  </a:lnTo>
                  <a:lnTo>
                    <a:pt x="9072" y="8170"/>
                  </a:lnTo>
                  <a:lnTo>
                    <a:pt x="9108" y="8245"/>
                  </a:lnTo>
                  <a:lnTo>
                    <a:pt x="9150" y="8314"/>
                  </a:lnTo>
                  <a:lnTo>
                    <a:pt x="9199" y="8378"/>
                  </a:lnTo>
                  <a:lnTo>
                    <a:pt x="9254" y="8438"/>
                  </a:lnTo>
                  <a:lnTo>
                    <a:pt x="9314" y="8492"/>
                  </a:lnTo>
                  <a:lnTo>
                    <a:pt x="9380" y="8541"/>
                  </a:lnTo>
                  <a:lnTo>
                    <a:pt x="9450" y="8583"/>
                  </a:lnTo>
                  <a:lnTo>
                    <a:pt x="9524" y="8619"/>
                  </a:lnTo>
                  <a:lnTo>
                    <a:pt x="9602" y="8647"/>
                  </a:lnTo>
                  <a:lnTo>
                    <a:pt x="9683" y="8667"/>
                  </a:lnTo>
                  <a:lnTo>
                    <a:pt x="9768" y="8680"/>
                  </a:lnTo>
                  <a:lnTo>
                    <a:pt x="9855" y="8685"/>
                  </a:lnTo>
                  <a:lnTo>
                    <a:pt x="9941" y="8680"/>
                  </a:lnTo>
                  <a:lnTo>
                    <a:pt x="10026" y="8667"/>
                  </a:lnTo>
                  <a:lnTo>
                    <a:pt x="10107" y="8647"/>
                  </a:lnTo>
                  <a:lnTo>
                    <a:pt x="10184" y="8619"/>
                  </a:lnTo>
                  <a:lnTo>
                    <a:pt x="10258" y="8583"/>
                  </a:lnTo>
                  <a:lnTo>
                    <a:pt x="10329" y="8541"/>
                  </a:lnTo>
                  <a:lnTo>
                    <a:pt x="10394" y="8492"/>
                  </a:lnTo>
                  <a:lnTo>
                    <a:pt x="10454" y="8438"/>
                  </a:lnTo>
                  <a:lnTo>
                    <a:pt x="10509" y="8378"/>
                  </a:lnTo>
                  <a:lnTo>
                    <a:pt x="10558" y="8314"/>
                  </a:lnTo>
                  <a:lnTo>
                    <a:pt x="10601" y="8245"/>
                  </a:lnTo>
                  <a:lnTo>
                    <a:pt x="10636" y="8170"/>
                  </a:lnTo>
                  <a:lnTo>
                    <a:pt x="10666" y="8093"/>
                  </a:lnTo>
                  <a:lnTo>
                    <a:pt x="10686" y="8013"/>
                  </a:lnTo>
                  <a:lnTo>
                    <a:pt x="10699" y="7928"/>
                  </a:lnTo>
                  <a:lnTo>
                    <a:pt x="10704" y="7843"/>
                  </a:lnTo>
                  <a:lnTo>
                    <a:pt x="10701" y="2409"/>
                  </a:lnTo>
                  <a:lnTo>
                    <a:pt x="10688" y="2162"/>
                  </a:lnTo>
                  <a:lnTo>
                    <a:pt x="10651" y="1922"/>
                  </a:lnTo>
                  <a:lnTo>
                    <a:pt x="10592" y="1692"/>
                  </a:lnTo>
                  <a:lnTo>
                    <a:pt x="10510" y="1470"/>
                  </a:lnTo>
                  <a:lnTo>
                    <a:pt x="10408" y="1259"/>
                  </a:lnTo>
                  <a:lnTo>
                    <a:pt x="10285" y="1061"/>
                  </a:lnTo>
                  <a:lnTo>
                    <a:pt x="10146" y="875"/>
                  </a:lnTo>
                  <a:lnTo>
                    <a:pt x="9989" y="704"/>
                  </a:lnTo>
                  <a:lnTo>
                    <a:pt x="9816" y="549"/>
                  </a:lnTo>
                  <a:lnTo>
                    <a:pt x="9629" y="410"/>
                  </a:lnTo>
                  <a:lnTo>
                    <a:pt x="9429" y="290"/>
                  </a:lnTo>
                  <a:lnTo>
                    <a:pt x="9217" y="189"/>
                  </a:lnTo>
                  <a:lnTo>
                    <a:pt x="8994" y="107"/>
                  </a:lnTo>
                  <a:lnTo>
                    <a:pt x="8761" y="48"/>
                  </a:lnTo>
                  <a:lnTo>
                    <a:pt x="8520" y="12"/>
                  </a:lnTo>
                  <a:lnTo>
                    <a:pt x="8272" y="0"/>
                  </a:lnTo>
                  <a:lnTo>
                    <a:pt x="2432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29" name="Oval 2066"/>
            <p:cNvSpPr>
              <a:spLocks noChangeArrowheads="1"/>
            </p:cNvSpPr>
            <p:nvPr/>
          </p:nvSpPr>
          <p:spPr bwMode="auto">
            <a:xfrm>
              <a:off x="5562" y="3852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617491" name="Text Box 2067"/>
          <p:cNvSpPr txBox="1">
            <a:spLocks noChangeArrowheads="1"/>
          </p:cNvSpPr>
          <p:nvPr/>
        </p:nvSpPr>
        <p:spPr bwMode="auto">
          <a:xfrm>
            <a:off x="6035675" y="3886200"/>
            <a:ext cx="2643188" cy="617538"/>
          </a:xfrm>
          <a:prstGeom prst="rect">
            <a:avLst/>
          </a:prstGeom>
          <a:solidFill>
            <a:srgbClr val="FFFF00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CC0000"/>
                </a:solidFill>
              </a:rPr>
              <a:t> </a:t>
            </a:r>
            <a:r>
              <a:rPr lang="en-US" altLang="en-US" sz="3200" b="1">
                <a:solidFill>
                  <a:srgbClr val="CC0000"/>
                </a:solidFill>
              </a:rPr>
              <a:t>250 calories</a:t>
            </a:r>
          </a:p>
        </p:txBody>
      </p:sp>
      <p:sp>
        <p:nvSpPr>
          <p:cNvPr id="617492" name="AutoShape 2068"/>
          <p:cNvSpPr>
            <a:spLocks noChangeArrowheads="1"/>
          </p:cNvSpPr>
          <p:nvPr/>
        </p:nvSpPr>
        <p:spPr bwMode="auto">
          <a:xfrm>
            <a:off x="1966913" y="5111750"/>
            <a:ext cx="5176837" cy="1690688"/>
          </a:xfrm>
          <a:prstGeom prst="irregularSeal1">
            <a:avLst/>
          </a:prstGeom>
          <a:solidFill>
            <a:srgbClr val="FFFF00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CC0000"/>
                </a:solidFill>
              </a:rPr>
              <a:t>170 calories!</a:t>
            </a:r>
          </a:p>
        </p:txBody>
      </p:sp>
    </p:spTree>
    <p:extLst>
      <p:ext uri="{BB962C8B-B14F-4D97-AF65-F5344CB8AC3E}">
        <p14:creationId xmlns:p14="http://schemas.microsoft.com/office/powerpoint/2010/main" val="1649341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476" grpId="0" animBg="1"/>
      <p:bldP spid="617491" grpId="0" animBg="1"/>
      <p:bldP spid="61749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1DC4AA3-E68C-4E1B-913D-C77C06216CD9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592898" name="Text Box 2"/>
          <p:cNvSpPr txBox="1">
            <a:spLocks noChangeArrowheads="1"/>
          </p:cNvSpPr>
          <p:nvPr/>
        </p:nvSpPr>
        <p:spPr bwMode="auto">
          <a:xfrm>
            <a:off x="1700213" y="4446588"/>
            <a:ext cx="57515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3200" b="1">
                <a:solidFill>
                  <a:srgbClr val="CC0000"/>
                </a:solidFill>
                <a:cs typeface="Arial" pitchFamily="34" charset="0"/>
              </a:rPr>
              <a:t>Guess the calorie difference!</a:t>
            </a:r>
            <a:endParaRPr lang="en-US" sz="3200" b="1">
              <a:solidFill>
                <a:srgbClr val="CC0000"/>
              </a:solidFill>
            </a:endParaRPr>
          </a:p>
        </p:txBody>
      </p:sp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1004888" y="152400"/>
            <a:ext cx="7086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>
                <a:solidFill>
                  <a:schemeClr val="tx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French Fries</a:t>
            </a:r>
            <a:endParaRPr lang="en-US" altLang="en-US" sz="400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592900" name="Text Box 4"/>
          <p:cNvSpPr txBox="1">
            <a:spLocks noChangeArrowheads="1"/>
          </p:cNvSpPr>
          <p:nvPr/>
        </p:nvSpPr>
        <p:spPr bwMode="auto">
          <a:xfrm>
            <a:off x="5643563" y="3733800"/>
            <a:ext cx="2924175" cy="617538"/>
          </a:xfrm>
          <a:prstGeom prst="rect">
            <a:avLst/>
          </a:prstGeom>
          <a:solidFill>
            <a:srgbClr val="FFFF00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CC0000"/>
                </a:solidFill>
              </a:rPr>
              <a:t>610</a:t>
            </a:r>
            <a:r>
              <a:rPr lang="en-US" altLang="en-US" sz="3200" b="1">
                <a:solidFill>
                  <a:srgbClr val="CC0000"/>
                </a:solidFill>
                <a:cs typeface="Times New Roman" panose="02020603050405020304" pitchFamily="18" charset="0"/>
              </a:rPr>
              <a:t> calories</a:t>
            </a:r>
            <a:r>
              <a:rPr lang="en-US" altLang="en-US" sz="2800">
                <a:solidFill>
                  <a:srgbClr val="CC0000"/>
                </a:solidFill>
              </a:rPr>
              <a:t>  </a:t>
            </a:r>
          </a:p>
        </p:txBody>
      </p:sp>
      <p:sp>
        <p:nvSpPr>
          <p:cNvPr id="592908" name="Rectangle 12"/>
          <p:cNvSpPr>
            <a:spLocks noChangeArrowheads="1"/>
          </p:cNvSpPr>
          <p:nvPr/>
        </p:nvSpPr>
        <p:spPr bwMode="auto">
          <a:xfrm>
            <a:off x="1211263" y="3735388"/>
            <a:ext cx="2674937" cy="617537"/>
          </a:xfrm>
          <a:prstGeom prst="rect">
            <a:avLst/>
          </a:prstGeom>
          <a:solidFill>
            <a:srgbClr val="FFFF00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CC0000"/>
                </a:solidFill>
              </a:rPr>
              <a:t>210</a:t>
            </a:r>
            <a:r>
              <a:rPr lang="en-US" altLang="en-US" sz="3200" b="1">
                <a:solidFill>
                  <a:srgbClr val="CC0000"/>
                </a:solidFill>
                <a:cs typeface="Times New Roman" panose="02020603050405020304" pitchFamily="18" charset="0"/>
              </a:rPr>
              <a:t> calories</a:t>
            </a:r>
          </a:p>
        </p:txBody>
      </p:sp>
      <p:grpSp>
        <p:nvGrpSpPr>
          <p:cNvPr id="11271" name="Group 13"/>
          <p:cNvGrpSpPr>
            <a:grpSpLocks/>
          </p:cNvGrpSpPr>
          <p:nvPr/>
        </p:nvGrpSpPr>
        <p:grpSpPr bwMode="auto">
          <a:xfrm>
            <a:off x="8686800" y="6115050"/>
            <a:ext cx="457200" cy="742950"/>
            <a:chOff x="5472" y="3852"/>
            <a:chExt cx="288" cy="468"/>
          </a:xfrm>
        </p:grpSpPr>
        <p:sp>
          <p:nvSpPr>
            <p:cNvPr id="11280" name="Freeform 14"/>
            <p:cNvSpPr>
              <a:spLocks noEditPoints="1"/>
            </p:cNvSpPr>
            <p:nvPr/>
          </p:nvSpPr>
          <p:spPr bwMode="auto">
            <a:xfrm>
              <a:off x="5472" y="3983"/>
              <a:ext cx="288" cy="337"/>
            </a:xfrm>
            <a:custGeom>
              <a:avLst/>
              <a:gdLst>
                <a:gd name="T0" fmla="*/ 148 w 10704"/>
                <a:gd name="T1" fmla="*/ 53 h 12542"/>
                <a:gd name="T2" fmla="*/ 150 w 10704"/>
                <a:gd name="T3" fmla="*/ 49 h 12542"/>
                <a:gd name="T4" fmla="*/ 156 w 10704"/>
                <a:gd name="T5" fmla="*/ 41 h 12542"/>
                <a:gd name="T6" fmla="*/ 165 w 10704"/>
                <a:gd name="T7" fmla="*/ 35 h 12542"/>
                <a:gd name="T8" fmla="*/ 175 w 10704"/>
                <a:gd name="T9" fmla="*/ 32 h 12542"/>
                <a:gd name="T10" fmla="*/ 187 w 10704"/>
                <a:gd name="T11" fmla="*/ 33 h 12542"/>
                <a:gd name="T12" fmla="*/ 202 w 10704"/>
                <a:gd name="T13" fmla="*/ 39 h 12542"/>
                <a:gd name="T14" fmla="*/ 213 w 10704"/>
                <a:gd name="T15" fmla="*/ 53 h 12542"/>
                <a:gd name="T16" fmla="*/ 218 w 10704"/>
                <a:gd name="T17" fmla="*/ 72 h 12542"/>
                <a:gd name="T18" fmla="*/ 217 w 10704"/>
                <a:gd name="T19" fmla="*/ 93 h 12542"/>
                <a:gd name="T20" fmla="*/ 214 w 10704"/>
                <a:gd name="T21" fmla="*/ 108 h 12542"/>
                <a:gd name="T22" fmla="*/ 208 w 10704"/>
                <a:gd name="T23" fmla="*/ 123 h 12542"/>
                <a:gd name="T24" fmla="*/ 205 w 10704"/>
                <a:gd name="T25" fmla="*/ 128 h 12542"/>
                <a:gd name="T26" fmla="*/ 203 w 10704"/>
                <a:gd name="T27" fmla="*/ 131 h 12542"/>
                <a:gd name="T28" fmla="*/ 179 w 10704"/>
                <a:gd name="T29" fmla="*/ 157 h 12542"/>
                <a:gd name="T30" fmla="*/ 148 w 10704"/>
                <a:gd name="T31" fmla="*/ 181 h 12542"/>
                <a:gd name="T32" fmla="*/ 116 w 10704"/>
                <a:gd name="T33" fmla="*/ 164 h 12542"/>
                <a:gd name="T34" fmla="*/ 88 w 10704"/>
                <a:gd name="T35" fmla="*/ 135 h 12542"/>
                <a:gd name="T36" fmla="*/ 83 w 10704"/>
                <a:gd name="T37" fmla="*/ 128 h 12542"/>
                <a:gd name="T38" fmla="*/ 81 w 10704"/>
                <a:gd name="T39" fmla="*/ 125 h 12542"/>
                <a:gd name="T40" fmla="*/ 75 w 10704"/>
                <a:gd name="T41" fmla="*/ 112 h 12542"/>
                <a:gd name="T42" fmla="*/ 71 w 10704"/>
                <a:gd name="T43" fmla="*/ 97 h 12542"/>
                <a:gd name="T44" fmla="*/ 69 w 10704"/>
                <a:gd name="T45" fmla="*/ 77 h 12542"/>
                <a:gd name="T46" fmla="*/ 72 w 10704"/>
                <a:gd name="T47" fmla="*/ 57 h 12542"/>
                <a:gd name="T48" fmla="*/ 82 w 10704"/>
                <a:gd name="T49" fmla="*/ 42 h 12542"/>
                <a:gd name="T50" fmla="*/ 97 w 10704"/>
                <a:gd name="T51" fmla="*/ 34 h 12542"/>
                <a:gd name="T52" fmla="*/ 109 w 10704"/>
                <a:gd name="T53" fmla="*/ 32 h 12542"/>
                <a:gd name="T54" fmla="*/ 120 w 10704"/>
                <a:gd name="T55" fmla="*/ 34 h 12542"/>
                <a:gd name="T56" fmla="*/ 129 w 10704"/>
                <a:gd name="T57" fmla="*/ 40 h 12542"/>
                <a:gd name="T58" fmla="*/ 137 w 10704"/>
                <a:gd name="T59" fmla="*/ 48 h 12542"/>
                <a:gd name="T60" fmla="*/ 139 w 10704"/>
                <a:gd name="T61" fmla="*/ 52 h 12542"/>
                <a:gd name="T62" fmla="*/ 142 w 10704"/>
                <a:gd name="T63" fmla="*/ 56 h 12542"/>
                <a:gd name="T64" fmla="*/ 143 w 10704"/>
                <a:gd name="T65" fmla="*/ 58 h 12542"/>
                <a:gd name="T66" fmla="*/ 144 w 10704"/>
                <a:gd name="T67" fmla="*/ 60 h 12542"/>
                <a:gd name="T68" fmla="*/ 145 w 10704"/>
                <a:gd name="T69" fmla="*/ 59 h 12542"/>
                <a:gd name="T70" fmla="*/ 146 w 10704"/>
                <a:gd name="T71" fmla="*/ 56 h 12542"/>
                <a:gd name="T72" fmla="*/ 29 w 10704"/>
                <a:gd name="T73" fmla="*/ 11 h 12542"/>
                <a:gd name="T74" fmla="*/ 1 w 10704"/>
                <a:gd name="T75" fmla="*/ 52 h 12542"/>
                <a:gd name="T76" fmla="*/ 3 w 10704"/>
                <a:gd name="T77" fmla="*/ 222 h 12542"/>
                <a:gd name="T78" fmla="*/ 16 w 10704"/>
                <a:gd name="T79" fmla="*/ 232 h 12542"/>
                <a:gd name="T80" fmla="*/ 34 w 10704"/>
                <a:gd name="T81" fmla="*/ 231 h 12542"/>
                <a:gd name="T82" fmla="*/ 45 w 10704"/>
                <a:gd name="T83" fmla="*/ 217 h 12542"/>
                <a:gd name="T84" fmla="*/ 131 w 10704"/>
                <a:gd name="T85" fmla="*/ 271 h 12542"/>
                <a:gd name="T86" fmla="*/ 131 w 10704"/>
                <a:gd name="T87" fmla="*/ 271 h 12542"/>
                <a:gd name="T88" fmla="*/ 133 w 10704"/>
                <a:gd name="T89" fmla="*/ 264 h 12542"/>
                <a:gd name="T90" fmla="*/ 140 w 10704"/>
                <a:gd name="T91" fmla="*/ 258 h 12542"/>
                <a:gd name="T92" fmla="*/ 150 w 10704"/>
                <a:gd name="T93" fmla="*/ 259 h 12542"/>
                <a:gd name="T94" fmla="*/ 156 w 10704"/>
                <a:gd name="T95" fmla="*/ 267 h 12542"/>
                <a:gd name="T96" fmla="*/ 157 w 10704"/>
                <a:gd name="T97" fmla="*/ 271 h 12542"/>
                <a:gd name="T98" fmla="*/ 157 w 10704"/>
                <a:gd name="T99" fmla="*/ 271 h 12542"/>
                <a:gd name="T100" fmla="*/ 245 w 10704"/>
                <a:gd name="T101" fmla="*/ 222 h 12542"/>
                <a:gd name="T102" fmla="*/ 258 w 10704"/>
                <a:gd name="T103" fmla="*/ 232 h 12542"/>
                <a:gd name="T104" fmla="*/ 276 w 10704"/>
                <a:gd name="T105" fmla="*/ 231 h 12542"/>
                <a:gd name="T106" fmla="*/ 287 w 10704"/>
                <a:gd name="T107" fmla="*/ 217 h 12542"/>
                <a:gd name="T108" fmla="*/ 283 w 10704"/>
                <a:gd name="T109" fmla="*/ 39 h 12542"/>
                <a:gd name="T110" fmla="*/ 248 w 10704"/>
                <a:gd name="T111" fmla="*/ 5 h 1254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704"/>
                <a:gd name="T169" fmla="*/ 0 h 12542"/>
                <a:gd name="T170" fmla="*/ 10704 w 10704"/>
                <a:gd name="T171" fmla="*/ 12542 h 1254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704" h="12542">
                  <a:moveTo>
                    <a:pt x="5418" y="2093"/>
                  </a:moveTo>
                  <a:lnTo>
                    <a:pt x="5426" y="2076"/>
                  </a:lnTo>
                  <a:lnTo>
                    <a:pt x="5436" y="2059"/>
                  </a:lnTo>
                  <a:lnTo>
                    <a:pt x="5446" y="2042"/>
                  </a:lnTo>
                  <a:lnTo>
                    <a:pt x="5455" y="2025"/>
                  </a:lnTo>
                  <a:lnTo>
                    <a:pt x="5465" y="2009"/>
                  </a:lnTo>
                  <a:lnTo>
                    <a:pt x="5475" y="1992"/>
                  </a:lnTo>
                  <a:lnTo>
                    <a:pt x="5485" y="1975"/>
                  </a:lnTo>
                  <a:lnTo>
                    <a:pt x="5495" y="1959"/>
                  </a:lnTo>
                  <a:lnTo>
                    <a:pt x="5505" y="1942"/>
                  </a:lnTo>
                  <a:lnTo>
                    <a:pt x="5516" y="1924"/>
                  </a:lnTo>
                  <a:lnTo>
                    <a:pt x="5527" y="1908"/>
                  </a:lnTo>
                  <a:lnTo>
                    <a:pt x="5537" y="1891"/>
                  </a:lnTo>
                  <a:lnTo>
                    <a:pt x="5549" y="1874"/>
                  </a:lnTo>
                  <a:lnTo>
                    <a:pt x="5560" y="1858"/>
                  </a:lnTo>
                  <a:lnTo>
                    <a:pt x="5571" y="1841"/>
                  </a:lnTo>
                  <a:lnTo>
                    <a:pt x="5583" y="1825"/>
                  </a:lnTo>
                  <a:lnTo>
                    <a:pt x="5612" y="1780"/>
                  </a:lnTo>
                  <a:lnTo>
                    <a:pt x="5644" y="1736"/>
                  </a:lnTo>
                  <a:lnTo>
                    <a:pt x="5674" y="1694"/>
                  </a:lnTo>
                  <a:lnTo>
                    <a:pt x="5706" y="1654"/>
                  </a:lnTo>
                  <a:lnTo>
                    <a:pt x="5739" y="1614"/>
                  </a:lnTo>
                  <a:lnTo>
                    <a:pt x="5772" y="1576"/>
                  </a:lnTo>
                  <a:lnTo>
                    <a:pt x="5807" y="1540"/>
                  </a:lnTo>
                  <a:lnTo>
                    <a:pt x="5843" y="1505"/>
                  </a:lnTo>
                  <a:lnTo>
                    <a:pt x="5879" y="1472"/>
                  </a:lnTo>
                  <a:lnTo>
                    <a:pt x="5918" y="1441"/>
                  </a:lnTo>
                  <a:lnTo>
                    <a:pt x="5957" y="1411"/>
                  </a:lnTo>
                  <a:lnTo>
                    <a:pt x="5997" y="1384"/>
                  </a:lnTo>
                  <a:lnTo>
                    <a:pt x="6040" y="1358"/>
                  </a:lnTo>
                  <a:lnTo>
                    <a:pt x="6083" y="1332"/>
                  </a:lnTo>
                  <a:lnTo>
                    <a:pt x="6129" y="1310"/>
                  </a:lnTo>
                  <a:lnTo>
                    <a:pt x="6177" y="1290"/>
                  </a:lnTo>
                  <a:lnTo>
                    <a:pt x="6225" y="1272"/>
                  </a:lnTo>
                  <a:lnTo>
                    <a:pt x="6272" y="1256"/>
                  </a:lnTo>
                  <a:lnTo>
                    <a:pt x="6322" y="1242"/>
                  </a:lnTo>
                  <a:lnTo>
                    <a:pt x="6370" y="1231"/>
                  </a:lnTo>
                  <a:lnTo>
                    <a:pt x="6421" y="1221"/>
                  </a:lnTo>
                  <a:lnTo>
                    <a:pt x="6471" y="1213"/>
                  </a:lnTo>
                  <a:lnTo>
                    <a:pt x="6521" y="1207"/>
                  </a:lnTo>
                  <a:lnTo>
                    <a:pt x="6573" y="1204"/>
                  </a:lnTo>
                  <a:lnTo>
                    <a:pt x="6623" y="1201"/>
                  </a:lnTo>
                  <a:lnTo>
                    <a:pt x="6675" y="1201"/>
                  </a:lnTo>
                  <a:lnTo>
                    <a:pt x="6726" y="1203"/>
                  </a:lnTo>
                  <a:lnTo>
                    <a:pt x="6778" y="1206"/>
                  </a:lnTo>
                  <a:lnTo>
                    <a:pt x="6829" y="1210"/>
                  </a:lnTo>
                  <a:lnTo>
                    <a:pt x="6882" y="1217"/>
                  </a:lnTo>
                  <a:lnTo>
                    <a:pt x="6933" y="1225"/>
                  </a:lnTo>
                  <a:lnTo>
                    <a:pt x="6986" y="1235"/>
                  </a:lnTo>
                  <a:lnTo>
                    <a:pt x="7070" y="1254"/>
                  </a:lnTo>
                  <a:lnTo>
                    <a:pt x="7152" y="1278"/>
                  </a:lnTo>
                  <a:lnTo>
                    <a:pt x="7231" y="1306"/>
                  </a:lnTo>
                  <a:lnTo>
                    <a:pt x="7306" y="1340"/>
                  </a:lnTo>
                  <a:lnTo>
                    <a:pt x="7379" y="1377"/>
                  </a:lnTo>
                  <a:lnTo>
                    <a:pt x="7450" y="1418"/>
                  </a:lnTo>
                  <a:lnTo>
                    <a:pt x="7517" y="1463"/>
                  </a:lnTo>
                  <a:lnTo>
                    <a:pt x="7580" y="1512"/>
                  </a:lnTo>
                  <a:lnTo>
                    <a:pt x="7641" y="1565"/>
                  </a:lnTo>
                  <a:lnTo>
                    <a:pt x="7698" y="1621"/>
                  </a:lnTo>
                  <a:lnTo>
                    <a:pt x="7751" y="1683"/>
                  </a:lnTo>
                  <a:lnTo>
                    <a:pt x="7801" y="1746"/>
                  </a:lnTo>
                  <a:lnTo>
                    <a:pt x="7847" y="1813"/>
                  </a:lnTo>
                  <a:lnTo>
                    <a:pt x="7890" y="1884"/>
                  </a:lnTo>
                  <a:lnTo>
                    <a:pt x="7929" y="1959"/>
                  </a:lnTo>
                  <a:lnTo>
                    <a:pt x="7965" y="2036"/>
                  </a:lnTo>
                  <a:lnTo>
                    <a:pt x="7999" y="2127"/>
                  </a:lnTo>
                  <a:lnTo>
                    <a:pt x="8029" y="2220"/>
                  </a:lnTo>
                  <a:lnTo>
                    <a:pt x="8054" y="2314"/>
                  </a:lnTo>
                  <a:lnTo>
                    <a:pt x="8073" y="2407"/>
                  </a:lnTo>
                  <a:lnTo>
                    <a:pt x="8088" y="2501"/>
                  </a:lnTo>
                  <a:lnTo>
                    <a:pt x="8099" y="2596"/>
                  </a:lnTo>
                  <a:lnTo>
                    <a:pt x="8106" y="2690"/>
                  </a:lnTo>
                  <a:lnTo>
                    <a:pt x="8109" y="2785"/>
                  </a:lnTo>
                  <a:lnTo>
                    <a:pt x="8110" y="2880"/>
                  </a:lnTo>
                  <a:lnTo>
                    <a:pt x="8107" y="2975"/>
                  </a:lnTo>
                  <a:lnTo>
                    <a:pt x="8102" y="3070"/>
                  </a:lnTo>
                  <a:lnTo>
                    <a:pt x="8095" y="3166"/>
                  </a:lnTo>
                  <a:lnTo>
                    <a:pt x="8086" y="3261"/>
                  </a:lnTo>
                  <a:lnTo>
                    <a:pt x="8075" y="3355"/>
                  </a:lnTo>
                  <a:lnTo>
                    <a:pt x="8063" y="3451"/>
                  </a:lnTo>
                  <a:lnTo>
                    <a:pt x="8050" y="3546"/>
                  </a:lnTo>
                  <a:lnTo>
                    <a:pt x="8039" y="3616"/>
                  </a:lnTo>
                  <a:lnTo>
                    <a:pt x="8026" y="3685"/>
                  </a:lnTo>
                  <a:lnTo>
                    <a:pt x="8012" y="3756"/>
                  </a:lnTo>
                  <a:lnTo>
                    <a:pt x="7996" y="3825"/>
                  </a:lnTo>
                  <a:lnTo>
                    <a:pt x="7978" y="3893"/>
                  </a:lnTo>
                  <a:lnTo>
                    <a:pt x="7958" y="3962"/>
                  </a:lnTo>
                  <a:lnTo>
                    <a:pt x="7937" y="4030"/>
                  </a:lnTo>
                  <a:lnTo>
                    <a:pt x="7914" y="4098"/>
                  </a:lnTo>
                  <a:lnTo>
                    <a:pt x="7890" y="4165"/>
                  </a:lnTo>
                  <a:lnTo>
                    <a:pt x="7864" y="4232"/>
                  </a:lnTo>
                  <a:lnTo>
                    <a:pt x="7837" y="4299"/>
                  </a:lnTo>
                  <a:lnTo>
                    <a:pt x="7810" y="4366"/>
                  </a:lnTo>
                  <a:lnTo>
                    <a:pt x="7781" y="4431"/>
                  </a:lnTo>
                  <a:lnTo>
                    <a:pt x="7750" y="4497"/>
                  </a:lnTo>
                  <a:lnTo>
                    <a:pt x="7718" y="4562"/>
                  </a:lnTo>
                  <a:lnTo>
                    <a:pt x="7687" y="4627"/>
                  </a:lnTo>
                  <a:lnTo>
                    <a:pt x="7677" y="4644"/>
                  </a:lnTo>
                  <a:lnTo>
                    <a:pt x="7668" y="4661"/>
                  </a:lnTo>
                  <a:lnTo>
                    <a:pt x="7659" y="4678"/>
                  </a:lnTo>
                  <a:lnTo>
                    <a:pt x="7649" y="4695"/>
                  </a:lnTo>
                  <a:lnTo>
                    <a:pt x="7640" y="4712"/>
                  </a:lnTo>
                  <a:lnTo>
                    <a:pt x="7630" y="4729"/>
                  </a:lnTo>
                  <a:lnTo>
                    <a:pt x="7620" y="4746"/>
                  </a:lnTo>
                  <a:lnTo>
                    <a:pt x="7610" y="4763"/>
                  </a:lnTo>
                  <a:lnTo>
                    <a:pt x="7600" y="4779"/>
                  </a:lnTo>
                  <a:lnTo>
                    <a:pt x="7589" y="4796"/>
                  </a:lnTo>
                  <a:lnTo>
                    <a:pt x="7577" y="4813"/>
                  </a:lnTo>
                  <a:lnTo>
                    <a:pt x="7566" y="4829"/>
                  </a:lnTo>
                  <a:lnTo>
                    <a:pt x="7555" y="4845"/>
                  </a:lnTo>
                  <a:lnTo>
                    <a:pt x="7544" y="4861"/>
                  </a:lnTo>
                  <a:lnTo>
                    <a:pt x="7532" y="4877"/>
                  </a:lnTo>
                  <a:lnTo>
                    <a:pt x="7521" y="4893"/>
                  </a:lnTo>
                  <a:lnTo>
                    <a:pt x="7405" y="5039"/>
                  </a:lnTo>
                  <a:lnTo>
                    <a:pt x="7286" y="5182"/>
                  </a:lnTo>
                  <a:lnTo>
                    <a:pt x="7166" y="5322"/>
                  </a:lnTo>
                  <a:lnTo>
                    <a:pt x="7044" y="5458"/>
                  </a:lnTo>
                  <a:lnTo>
                    <a:pt x="6919" y="5592"/>
                  </a:lnTo>
                  <a:lnTo>
                    <a:pt x="6792" y="5722"/>
                  </a:lnTo>
                  <a:lnTo>
                    <a:pt x="6662" y="5850"/>
                  </a:lnTo>
                  <a:lnTo>
                    <a:pt x="6528" y="5973"/>
                  </a:lnTo>
                  <a:lnTo>
                    <a:pt x="6393" y="6093"/>
                  </a:lnTo>
                  <a:lnTo>
                    <a:pt x="6253" y="6211"/>
                  </a:lnTo>
                  <a:lnTo>
                    <a:pt x="6111" y="6325"/>
                  </a:lnTo>
                  <a:lnTo>
                    <a:pt x="5965" y="6437"/>
                  </a:lnTo>
                  <a:lnTo>
                    <a:pt x="5815" y="6544"/>
                  </a:lnTo>
                  <a:lnTo>
                    <a:pt x="5662" y="6648"/>
                  </a:lnTo>
                  <a:lnTo>
                    <a:pt x="5505" y="6751"/>
                  </a:lnTo>
                  <a:lnTo>
                    <a:pt x="5344" y="6849"/>
                  </a:lnTo>
                  <a:lnTo>
                    <a:pt x="5184" y="6751"/>
                  </a:lnTo>
                  <a:lnTo>
                    <a:pt x="5027" y="6648"/>
                  </a:lnTo>
                  <a:lnTo>
                    <a:pt x="4873" y="6544"/>
                  </a:lnTo>
                  <a:lnTo>
                    <a:pt x="4725" y="6437"/>
                  </a:lnTo>
                  <a:lnTo>
                    <a:pt x="4578" y="6325"/>
                  </a:lnTo>
                  <a:lnTo>
                    <a:pt x="4436" y="6211"/>
                  </a:lnTo>
                  <a:lnTo>
                    <a:pt x="4297" y="6093"/>
                  </a:lnTo>
                  <a:lnTo>
                    <a:pt x="4161" y="5973"/>
                  </a:lnTo>
                  <a:lnTo>
                    <a:pt x="4027" y="5850"/>
                  </a:lnTo>
                  <a:lnTo>
                    <a:pt x="3897" y="5722"/>
                  </a:lnTo>
                  <a:lnTo>
                    <a:pt x="3770" y="5592"/>
                  </a:lnTo>
                  <a:lnTo>
                    <a:pt x="3645" y="5458"/>
                  </a:lnTo>
                  <a:lnTo>
                    <a:pt x="3523" y="5322"/>
                  </a:lnTo>
                  <a:lnTo>
                    <a:pt x="3403" y="5182"/>
                  </a:lnTo>
                  <a:lnTo>
                    <a:pt x="3284" y="5039"/>
                  </a:lnTo>
                  <a:lnTo>
                    <a:pt x="3169" y="4893"/>
                  </a:lnTo>
                  <a:lnTo>
                    <a:pt x="3157" y="4877"/>
                  </a:lnTo>
                  <a:lnTo>
                    <a:pt x="3145" y="4861"/>
                  </a:lnTo>
                  <a:lnTo>
                    <a:pt x="3134" y="4845"/>
                  </a:lnTo>
                  <a:lnTo>
                    <a:pt x="3123" y="4829"/>
                  </a:lnTo>
                  <a:lnTo>
                    <a:pt x="3111" y="4813"/>
                  </a:lnTo>
                  <a:lnTo>
                    <a:pt x="3100" y="4796"/>
                  </a:lnTo>
                  <a:lnTo>
                    <a:pt x="3090" y="4779"/>
                  </a:lnTo>
                  <a:lnTo>
                    <a:pt x="3079" y="4763"/>
                  </a:lnTo>
                  <a:lnTo>
                    <a:pt x="3069" y="4746"/>
                  </a:lnTo>
                  <a:lnTo>
                    <a:pt x="3059" y="4729"/>
                  </a:lnTo>
                  <a:lnTo>
                    <a:pt x="3050" y="4712"/>
                  </a:lnTo>
                  <a:lnTo>
                    <a:pt x="3040" y="4695"/>
                  </a:lnTo>
                  <a:lnTo>
                    <a:pt x="3031" y="4678"/>
                  </a:lnTo>
                  <a:lnTo>
                    <a:pt x="3021" y="4661"/>
                  </a:lnTo>
                  <a:lnTo>
                    <a:pt x="3012" y="4644"/>
                  </a:lnTo>
                  <a:lnTo>
                    <a:pt x="3004" y="4627"/>
                  </a:lnTo>
                  <a:lnTo>
                    <a:pt x="2971" y="4562"/>
                  </a:lnTo>
                  <a:lnTo>
                    <a:pt x="2940" y="4497"/>
                  </a:lnTo>
                  <a:lnTo>
                    <a:pt x="2909" y="4431"/>
                  </a:lnTo>
                  <a:lnTo>
                    <a:pt x="2880" y="4366"/>
                  </a:lnTo>
                  <a:lnTo>
                    <a:pt x="2852" y="4299"/>
                  </a:lnTo>
                  <a:lnTo>
                    <a:pt x="2824" y="4232"/>
                  </a:lnTo>
                  <a:lnTo>
                    <a:pt x="2799" y="4165"/>
                  </a:lnTo>
                  <a:lnTo>
                    <a:pt x="2775" y="4098"/>
                  </a:lnTo>
                  <a:lnTo>
                    <a:pt x="2752" y="4030"/>
                  </a:lnTo>
                  <a:lnTo>
                    <a:pt x="2730" y="3962"/>
                  </a:lnTo>
                  <a:lnTo>
                    <a:pt x="2711" y="3893"/>
                  </a:lnTo>
                  <a:lnTo>
                    <a:pt x="2693" y="3825"/>
                  </a:lnTo>
                  <a:lnTo>
                    <a:pt x="2677" y="3756"/>
                  </a:lnTo>
                  <a:lnTo>
                    <a:pt x="2663" y="3685"/>
                  </a:lnTo>
                  <a:lnTo>
                    <a:pt x="2649" y="3616"/>
                  </a:lnTo>
                  <a:lnTo>
                    <a:pt x="2639" y="3546"/>
                  </a:lnTo>
                  <a:lnTo>
                    <a:pt x="2626" y="3451"/>
                  </a:lnTo>
                  <a:lnTo>
                    <a:pt x="2614" y="3355"/>
                  </a:lnTo>
                  <a:lnTo>
                    <a:pt x="2603" y="3261"/>
                  </a:lnTo>
                  <a:lnTo>
                    <a:pt x="2594" y="3166"/>
                  </a:lnTo>
                  <a:lnTo>
                    <a:pt x="2587" y="3070"/>
                  </a:lnTo>
                  <a:lnTo>
                    <a:pt x="2582" y="2975"/>
                  </a:lnTo>
                  <a:lnTo>
                    <a:pt x="2579" y="2880"/>
                  </a:lnTo>
                  <a:lnTo>
                    <a:pt x="2580" y="2785"/>
                  </a:lnTo>
                  <a:lnTo>
                    <a:pt x="2583" y="2690"/>
                  </a:lnTo>
                  <a:lnTo>
                    <a:pt x="2590" y="2596"/>
                  </a:lnTo>
                  <a:lnTo>
                    <a:pt x="2601" y="2501"/>
                  </a:lnTo>
                  <a:lnTo>
                    <a:pt x="2616" y="2407"/>
                  </a:lnTo>
                  <a:lnTo>
                    <a:pt x="2635" y="2314"/>
                  </a:lnTo>
                  <a:lnTo>
                    <a:pt x="2660" y="2220"/>
                  </a:lnTo>
                  <a:lnTo>
                    <a:pt x="2690" y="2127"/>
                  </a:lnTo>
                  <a:lnTo>
                    <a:pt x="2725" y="2036"/>
                  </a:lnTo>
                  <a:lnTo>
                    <a:pt x="2760" y="1959"/>
                  </a:lnTo>
                  <a:lnTo>
                    <a:pt x="2799" y="1884"/>
                  </a:lnTo>
                  <a:lnTo>
                    <a:pt x="2842" y="1813"/>
                  </a:lnTo>
                  <a:lnTo>
                    <a:pt x="2888" y="1746"/>
                  </a:lnTo>
                  <a:lnTo>
                    <a:pt x="2939" y="1683"/>
                  </a:lnTo>
                  <a:lnTo>
                    <a:pt x="2992" y="1621"/>
                  </a:lnTo>
                  <a:lnTo>
                    <a:pt x="3049" y="1565"/>
                  </a:lnTo>
                  <a:lnTo>
                    <a:pt x="3109" y="1512"/>
                  </a:lnTo>
                  <a:lnTo>
                    <a:pt x="3173" y="1463"/>
                  </a:lnTo>
                  <a:lnTo>
                    <a:pt x="3240" y="1418"/>
                  </a:lnTo>
                  <a:lnTo>
                    <a:pt x="3310" y="1377"/>
                  </a:lnTo>
                  <a:lnTo>
                    <a:pt x="3382" y="1340"/>
                  </a:lnTo>
                  <a:lnTo>
                    <a:pt x="3458" y="1306"/>
                  </a:lnTo>
                  <a:lnTo>
                    <a:pt x="3537" y="1278"/>
                  </a:lnTo>
                  <a:lnTo>
                    <a:pt x="3619" y="1254"/>
                  </a:lnTo>
                  <a:lnTo>
                    <a:pt x="3704" y="1235"/>
                  </a:lnTo>
                  <a:lnTo>
                    <a:pt x="3755" y="1225"/>
                  </a:lnTo>
                  <a:lnTo>
                    <a:pt x="3808" y="1217"/>
                  </a:lnTo>
                  <a:lnTo>
                    <a:pt x="3859" y="1210"/>
                  </a:lnTo>
                  <a:lnTo>
                    <a:pt x="3911" y="1206"/>
                  </a:lnTo>
                  <a:lnTo>
                    <a:pt x="3964" y="1203"/>
                  </a:lnTo>
                  <a:lnTo>
                    <a:pt x="4015" y="1201"/>
                  </a:lnTo>
                  <a:lnTo>
                    <a:pt x="4066" y="1201"/>
                  </a:lnTo>
                  <a:lnTo>
                    <a:pt x="4117" y="1204"/>
                  </a:lnTo>
                  <a:lnTo>
                    <a:pt x="4168" y="1207"/>
                  </a:lnTo>
                  <a:lnTo>
                    <a:pt x="4218" y="1213"/>
                  </a:lnTo>
                  <a:lnTo>
                    <a:pt x="4269" y="1221"/>
                  </a:lnTo>
                  <a:lnTo>
                    <a:pt x="4318" y="1231"/>
                  </a:lnTo>
                  <a:lnTo>
                    <a:pt x="4368" y="1242"/>
                  </a:lnTo>
                  <a:lnTo>
                    <a:pt x="4416" y="1256"/>
                  </a:lnTo>
                  <a:lnTo>
                    <a:pt x="4465" y="1272"/>
                  </a:lnTo>
                  <a:lnTo>
                    <a:pt x="4513" y="1290"/>
                  </a:lnTo>
                  <a:lnTo>
                    <a:pt x="4560" y="1310"/>
                  </a:lnTo>
                  <a:lnTo>
                    <a:pt x="4605" y="1332"/>
                  </a:lnTo>
                  <a:lnTo>
                    <a:pt x="4650" y="1358"/>
                  </a:lnTo>
                  <a:lnTo>
                    <a:pt x="4692" y="1384"/>
                  </a:lnTo>
                  <a:lnTo>
                    <a:pt x="4733" y="1411"/>
                  </a:lnTo>
                  <a:lnTo>
                    <a:pt x="4772" y="1441"/>
                  </a:lnTo>
                  <a:lnTo>
                    <a:pt x="4810" y="1472"/>
                  </a:lnTo>
                  <a:lnTo>
                    <a:pt x="4847" y="1505"/>
                  </a:lnTo>
                  <a:lnTo>
                    <a:pt x="4882" y="1540"/>
                  </a:lnTo>
                  <a:lnTo>
                    <a:pt x="4917" y="1576"/>
                  </a:lnTo>
                  <a:lnTo>
                    <a:pt x="4950" y="1614"/>
                  </a:lnTo>
                  <a:lnTo>
                    <a:pt x="4983" y="1654"/>
                  </a:lnTo>
                  <a:lnTo>
                    <a:pt x="5015" y="1694"/>
                  </a:lnTo>
                  <a:lnTo>
                    <a:pt x="5046" y="1736"/>
                  </a:lnTo>
                  <a:lnTo>
                    <a:pt x="5077" y="1780"/>
                  </a:lnTo>
                  <a:lnTo>
                    <a:pt x="5108" y="1825"/>
                  </a:lnTo>
                  <a:lnTo>
                    <a:pt x="5119" y="1841"/>
                  </a:lnTo>
                  <a:lnTo>
                    <a:pt x="5129" y="1858"/>
                  </a:lnTo>
                  <a:lnTo>
                    <a:pt x="5140" y="1874"/>
                  </a:lnTo>
                  <a:lnTo>
                    <a:pt x="5151" y="1891"/>
                  </a:lnTo>
                  <a:lnTo>
                    <a:pt x="5162" y="1908"/>
                  </a:lnTo>
                  <a:lnTo>
                    <a:pt x="5173" y="1924"/>
                  </a:lnTo>
                  <a:lnTo>
                    <a:pt x="5184" y="1942"/>
                  </a:lnTo>
                  <a:lnTo>
                    <a:pt x="5194" y="1959"/>
                  </a:lnTo>
                  <a:lnTo>
                    <a:pt x="5204" y="1975"/>
                  </a:lnTo>
                  <a:lnTo>
                    <a:pt x="5214" y="1992"/>
                  </a:lnTo>
                  <a:lnTo>
                    <a:pt x="5224" y="2009"/>
                  </a:lnTo>
                  <a:lnTo>
                    <a:pt x="5234" y="2025"/>
                  </a:lnTo>
                  <a:lnTo>
                    <a:pt x="5243" y="2042"/>
                  </a:lnTo>
                  <a:lnTo>
                    <a:pt x="5252" y="2059"/>
                  </a:lnTo>
                  <a:lnTo>
                    <a:pt x="5263" y="2076"/>
                  </a:lnTo>
                  <a:lnTo>
                    <a:pt x="5272" y="2093"/>
                  </a:lnTo>
                  <a:lnTo>
                    <a:pt x="5276" y="2101"/>
                  </a:lnTo>
                  <a:lnTo>
                    <a:pt x="5281" y="2110"/>
                  </a:lnTo>
                  <a:lnTo>
                    <a:pt x="5285" y="2120"/>
                  </a:lnTo>
                  <a:lnTo>
                    <a:pt x="5290" y="2129"/>
                  </a:lnTo>
                  <a:lnTo>
                    <a:pt x="5294" y="2139"/>
                  </a:lnTo>
                  <a:lnTo>
                    <a:pt x="5299" y="2148"/>
                  </a:lnTo>
                  <a:lnTo>
                    <a:pt x="5304" y="2158"/>
                  </a:lnTo>
                  <a:lnTo>
                    <a:pt x="5308" y="2169"/>
                  </a:lnTo>
                  <a:lnTo>
                    <a:pt x="5313" y="2179"/>
                  </a:lnTo>
                  <a:lnTo>
                    <a:pt x="5317" y="2189"/>
                  </a:lnTo>
                  <a:lnTo>
                    <a:pt x="5322" y="2199"/>
                  </a:lnTo>
                  <a:lnTo>
                    <a:pt x="5326" y="2210"/>
                  </a:lnTo>
                  <a:lnTo>
                    <a:pt x="5331" y="2220"/>
                  </a:lnTo>
                  <a:lnTo>
                    <a:pt x="5335" y="2230"/>
                  </a:lnTo>
                  <a:lnTo>
                    <a:pt x="5339" y="2241"/>
                  </a:lnTo>
                  <a:lnTo>
                    <a:pt x="5344" y="2252"/>
                  </a:lnTo>
                  <a:lnTo>
                    <a:pt x="5348" y="2241"/>
                  </a:lnTo>
                  <a:lnTo>
                    <a:pt x="5353" y="2230"/>
                  </a:lnTo>
                  <a:lnTo>
                    <a:pt x="5358" y="2220"/>
                  </a:lnTo>
                  <a:lnTo>
                    <a:pt x="5362" y="2210"/>
                  </a:lnTo>
                  <a:lnTo>
                    <a:pt x="5367" y="2199"/>
                  </a:lnTo>
                  <a:lnTo>
                    <a:pt x="5371" y="2189"/>
                  </a:lnTo>
                  <a:lnTo>
                    <a:pt x="5376" y="2179"/>
                  </a:lnTo>
                  <a:lnTo>
                    <a:pt x="5381" y="2169"/>
                  </a:lnTo>
                  <a:lnTo>
                    <a:pt x="5385" y="2158"/>
                  </a:lnTo>
                  <a:lnTo>
                    <a:pt x="5390" y="2148"/>
                  </a:lnTo>
                  <a:lnTo>
                    <a:pt x="5395" y="2139"/>
                  </a:lnTo>
                  <a:lnTo>
                    <a:pt x="5399" y="2129"/>
                  </a:lnTo>
                  <a:lnTo>
                    <a:pt x="5404" y="2120"/>
                  </a:lnTo>
                  <a:lnTo>
                    <a:pt x="5408" y="2110"/>
                  </a:lnTo>
                  <a:lnTo>
                    <a:pt x="5413" y="2101"/>
                  </a:lnTo>
                  <a:lnTo>
                    <a:pt x="5418" y="2093"/>
                  </a:lnTo>
                  <a:close/>
                  <a:moveTo>
                    <a:pt x="2432" y="0"/>
                  </a:moveTo>
                  <a:lnTo>
                    <a:pt x="2183" y="12"/>
                  </a:lnTo>
                  <a:lnTo>
                    <a:pt x="1942" y="48"/>
                  </a:lnTo>
                  <a:lnTo>
                    <a:pt x="1708" y="108"/>
                  </a:lnTo>
                  <a:lnTo>
                    <a:pt x="1486" y="190"/>
                  </a:lnTo>
                  <a:lnTo>
                    <a:pt x="1273" y="291"/>
                  </a:lnTo>
                  <a:lnTo>
                    <a:pt x="1073" y="412"/>
                  </a:lnTo>
                  <a:lnTo>
                    <a:pt x="887" y="551"/>
                  </a:lnTo>
                  <a:lnTo>
                    <a:pt x="714" y="707"/>
                  </a:lnTo>
                  <a:lnTo>
                    <a:pt x="557" y="878"/>
                  </a:lnTo>
                  <a:lnTo>
                    <a:pt x="418" y="1065"/>
                  </a:lnTo>
                  <a:lnTo>
                    <a:pt x="296" y="1263"/>
                  </a:lnTo>
                  <a:lnTo>
                    <a:pt x="194" y="1474"/>
                  </a:lnTo>
                  <a:lnTo>
                    <a:pt x="112" y="1696"/>
                  </a:lnTo>
                  <a:lnTo>
                    <a:pt x="53" y="1927"/>
                  </a:lnTo>
                  <a:lnTo>
                    <a:pt x="16" y="2167"/>
                  </a:lnTo>
                  <a:lnTo>
                    <a:pt x="4" y="2414"/>
                  </a:lnTo>
                  <a:lnTo>
                    <a:pt x="0" y="7843"/>
                  </a:lnTo>
                  <a:lnTo>
                    <a:pt x="4" y="7928"/>
                  </a:lnTo>
                  <a:lnTo>
                    <a:pt x="17" y="8013"/>
                  </a:lnTo>
                  <a:lnTo>
                    <a:pt x="37" y="8093"/>
                  </a:lnTo>
                  <a:lnTo>
                    <a:pt x="67" y="8170"/>
                  </a:lnTo>
                  <a:lnTo>
                    <a:pt x="102" y="8245"/>
                  </a:lnTo>
                  <a:lnTo>
                    <a:pt x="145" y="8314"/>
                  </a:lnTo>
                  <a:lnTo>
                    <a:pt x="193" y="8378"/>
                  </a:lnTo>
                  <a:lnTo>
                    <a:pt x="249" y="8438"/>
                  </a:lnTo>
                  <a:lnTo>
                    <a:pt x="308" y="8492"/>
                  </a:lnTo>
                  <a:lnTo>
                    <a:pt x="374" y="8541"/>
                  </a:lnTo>
                  <a:lnTo>
                    <a:pt x="444" y="8583"/>
                  </a:lnTo>
                  <a:lnTo>
                    <a:pt x="519" y="8619"/>
                  </a:lnTo>
                  <a:lnTo>
                    <a:pt x="596" y="8647"/>
                  </a:lnTo>
                  <a:lnTo>
                    <a:pt x="677" y="8667"/>
                  </a:lnTo>
                  <a:lnTo>
                    <a:pt x="762" y="8680"/>
                  </a:lnTo>
                  <a:lnTo>
                    <a:pt x="849" y="8685"/>
                  </a:lnTo>
                  <a:lnTo>
                    <a:pt x="935" y="8680"/>
                  </a:lnTo>
                  <a:lnTo>
                    <a:pt x="1020" y="8667"/>
                  </a:lnTo>
                  <a:lnTo>
                    <a:pt x="1101" y="8647"/>
                  </a:lnTo>
                  <a:lnTo>
                    <a:pt x="1180" y="8619"/>
                  </a:lnTo>
                  <a:lnTo>
                    <a:pt x="1253" y="8583"/>
                  </a:lnTo>
                  <a:lnTo>
                    <a:pt x="1323" y="8541"/>
                  </a:lnTo>
                  <a:lnTo>
                    <a:pt x="1389" y="8492"/>
                  </a:lnTo>
                  <a:lnTo>
                    <a:pt x="1450" y="8438"/>
                  </a:lnTo>
                  <a:lnTo>
                    <a:pt x="1504" y="8378"/>
                  </a:lnTo>
                  <a:lnTo>
                    <a:pt x="1553" y="8314"/>
                  </a:lnTo>
                  <a:lnTo>
                    <a:pt x="1595" y="8245"/>
                  </a:lnTo>
                  <a:lnTo>
                    <a:pt x="1632" y="8170"/>
                  </a:lnTo>
                  <a:lnTo>
                    <a:pt x="1660" y="8093"/>
                  </a:lnTo>
                  <a:lnTo>
                    <a:pt x="1680" y="8013"/>
                  </a:lnTo>
                  <a:lnTo>
                    <a:pt x="1693" y="7928"/>
                  </a:lnTo>
                  <a:lnTo>
                    <a:pt x="1698" y="7843"/>
                  </a:lnTo>
                  <a:lnTo>
                    <a:pt x="2746" y="12542"/>
                  </a:lnTo>
                  <a:lnTo>
                    <a:pt x="5161" y="12542"/>
                  </a:lnTo>
                  <a:lnTo>
                    <a:pt x="4870" y="10071"/>
                  </a:lnTo>
                  <a:lnTo>
                    <a:pt x="4869" y="10069"/>
                  </a:lnTo>
                  <a:lnTo>
                    <a:pt x="4869" y="10068"/>
                  </a:lnTo>
                  <a:lnTo>
                    <a:pt x="4869" y="10067"/>
                  </a:lnTo>
                  <a:lnTo>
                    <a:pt x="4869" y="10068"/>
                  </a:lnTo>
                  <a:lnTo>
                    <a:pt x="4869" y="10069"/>
                  </a:lnTo>
                  <a:lnTo>
                    <a:pt x="4869" y="10070"/>
                  </a:lnTo>
                  <a:lnTo>
                    <a:pt x="4869" y="10071"/>
                  </a:lnTo>
                  <a:lnTo>
                    <a:pt x="4869" y="10072"/>
                  </a:lnTo>
                  <a:lnTo>
                    <a:pt x="4869" y="10073"/>
                  </a:lnTo>
                  <a:lnTo>
                    <a:pt x="4869" y="10074"/>
                  </a:lnTo>
                  <a:lnTo>
                    <a:pt x="4869" y="10073"/>
                  </a:lnTo>
                  <a:lnTo>
                    <a:pt x="4869" y="10072"/>
                  </a:lnTo>
                  <a:lnTo>
                    <a:pt x="4870" y="10071"/>
                  </a:lnTo>
                  <a:lnTo>
                    <a:pt x="4872" y="10020"/>
                  </a:lnTo>
                  <a:lnTo>
                    <a:pt x="4879" y="9972"/>
                  </a:lnTo>
                  <a:lnTo>
                    <a:pt x="4892" y="9926"/>
                  </a:lnTo>
                  <a:lnTo>
                    <a:pt x="4908" y="9880"/>
                  </a:lnTo>
                  <a:lnTo>
                    <a:pt x="4928" y="9837"/>
                  </a:lnTo>
                  <a:lnTo>
                    <a:pt x="4952" y="9796"/>
                  </a:lnTo>
                  <a:lnTo>
                    <a:pt x="4979" y="9758"/>
                  </a:lnTo>
                  <a:lnTo>
                    <a:pt x="5011" y="9721"/>
                  </a:lnTo>
                  <a:lnTo>
                    <a:pt x="5045" y="9688"/>
                  </a:lnTo>
                  <a:lnTo>
                    <a:pt x="5082" y="9659"/>
                  </a:lnTo>
                  <a:lnTo>
                    <a:pt x="5122" y="9634"/>
                  </a:lnTo>
                  <a:lnTo>
                    <a:pt x="5163" y="9612"/>
                  </a:lnTo>
                  <a:lnTo>
                    <a:pt x="5208" y="9595"/>
                  </a:lnTo>
                  <a:lnTo>
                    <a:pt x="5254" y="9582"/>
                  </a:lnTo>
                  <a:lnTo>
                    <a:pt x="5302" y="9574"/>
                  </a:lnTo>
                  <a:lnTo>
                    <a:pt x="5351" y="9572"/>
                  </a:lnTo>
                  <a:lnTo>
                    <a:pt x="5400" y="9574"/>
                  </a:lnTo>
                  <a:lnTo>
                    <a:pt x="5449" y="9582"/>
                  </a:lnTo>
                  <a:lnTo>
                    <a:pt x="5495" y="9595"/>
                  </a:lnTo>
                  <a:lnTo>
                    <a:pt x="5539" y="9612"/>
                  </a:lnTo>
                  <a:lnTo>
                    <a:pt x="5581" y="9634"/>
                  </a:lnTo>
                  <a:lnTo>
                    <a:pt x="5620" y="9659"/>
                  </a:lnTo>
                  <a:lnTo>
                    <a:pt x="5658" y="9688"/>
                  </a:lnTo>
                  <a:lnTo>
                    <a:pt x="5692" y="9721"/>
                  </a:lnTo>
                  <a:lnTo>
                    <a:pt x="5723" y="9758"/>
                  </a:lnTo>
                  <a:lnTo>
                    <a:pt x="5751" y="9796"/>
                  </a:lnTo>
                  <a:lnTo>
                    <a:pt x="5775" y="9837"/>
                  </a:lnTo>
                  <a:lnTo>
                    <a:pt x="5795" y="9880"/>
                  </a:lnTo>
                  <a:lnTo>
                    <a:pt x="5811" y="9926"/>
                  </a:lnTo>
                  <a:lnTo>
                    <a:pt x="5824" y="9972"/>
                  </a:lnTo>
                  <a:lnTo>
                    <a:pt x="5831" y="10020"/>
                  </a:lnTo>
                  <a:lnTo>
                    <a:pt x="5834" y="10071"/>
                  </a:lnTo>
                  <a:lnTo>
                    <a:pt x="5834" y="10072"/>
                  </a:lnTo>
                  <a:lnTo>
                    <a:pt x="5834" y="10073"/>
                  </a:lnTo>
                  <a:lnTo>
                    <a:pt x="5834" y="10074"/>
                  </a:lnTo>
                  <a:lnTo>
                    <a:pt x="5834" y="10073"/>
                  </a:lnTo>
                  <a:lnTo>
                    <a:pt x="5834" y="10072"/>
                  </a:lnTo>
                  <a:lnTo>
                    <a:pt x="5834" y="10071"/>
                  </a:lnTo>
                  <a:lnTo>
                    <a:pt x="5834" y="10070"/>
                  </a:lnTo>
                  <a:lnTo>
                    <a:pt x="5834" y="10069"/>
                  </a:lnTo>
                  <a:lnTo>
                    <a:pt x="5834" y="10068"/>
                  </a:lnTo>
                  <a:lnTo>
                    <a:pt x="5834" y="10067"/>
                  </a:lnTo>
                  <a:lnTo>
                    <a:pt x="5834" y="10068"/>
                  </a:lnTo>
                  <a:lnTo>
                    <a:pt x="5834" y="10069"/>
                  </a:lnTo>
                  <a:lnTo>
                    <a:pt x="5834" y="10071"/>
                  </a:lnTo>
                  <a:lnTo>
                    <a:pt x="5544" y="12542"/>
                  </a:lnTo>
                  <a:lnTo>
                    <a:pt x="7958" y="12542"/>
                  </a:lnTo>
                  <a:lnTo>
                    <a:pt x="9006" y="7843"/>
                  </a:lnTo>
                  <a:lnTo>
                    <a:pt x="9010" y="7928"/>
                  </a:lnTo>
                  <a:lnTo>
                    <a:pt x="9023" y="8013"/>
                  </a:lnTo>
                  <a:lnTo>
                    <a:pt x="9043" y="8093"/>
                  </a:lnTo>
                  <a:lnTo>
                    <a:pt x="9072" y="8170"/>
                  </a:lnTo>
                  <a:lnTo>
                    <a:pt x="9108" y="8245"/>
                  </a:lnTo>
                  <a:lnTo>
                    <a:pt x="9150" y="8314"/>
                  </a:lnTo>
                  <a:lnTo>
                    <a:pt x="9199" y="8378"/>
                  </a:lnTo>
                  <a:lnTo>
                    <a:pt x="9254" y="8438"/>
                  </a:lnTo>
                  <a:lnTo>
                    <a:pt x="9314" y="8492"/>
                  </a:lnTo>
                  <a:lnTo>
                    <a:pt x="9380" y="8541"/>
                  </a:lnTo>
                  <a:lnTo>
                    <a:pt x="9450" y="8583"/>
                  </a:lnTo>
                  <a:lnTo>
                    <a:pt x="9524" y="8619"/>
                  </a:lnTo>
                  <a:lnTo>
                    <a:pt x="9602" y="8647"/>
                  </a:lnTo>
                  <a:lnTo>
                    <a:pt x="9683" y="8667"/>
                  </a:lnTo>
                  <a:lnTo>
                    <a:pt x="9768" y="8680"/>
                  </a:lnTo>
                  <a:lnTo>
                    <a:pt x="9855" y="8685"/>
                  </a:lnTo>
                  <a:lnTo>
                    <a:pt x="9941" y="8680"/>
                  </a:lnTo>
                  <a:lnTo>
                    <a:pt x="10026" y="8667"/>
                  </a:lnTo>
                  <a:lnTo>
                    <a:pt x="10107" y="8647"/>
                  </a:lnTo>
                  <a:lnTo>
                    <a:pt x="10184" y="8619"/>
                  </a:lnTo>
                  <a:lnTo>
                    <a:pt x="10258" y="8583"/>
                  </a:lnTo>
                  <a:lnTo>
                    <a:pt x="10329" y="8541"/>
                  </a:lnTo>
                  <a:lnTo>
                    <a:pt x="10394" y="8492"/>
                  </a:lnTo>
                  <a:lnTo>
                    <a:pt x="10454" y="8438"/>
                  </a:lnTo>
                  <a:lnTo>
                    <a:pt x="10509" y="8378"/>
                  </a:lnTo>
                  <a:lnTo>
                    <a:pt x="10558" y="8314"/>
                  </a:lnTo>
                  <a:lnTo>
                    <a:pt x="10601" y="8245"/>
                  </a:lnTo>
                  <a:lnTo>
                    <a:pt x="10636" y="8170"/>
                  </a:lnTo>
                  <a:lnTo>
                    <a:pt x="10666" y="8093"/>
                  </a:lnTo>
                  <a:lnTo>
                    <a:pt x="10686" y="8013"/>
                  </a:lnTo>
                  <a:lnTo>
                    <a:pt x="10699" y="7928"/>
                  </a:lnTo>
                  <a:lnTo>
                    <a:pt x="10704" y="7843"/>
                  </a:lnTo>
                  <a:lnTo>
                    <a:pt x="10701" y="2409"/>
                  </a:lnTo>
                  <a:lnTo>
                    <a:pt x="10688" y="2162"/>
                  </a:lnTo>
                  <a:lnTo>
                    <a:pt x="10651" y="1922"/>
                  </a:lnTo>
                  <a:lnTo>
                    <a:pt x="10592" y="1692"/>
                  </a:lnTo>
                  <a:lnTo>
                    <a:pt x="10510" y="1470"/>
                  </a:lnTo>
                  <a:lnTo>
                    <a:pt x="10408" y="1259"/>
                  </a:lnTo>
                  <a:lnTo>
                    <a:pt x="10285" y="1061"/>
                  </a:lnTo>
                  <a:lnTo>
                    <a:pt x="10146" y="875"/>
                  </a:lnTo>
                  <a:lnTo>
                    <a:pt x="9989" y="704"/>
                  </a:lnTo>
                  <a:lnTo>
                    <a:pt x="9816" y="549"/>
                  </a:lnTo>
                  <a:lnTo>
                    <a:pt x="9629" y="410"/>
                  </a:lnTo>
                  <a:lnTo>
                    <a:pt x="9429" y="290"/>
                  </a:lnTo>
                  <a:lnTo>
                    <a:pt x="9217" y="189"/>
                  </a:lnTo>
                  <a:lnTo>
                    <a:pt x="8994" y="107"/>
                  </a:lnTo>
                  <a:lnTo>
                    <a:pt x="8761" y="48"/>
                  </a:lnTo>
                  <a:lnTo>
                    <a:pt x="8520" y="12"/>
                  </a:lnTo>
                  <a:lnTo>
                    <a:pt x="8272" y="0"/>
                  </a:lnTo>
                  <a:lnTo>
                    <a:pt x="2432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81" name="Oval 15"/>
            <p:cNvSpPr>
              <a:spLocks noChangeArrowheads="1"/>
            </p:cNvSpPr>
            <p:nvPr/>
          </p:nvSpPr>
          <p:spPr bwMode="auto">
            <a:xfrm>
              <a:off x="5562" y="3852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592912" name="AutoShape 16"/>
          <p:cNvSpPr>
            <a:spLocks noChangeArrowheads="1"/>
          </p:cNvSpPr>
          <p:nvPr/>
        </p:nvSpPr>
        <p:spPr bwMode="auto">
          <a:xfrm>
            <a:off x="1814513" y="5013325"/>
            <a:ext cx="5578475" cy="1858963"/>
          </a:xfrm>
          <a:prstGeom prst="irregularSeal1">
            <a:avLst/>
          </a:prstGeom>
          <a:solidFill>
            <a:srgbClr val="FFFF00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CC0000"/>
                </a:solidFill>
              </a:rPr>
              <a:t>400</a:t>
            </a:r>
            <a:r>
              <a:rPr lang="en-US" altLang="en-US" sz="4000" b="1">
                <a:solidFill>
                  <a:srgbClr val="CC0000"/>
                </a:solidFill>
              </a:rPr>
              <a:t> calories!</a:t>
            </a:r>
          </a:p>
        </p:txBody>
      </p:sp>
      <p:grpSp>
        <p:nvGrpSpPr>
          <p:cNvPr id="11273" name="Group 21"/>
          <p:cNvGrpSpPr>
            <a:grpSpLocks/>
          </p:cNvGrpSpPr>
          <p:nvPr/>
        </p:nvGrpSpPr>
        <p:grpSpPr bwMode="auto">
          <a:xfrm>
            <a:off x="957263" y="990600"/>
            <a:ext cx="7029450" cy="2660650"/>
            <a:chOff x="603" y="624"/>
            <a:chExt cx="4428" cy="1676"/>
          </a:xfrm>
        </p:grpSpPr>
        <p:sp>
          <p:nvSpPr>
            <p:cNvPr id="11274" name="Rectangle 7"/>
            <p:cNvSpPr>
              <a:spLocks noChangeArrowheads="1"/>
            </p:cNvSpPr>
            <p:nvPr/>
          </p:nvSpPr>
          <p:spPr bwMode="auto">
            <a:xfrm>
              <a:off x="603" y="624"/>
              <a:ext cx="184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200" b="1">
                  <a:solidFill>
                    <a:srgbClr val="0033CC"/>
                  </a:solidFill>
                </a:rPr>
                <a:t>20 Years Ago</a:t>
              </a:r>
            </a:p>
          </p:txBody>
        </p:sp>
        <p:sp>
          <p:nvSpPr>
            <p:cNvPr id="11275" name="Rectangle 10"/>
            <p:cNvSpPr>
              <a:spLocks noChangeArrowheads="1"/>
            </p:cNvSpPr>
            <p:nvPr/>
          </p:nvSpPr>
          <p:spPr bwMode="auto">
            <a:xfrm>
              <a:off x="3639" y="642"/>
              <a:ext cx="139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200" b="1">
                  <a:solidFill>
                    <a:srgbClr val="0033CC"/>
                  </a:solidFill>
                </a:rPr>
                <a:t>Today</a:t>
              </a:r>
            </a:p>
          </p:txBody>
        </p:sp>
        <p:pic>
          <p:nvPicPr>
            <p:cNvPr id="11276" name="Picture 17" descr="image of 2.4 oz of frie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81" t="8556" r="8081" b="8556"/>
            <a:stretch>
              <a:fillRect/>
            </a:stretch>
          </p:blipFill>
          <p:spPr bwMode="auto">
            <a:xfrm>
              <a:off x="907" y="954"/>
              <a:ext cx="1196" cy="1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7" name="Picture 18" descr="image of 6.9 oz of frie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56" b="8556"/>
            <a:stretch>
              <a:fillRect/>
            </a:stretch>
          </p:blipFill>
          <p:spPr bwMode="auto">
            <a:xfrm>
              <a:off x="3594" y="1008"/>
              <a:ext cx="1426" cy="1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8" name="Text Box 19"/>
            <p:cNvSpPr txBox="1">
              <a:spLocks noChangeArrowheads="1"/>
            </p:cNvSpPr>
            <p:nvPr/>
          </p:nvSpPr>
          <p:spPr bwMode="auto">
            <a:xfrm>
              <a:off x="763" y="2012"/>
              <a:ext cx="171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400" b="1"/>
                <a:t>2.4 ounces</a:t>
              </a:r>
            </a:p>
          </p:txBody>
        </p:sp>
        <p:sp>
          <p:nvSpPr>
            <p:cNvPr id="11279" name="Text Box 20"/>
            <p:cNvSpPr txBox="1">
              <a:spLocks noChangeArrowheads="1"/>
            </p:cNvSpPr>
            <p:nvPr/>
          </p:nvSpPr>
          <p:spPr bwMode="auto">
            <a:xfrm>
              <a:off x="3818" y="1981"/>
              <a:ext cx="11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400" b="1"/>
                <a:t>6.9 ounces</a:t>
              </a:r>
              <a:endParaRPr lang="en-US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07425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2900" grpId="0" animBg="1"/>
      <p:bldP spid="592908" grpId="0" animBg="1"/>
      <p:bldP spid="5929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0A74FB-4C51-4DAA-B868-569237327772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596994" name="Text Box 2"/>
          <p:cNvSpPr txBox="1">
            <a:spLocks noChangeArrowheads="1"/>
          </p:cNvSpPr>
          <p:nvPr/>
        </p:nvSpPr>
        <p:spPr bwMode="auto">
          <a:xfrm>
            <a:off x="1712913" y="4589463"/>
            <a:ext cx="57515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3200" b="1">
                <a:solidFill>
                  <a:srgbClr val="CC0000"/>
                </a:solidFill>
                <a:cs typeface="Arial" pitchFamily="34" charset="0"/>
              </a:rPr>
              <a:t>Guess the calorie difference!</a:t>
            </a:r>
            <a:endParaRPr lang="en-US" sz="3200" b="1">
              <a:solidFill>
                <a:srgbClr val="CC0000"/>
              </a:solidFill>
            </a:endParaRP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1009650" y="152400"/>
            <a:ext cx="7086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chemeClr val="tx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Coffee</a:t>
            </a:r>
            <a:endParaRPr lang="en-US" altLang="en-US" sz="4000" b="1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596996" name="Text Box 4"/>
          <p:cNvSpPr txBox="1">
            <a:spLocks noChangeArrowheads="1"/>
          </p:cNvSpPr>
          <p:nvPr/>
        </p:nvSpPr>
        <p:spPr bwMode="auto">
          <a:xfrm>
            <a:off x="5614988" y="3951288"/>
            <a:ext cx="2968625" cy="617537"/>
          </a:xfrm>
          <a:prstGeom prst="rect">
            <a:avLst/>
          </a:prstGeom>
          <a:solidFill>
            <a:srgbClr val="FFFF00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CC0000"/>
                </a:solidFill>
              </a:rPr>
              <a:t>350</a:t>
            </a:r>
            <a:r>
              <a:rPr lang="en-US" altLang="en-US" sz="3200">
                <a:solidFill>
                  <a:srgbClr val="CC0000"/>
                </a:solidFill>
              </a:rPr>
              <a:t> </a:t>
            </a:r>
            <a:r>
              <a:rPr lang="en-US" altLang="en-US" sz="3200" b="1">
                <a:solidFill>
                  <a:srgbClr val="CC0000"/>
                </a:solidFill>
                <a:cs typeface="Times New Roman" panose="02020603050405020304" pitchFamily="18" charset="0"/>
              </a:rPr>
              <a:t>calories</a:t>
            </a:r>
            <a:r>
              <a:rPr lang="en-US" altLang="en-US" sz="2800">
                <a:solidFill>
                  <a:srgbClr val="CC0000"/>
                </a:solidFill>
              </a:rPr>
              <a:t>  </a:t>
            </a:r>
          </a:p>
        </p:txBody>
      </p:sp>
      <p:sp>
        <p:nvSpPr>
          <p:cNvPr id="597004" name="Rectangle 12"/>
          <p:cNvSpPr>
            <a:spLocks noChangeArrowheads="1"/>
          </p:cNvSpPr>
          <p:nvPr/>
        </p:nvSpPr>
        <p:spPr bwMode="auto">
          <a:xfrm>
            <a:off x="1100138" y="3938588"/>
            <a:ext cx="2514600" cy="617537"/>
          </a:xfrm>
          <a:prstGeom prst="rect">
            <a:avLst/>
          </a:prstGeom>
          <a:solidFill>
            <a:srgbClr val="FFFF00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CC0000"/>
                </a:solidFill>
                <a:cs typeface="Times New Roman" panose="02020603050405020304" pitchFamily="18" charset="0"/>
              </a:rPr>
              <a:t>45 calories</a:t>
            </a:r>
          </a:p>
        </p:txBody>
      </p:sp>
      <p:grpSp>
        <p:nvGrpSpPr>
          <p:cNvPr id="21511" name="Group 13"/>
          <p:cNvGrpSpPr>
            <a:grpSpLocks/>
          </p:cNvGrpSpPr>
          <p:nvPr/>
        </p:nvGrpSpPr>
        <p:grpSpPr bwMode="auto">
          <a:xfrm>
            <a:off x="8686800" y="6115050"/>
            <a:ext cx="457200" cy="742950"/>
            <a:chOff x="5472" y="3852"/>
            <a:chExt cx="288" cy="468"/>
          </a:xfrm>
        </p:grpSpPr>
        <p:sp>
          <p:nvSpPr>
            <p:cNvPr id="21520" name="Freeform 14"/>
            <p:cNvSpPr>
              <a:spLocks noEditPoints="1"/>
            </p:cNvSpPr>
            <p:nvPr/>
          </p:nvSpPr>
          <p:spPr bwMode="auto">
            <a:xfrm>
              <a:off x="5472" y="3983"/>
              <a:ext cx="288" cy="337"/>
            </a:xfrm>
            <a:custGeom>
              <a:avLst/>
              <a:gdLst>
                <a:gd name="T0" fmla="*/ 148 w 10704"/>
                <a:gd name="T1" fmla="*/ 53 h 12542"/>
                <a:gd name="T2" fmla="*/ 150 w 10704"/>
                <a:gd name="T3" fmla="*/ 49 h 12542"/>
                <a:gd name="T4" fmla="*/ 156 w 10704"/>
                <a:gd name="T5" fmla="*/ 41 h 12542"/>
                <a:gd name="T6" fmla="*/ 165 w 10704"/>
                <a:gd name="T7" fmla="*/ 35 h 12542"/>
                <a:gd name="T8" fmla="*/ 175 w 10704"/>
                <a:gd name="T9" fmla="*/ 32 h 12542"/>
                <a:gd name="T10" fmla="*/ 187 w 10704"/>
                <a:gd name="T11" fmla="*/ 33 h 12542"/>
                <a:gd name="T12" fmla="*/ 202 w 10704"/>
                <a:gd name="T13" fmla="*/ 39 h 12542"/>
                <a:gd name="T14" fmla="*/ 213 w 10704"/>
                <a:gd name="T15" fmla="*/ 53 h 12542"/>
                <a:gd name="T16" fmla="*/ 218 w 10704"/>
                <a:gd name="T17" fmla="*/ 72 h 12542"/>
                <a:gd name="T18" fmla="*/ 217 w 10704"/>
                <a:gd name="T19" fmla="*/ 93 h 12542"/>
                <a:gd name="T20" fmla="*/ 214 w 10704"/>
                <a:gd name="T21" fmla="*/ 108 h 12542"/>
                <a:gd name="T22" fmla="*/ 208 w 10704"/>
                <a:gd name="T23" fmla="*/ 123 h 12542"/>
                <a:gd name="T24" fmla="*/ 205 w 10704"/>
                <a:gd name="T25" fmla="*/ 128 h 12542"/>
                <a:gd name="T26" fmla="*/ 203 w 10704"/>
                <a:gd name="T27" fmla="*/ 131 h 12542"/>
                <a:gd name="T28" fmla="*/ 179 w 10704"/>
                <a:gd name="T29" fmla="*/ 157 h 12542"/>
                <a:gd name="T30" fmla="*/ 148 w 10704"/>
                <a:gd name="T31" fmla="*/ 181 h 12542"/>
                <a:gd name="T32" fmla="*/ 116 w 10704"/>
                <a:gd name="T33" fmla="*/ 164 h 12542"/>
                <a:gd name="T34" fmla="*/ 88 w 10704"/>
                <a:gd name="T35" fmla="*/ 135 h 12542"/>
                <a:gd name="T36" fmla="*/ 83 w 10704"/>
                <a:gd name="T37" fmla="*/ 128 h 12542"/>
                <a:gd name="T38" fmla="*/ 81 w 10704"/>
                <a:gd name="T39" fmla="*/ 125 h 12542"/>
                <a:gd name="T40" fmla="*/ 75 w 10704"/>
                <a:gd name="T41" fmla="*/ 112 h 12542"/>
                <a:gd name="T42" fmla="*/ 71 w 10704"/>
                <a:gd name="T43" fmla="*/ 97 h 12542"/>
                <a:gd name="T44" fmla="*/ 69 w 10704"/>
                <a:gd name="T45" fmla="*/ 77 h 12542"/>
                <a:gd name="T46" fmla="*/ 72 w 10704"/>
                <a:gd name="T47" fmla="*/ 57 h 12542"/>
                <a:gd name="T48" fmla="*/ 82 w 10704"/>
                <a:gd name="T49" fmla="*/ 42 h 12542"/>
                <a:gd name="T50" fmla="*/ 97 w 10704"/>
                <a:gd name="T51" fmla="*/ 34 h 12542"/>
                <a:gd name="T52" fmla="*/ 109 w 10704"/>
                <a:gd name="T53" fmla="*/ 32 h 12542"/>
                <a:gd name="T54" fmla="*/ 120 w 10704"/>
                <a:gd name="T55" fmla="*/ 34 h 12542"/>
                <a:gd name="T56" fmla="*/ 129 w 10704"/>
                <a:gd name="T57" fmla="*/ 40 h 12542"/>
                <a:gd name="T58" fmla="*/ 137 w 10704"/>
                <a:gd name="T59" fmla="*/ 48 h 12542"/>
                <a:gd name="T60" fmla="*/ 139 w 10704"/>
                <a:gd name="T61" fmla="*/ 52 h 12542"/>
                <a:gd name="T62" fmla="*/ 142 w 10704"/>
                <a:gd name="T63" fmla="*/ 56 h 12542"/>
                <a:gd name="T64" fmla="*/ 143 w 10704"/>
                <a:gd name="T65" fmla="*/ 58 h 12542"/>
                <a:gd name="T66" fmla="*/ 144 w 10704"/>
                <a:gd name="T67" fmla="*/ 60 h 12542"/>
                <a:gd name="T68" fmla="*/ 145 w 10704"/>
                <a:gd name="T69" fmla="*/ 59 h 12542"/>
                <a:gd name="T70" fmla="*/ 146 w 10704"/>
                <a:gd name="T71" fmla="*/ 56 h 12542"/>
                <a:gd name="T72" fmla="*/ 29 w 10704"/>
                <a:gd name="T73" fmla="*/ 11 h 12542"/>
                <a:gd name="T74" fmla="*/ 1 w 10704"/>
                <a:gd name="T75" fmla="*/ 52 h 12542"/>
                <a:gd name="T76" fmla="*/ 3 w 10704"/>
                <a:gd name="T77" fmla="*/ 222 h 12542"/>
                <a:gd name="T78" fmla="*/ 16 w 10704"/>
                <a:gd name="T79" fmla="*/ 232 h 12542"/>
                <a:gd name="T80" fmla="*/ 34 w 10704"/>
                <a:gd name="T81" fmla="*/ 231 h 12542"/>
                <a:gd name="T82" fmla="*/ 45 w 10704"/>
                <a:gd name="T83" fmla="*/ 217 h 12542"/>
                <a:gd name="T84" fmla="*/ 131 w 10704"/>
                <a:gd name="T85" fmla="*/ 271 h 12542"/>
                <a:gd name="T86" fmla="*/ 131 w 10704"/>
                <a:gd name="T87" fmla="*/ 271 h 12542"/>
                <a:gd name="T88" fmla="*/ 133 w 10704"/>
                <a:gd name="T89" fmla="*/ 264 h 12542"/>
                <a:gd name="T90" fmla="*/ 140 w 10704"/>
                <a:gd name="T91" fmla="*/ 258 h 12542"/>
                <a:gd name="T92" fmla="*/ 150 w 10704"/>
                <a:gd name="T93" fmla="*/ 259 h 12542"/>
                <a:gd name="T94" fmla="*/ 156 w 10704"/>
                <a:gd name="T95" fmla="*/ 267 h 12542"/>
                <a:gd name="T96" fmla="*/ 157 w 10704"/>
                <a:gd name="T97" fmla="*/ 271 h 12542"/>
                <a:gd name="T98" fmla="*/ 157 w 10704"/>
                <a:gd name="T99" fmla="*/ 271 h 12542"/>
                <a:gd name="T100" fmla="*/ 245 w 10704"/>
                <a:gd name="T101" fmla="*/ 222 h 12542"/>
                <a:gd name="T102" fmla="*/ 258 w 10704"/>
                <a:gd name="T103" fmla="*/ 232 h 12542"/>
                <a:gd name="T104" fmla="*/ 276 w 10704"/>
                <a:gd name="T105" fmla="*/ 231 h 12542"/>
                <a:gd name="T106" fmla="*/ 287 w 10704"/>
                <a:gd name="T107" fmla="*/ 217 h 12542"/>
                <a:gd name="T108" fmla="*/ 283 w 10704"/>
                <a:gd name="T109" fmla="*/ 39 h 12542"/>
                <a:gd name="T110" fmla="*/ 248 w 10704"/>
                <a:gd name="T111" fmla="*/ 5 h 1254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704"/>
                <a:gd name="T169" fmla="*/ 0 h 12542"/>
                <a:gd name="T170" fmla="*/ 10704 w 10704"/>
                <a:gd name="T171" fmla="*/ 12542 h 1254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704" h="12542">
                  <a:moveTo>
                    <a:pt x="5418" y="2093"/>
                  </a:moveTo>
                  <a:lnTo>
                    <a:pt x="5426" y="2076"/>
                  </a:lnTo>
                  <a:lnTo>
                    <a:pt x="5436" y="2059"/>
                  </a:lnTo>
                  <a:lnTo>
                    <a:pt x="5446" y="2042"/>
                  </a:lnTo>
                  <a:lnTo>
                    <a:pt x="5455" y="2025"/>
                  </a:lnTo>
                  <a:lnTo>
                    <a:pt x="5465" y="2009"/>
                  </a:lnTo>
                  <a:lnTo>
                    <a:pt x="5475" y="1992"/>
                  </a:lnTo>
                  <a:lnTo>
                    <a:pt x="5485" y="1975"/>
                  </a:lnTo>
                  <a:lnTo>
                    <a:pt x="5495" y="1959"/>
                  </a:lnTo>
                  <a:lnTo>
                    <a:pt x="5505" y="1942"/>
                  </a:lnTo>
                  <a:lnTo>
                    <a:pt x="5516" y="1924"/>
                  </a:lnTo>
                  <a:lnTo>
                    <a:pt x="5527" y="1908"/>
                  </a:lnTo>
                  <a:lnTo>
                    <a:pt x="5537" y="1891"/>
                  </a:lnTo>
                  <a:lnTo>
                    <a:pt x="5549" y="1874"/>
                  </a:lnTo>
                  <a:lnTo>
                    <a:pt x="5560" y="1858"/>
                  </a:lnTo>
                  <a:lnTo>
                    <a:pt x="5571" y="1841"/>
                  </a:lnTo>
                  <a:lnTo>
                    <a:pt x="5583" y="1825"/>
                  </a:lnTo>
                  <a:lnTo>
                    <a:pt x="5612" y="1780"/>
                  </a:lnTo>
                  <a:lnTo>
                    <a:pt x="5644" y="1736"/>
                  </a:lnTo>
                  <a:lnTo>
                    <a:pt x="5674" y="1694"/>
                  </a:lnTo>
                  <a:lnTo>
                    <a:pt x="5706" y="1654"/>
                  </a:lnTo>
                  <a:lnTo>
                    <a:pt x="5739" y="1614"/>
                  </a:lnTo>
                  <a:lnTo>
                    <a:pt x="5772" y="1576"/>
                  </a:lnTo>
                  <a:lnTo>
                    <a:pt x="5807" y="1540"/>
                  </a:lnTo>
                  <a:lnTo>
                    <a:pt x="5843" y="1505"/>
                  </a:lnTo>
                  <a:lnTo>
                    <a:pt x="5879" y="1472"/>
                  </a:lnTo>
                  <a:lnTo>
                    <a:pt x="5918" y="1441"/>
                  </a:lnTo>
                  <a:lnTo>
                    <a:pt x="5957" y="1411"/>
                  </a:lnTo>
                  <a:lnTo>
                    <a:pt x="5997" y="1384"/>
                  </a:lnTo>
                  <a:lnTo>
                    <a:pt x="6040" y="1358"/>
                  </a:lnTo>
                  <a:lnTo>
                    <a:pt x="6083" y="1332"/>
                  </a:lnTo>
                  <a:lnTo>
                    <a:pt x="6129" y="1310"/>
                  </a:lnTo>
                  <a:lnTo>
                    <a:pt x="6177" y="1290"/>
                  </a:lnTo>
                  <a:lnTo>
                    <a:pt x="6225" y="1272"/>
                  </a:lnTo>
                  <a:lnTo>
                    <a:pt x="6272" y="1256"/>
                  </a:lnTo>
                  <a:lnTo>
                    <a:pt x="6322" y="1242"/>
                  </a:lnTo>
                  <a:lnTo>
                    <a:pt x="6370" y="1231"/>
                  </a:lnTo>
                  <a:lnTo>
                    <a:pt x="6421" y="1221"/>
                  </a:lnTo>
                  <a:lnTo>
                    <a:pt x="6471" y="1213"/>
                  </a:lnTo>
                  <a:lnTo>
                    <a:pt x="6521" y="1207"/>
                  </a:lnTo>
                  <a:lnTo>
                    <a:pt x="6573" y="1204"/>
                  </a:lnTo>
                  <a:lnTo>
                    <a:pt x="6623" y="1201"/>
                  </a:lnTo>
                  <a:lnTo>
                    <a:pt x="6675" y="1201"/>
                  </a:lnTo>
                  <a:lnTo>
                    <a:pt x="6726" y="1203"/>
                  </a:lnTo>
                  <a:lnTo>
                    <a:pt x="6778" y="1206"/>
                  </a:lnTo>
                  <a:lnTo>
                    <a:pt x="6829" y="1210"/>
                  </a:lnTo>
                  <a:lnTo>
                    <a:pt x="6882" y="1217"/>
                  </a:lnTo>
                  <a:lnTo>
                    <a:pt x="6933" y="1225"/>
                  </a:lnTo>
                  <a:lnTo>
                    <a:pt x="6986" y="1235"/>
                  </a:lnTo>
                  <a:lnTo>
                    <a:pt x="7070" y="1254"/>
                  </a:lnTo>
                  <a:lnTo>
                    <a:pt x="7152" y="1278"/>
                  </a:lnTo>
                  <a:lnTo>
                    <a:pt x="7231" y="1306"/>
                  </a:lnTo>
                  <a:lnTo>
                    <a:pt x="7306" y="1340"/>
                  </a:lnTo>
                  <a:lnTo>
                    <a:pt x="7379" y="1377"/>
                  </a:lnTo>
                  <a:lnTo>
                    <a:pt x="7450" y="1418"/>
                  </a:lnTo>
                  <a:lnTo>
                    <a:pt x="7517" y="1463"/>
                  </a:lnTo>
                  <a:lnTo>
                    <a:pt x="7580" y="1512"/>
                  </a:lnTo>
                  <a:lnTo>
                    <a:pt x="7641" y="1565"/>
                  </a:lnTo>
                  <a:lnTo>
                    <a:pt x="7698" y="1621"/>
                  </a:lnTo>
                  <a:lnTo>
                    <a:pt x="7751" y="1683"/>
                  </a:lnTo>
                  <a:lnTo>
                    <a:pt x="7801" y="1746"/>
                  </a:lnTo>
                  <a:lnTo>
                    <a:pt x="7847" y="1813"/>
                  </a:lnTo>
                  <a:lnTo>
                    <a:pt x="7890" y="1884"/>
                  </a:lnTo>
                  <a:lnTo>
                    <a:pt x="7929" y="1959"/>
                  </a:lnTo>
                  <a:lnTo>
                    <a:pt x="7965" y="2036"/>
                  </a:lnTo>
                  <a:lnTo>
                    <a:pt x="7999" y="2127"/>
                  </a:lnTo>
                  <a:lnTo>
                    <a:pt x="8029" y="2220"/>
                  </a:lnTo>
                  <a:lnTo>
                    <a:pt x="8054" y="2314"/>
                  </a:lnTo>
                  <a:lnTo>
                    <a:pt x="8073" y="2407"/>
                  </a:lnTo>
                  <a:lnTo>
                    <a:pt x="8088" y="2501"/>
                  </a:lnTo>
                  <a:lnTo>
                    <a:pt x="8099" y="2596"/>
                  </a:lnTo>
                  <a:lnTo>
                    <a:pt x="8106" y="2690"/>
                  </a:lnTo>
                  <a:lnTo>
                    <a:pt x="8109" y="2785"/>
                  </a:lnTo>
                  <a:lnTo>
                    <a:pt x="8110" y="2880"/>
                  </a:lnTo>
                  <a:lnTo>
                    <a:pt x="8107" y="2975"/>
                  </a:lnTo>
                  <a:lnTo>
                    <a:pt x="8102" y="3070"/>
                  </a:lnTo>
                  <a:lnTo>
                    <a:pt x="8095" y="3166"/>
                  </a:lnTo>
                  <a:lnTo>
                    <a:pt x="8086" y="3261"/>
                  </a:lnTo>
                  <a:lnTo>
                    <a:pt x="8075" y="3355"/>
                  </a:lnTo>
                  <a:lnTo>
                    <a:pt x="8063" y="3451"/>
                  </a:lnTo>
                  <a:lnTo>
                    <a:pt x="8050" y="3546"/>
                  </a:lnTo>
                  <a:lnTo>
                    <a:pt x="8039" y="3616"/>
                  </a:lnTo>
                  <a:lnTo>
                    <a:pt x="8026" y="3685"/>
                  </a:lnTo>
                  <a:lnTo>
                    <a:pt x="8012" y="3756"/>
                  </a:lnTo>
                  <a:lnTo>
                    <a:pt x="7996" y="3825"/>
                  </a:lnTo>
                  <a:lnTo>
                    <a:pt x="7978" y="3893"/>
                  </a:lnTo>
                  <a:lnTo>
                    <a:pt x="7958" y="3962"/>
                  </a:lnTo>
                  <a:lnTo>
                    <a:pt x="7937" y="4030"/>
                  </a:lnTo>
                  <a:lnTo>
                    <a:pt x="7914" y="4098"/>
                  </a:lnTo>
                  <a:lnTo>
                    <a:pt x="7890" y="4165"/>
                  </a:lnTo>
                  <a:lnTo>
                    <a:pt x="7864" y="4232"/>
                  </a:lnTo>
                  <a:lnTo>
                    <a:pt x="7837" y="4299"/>
                  </a:lnTo>
                  <a:lnTo>
                    <a:pt x="7810" y="4366"/>
                  </a:lnTo>
                  <a:lnTo>
                    <a:pt x="7781" y="4431"/>
                  </a:lnTo>
                  <a:lnTo>
                    <a:pt x="7750" y="4497"/>
                  </a:lnTo>
                  <a:lnTo>
                    <a:pt x="7718" y="4562"/>
                  </a:lnTo>
                  <a:lnTo>
                    <a:pt x="7687" y="4627"/>
                  </a:lnTo>
                  <a:lnTo>
                    <a:pt x="7677" y="4644"/>
                  </a:lnTo>
                  <a:lnTo>
                    <a:pt x="7668" y="4661"/>
                  </a:lnTo>
                  <a:lnTo>
                    <a:pt x="7659" y="4678"/>
                  </a:lnTo>
                  <a:lnTo>
                    <a:pt x="7649" y="4695"/>
                  </a:lnTo>
                  <a:lnTo>
                    <a:pt x="7640" y="4712"/>
                  </a:lnTo>
                  <a:lnTo>
                    <a:pt x="7630" y="4729"/>
                  </a:lnTo>
                  <a:lnTo>
                    <a:pt x="7620" y="4746"/>
                  </a:lnTo>
                  <a:lnTo>
                    <a:pt x="7610" y="4763"/>
                  </a:lnTo>
                  <a:lnTo>
                    <a:pt x="7600" y="4779"/>
                  </a:lnTo>
                  <a:lnTo>
                    <a:pt x="7589" y="4796"/>
                  </a:lnTo>
                  <a:lnTo>
                    <a:pt x="7577" y="4813"/>
                  </a:lnTo>
                  <a:lnTo>
                    <a:pt x="7566" y="4829"/>
                  </a:lnTo>
                  <a:lnTo>
                    <a:pt x="7555" y="4845"/>
                  </a:lnTo>
                  <a:lnTo>
                    <a:pt x="7544" y="4861"/>
                  </a:lnTo>
                  <a:lnTo>
                    <a:pt x="7532" y="4877"/>
                  </a:lnTo>
                  <a:lnTo>
                    <a:pt x="7521" y="4893"/>
                  </a:lnTo>
                  <a:lnTo>
                    <a:pt x="7405" y="5039"/>
                  </a:lnTo>
                  <a:lnTo>
                    <a:pt x="7286" y="5182"/>
                  </a:lnTo>
                  <a:lnTo>
                    <a:pt x="7166" y="5322"/>
                  </a:lnTo>
                  <a:lnTo>
                    <a:pt x="7044" y="5458"/>
                  </a:lnTo>
                  <a:lnTo>
                    <a:pt x="6919" y="5592"/>
                  </a:lnTo>
                  <a:lnTo>
                    <a:pt x="6792" y="5722"/>
                  </a:lnTo>
                  <a:lnTo>
                    <a:pt x="6662" y="5850"/>
                  </a:lnTo>
                  <a:lnTo>
                    <a:pt x="6528" y="5973"/>
                  </a:lnTo>
                  <a:lnTo>
                    <a:pt x="6393" y="6093"/>
                  </a:lnTo>
                  <a:lnTo>
                    <a:pt x="6253" y="6211"/>
                  </a:lnTo>
                  <a:lnTo>
                    <a:pt x="6111" y="6325"/>
                  </a:lnTo>
                  <a:lnTo>
                    <a:pt x="5965" y="6437"/>
                  </a:lnTo>
                  <a:lnTo>
                    <a:pt x="5815" y="6544"/>
                  </a:lnTo>
                  <a:lnTo>
                    <a:pt x="5662" y="6648"/>
                  </a:lnTo>
                  <a:lnTo>
                    <a:pt x="5505" y="6751"/>
                  </a:lnTo>
                  <a:lnTo>
                    <a:pt x="5344" y="6849"/>
                  </a:lnTo>
                  <a:lnTo>
                    <a:pt x="5184" y="6751"/>
                  </a:lnTo>
                  <a:lnTo>
                    <a:pt x="5027" y="6648"/>
                  </a:lnTo>
                  <a:lnTo>
                    <a:pt x="4873" y="6544"/>
                  </a:lnTo>
                  <a:lnTo>
                    <a:pt x="4725" y="6437"/>
                  </a:lnTo>
                  <a:lnTo>
                    <a:pt x="4578" y="6325"/>
                  </a:lnTo>
                  <a:lnTo>
                    <a:pt x="4436" y="6211"/>
                  </a:lnTo>
                  <a:lnTo>
                    <a:pt x="4297" y="6093"/>
                  </a:lnTo>
                  <a:lnTo>
                    <a:pt x="4161" y="5973"/>
                  </a:lnTo>
                  <a:lnTo>
                    <a:pt x="4027" y="5850"/>
                  </a:lnTo>
                  <a:lnTo>
                    <a:pt x="3897" y="5722"/>
                  </a:lnTo>
                  <a:lnTo>
                    <a:pt x="3770" y="5592"/>
                  </a:lnTo>
                  <a:lnTo>
                    <a:pt x="3645" y="5458"/>
                  </a:lnTo>
                  <a:lnTo>
                    <a:pt x="3523" y="5322"/>
                  </a:lnTo>
                  <a:lnTo>
                    <a:pt x="3403" y="5182"/>
                  </a:lnTo>
                  <a:lnTo>
                    <a:pt x="3284" y="5039"/>
                  </a:lnTo>
                  <a:lnTo>
                    <a:pt x="3169" y="4893"/>
                  </a:lnTo>
                  <a:lnTo>
                    <a:pt x="3157" y="4877"/>
                  </a:lnTo>
                  <a:lnTo>
                    <a:pt x="3145" y="4861"/>
                  </a:lnTo>
                  <a:lnTo>
                    <a:pt x="3134" y="4845"/>
                  </a:lnTo>
                  <a:lnTo>
                    <a:pt x="3123" y="4829"/>
                  </a:lnTo>
                  <a:lnTo>
                    <a:pt x="3111" y="4813"/>
                  </a:lnTo>
                  <a:lnTo>
                    <a:pt x="3100" y="4796"/>
                  </a:lnTo>
                  <a:lnTo>
                    <a:pt x="3090" y="4779"/>
                  </a:lnTo>
                  <a:lnTo>
                    <a:pt x="3079" y="4763"/>
                  </a:lnTo>
                  <a:lnTo>
                    <a:pt x="3069" y="4746"/>
                  </a:lnTo>
                  <a:lnTo>
                    <a:pt x="3059" y="4729"/>
                  </a:lnTo>
                  <a:lnTo>
                    <a:pt x="3050" y="4712"/>
                  </a:lnTo>
                  <a:lnTo>
                    <a:pt x="3040" y="4695"/>
                  </a:lnTo>
                  <a:lnTo>
                    <a:pt x="3031" y="4678"/>
                  </a:lnTo>
                  <a:lnTo>
                    <a:pt x="3021" y="4661"/>
                  </a:lnTo>
                  <a:lnTo>
                    <a:pt x="3012" y="4644"/>
                  </a:lnTo>
                  <a:lnTo>
                    <a:pt x="3004" y="4627"/>
                  </a:lnTo>
                  <a:lnTo>
                    <a:pt x="2971" y="4562"/>
                  </a:lnTo>
                  <a:lnTo>
                    <a:pt x="2940" y="4497"/>
                  </a:lnTo>
                  <a:lnTo>
                    <a:pt x="2909" y="4431"/>
                  </a:lnTo>
                  <a:lnTo>
                    <a:pt x="2880" y="4366"/>
                  </a:lnTo>
                  <a:lnTo>
                    <a:pt x="2852" y="4299"/>
                  </a:lnTo>
                  <a:lnTo>
                    <a:pt x="2824" y="4232"/>
                  </a:lnTo>
                  <a:lnTo>
                    <a:pt x="2799" y="4165"/>
                  </a:lnTo>
                  <a:lnTo>
                    <a:pt x="2775" y="4098"/>
                  </a:lnTo>
                  <a:lnTo>
                    <a:pt x="2752" y="4030"/>
                  </a:lnTo>
                  <a:lnTo>
                    <a:pt x="2730" y="3962"/>
                  </a:lnTo>
                  <a:lnTo>
                    <a:pt x="2711" y="3893"/>
                  </a:lnTo>
                  <a:lnTo>
                    <a:pt x="2693" y="3825"/>
                  </a:lnTo>
                  <a:lnTo>
                    <a:pt x="2677" y="3756"/>
                  </a:lnTo>
                  <a:lnTo>
                    <a:pt x="2663" y="3685"/>
                  </a:lnTo>
                  <a:lnTo>
                    <a:pt x="2649" y="3616"/>
                  </a:lnTo>
                  <a:lnTo>
                    <a:pt x="2639" y="3546"/>
                  </a:lnTo>
                  <a:lnTo>
                    <a:pt x="2626" y="3451"/>
                  </a:lnTo>
                  <a:lnTo>
                    <a:pt x="2614" y="3355"/>
                  </a:lnTo>
                  <a:lnTo>
                    <a:pt x="2603" y="3261"/>
                  </a:lnTo>
                  <a:lnTo>
                    <a:pt x="2594" y="3166"/>
                  </a:lnTo>
                  <a:lnTo>
                    <a:pt x="2587" y="3070"/>
                  </a:lnTo>
                  <a:lnTo>
                    <a:pt x="2582" y="2975"/>
                  </a:lnTo>
                  <a:lnTo>
                    <a:pt x="2579" y="2880"/>
                  </a:lnTo>
                  <a:lnTo>
                    <a:pt x="2580" y="2785"/>
                  </a:lnTo>
                  <a:lnTo>
                    <a:pt x="2583" y="2690"/>
                  </a:lnTo>
                  <a:lnTo>
                    <a:pt x="2590" y="2596"/>
                  </a:lnTo>
                  <a:lnTo>
                    <a:pt x="2601" y="2501"/>
                  </a:lnTo>
                  <a:lnTo>
                    <a:pt x="2616" y="2407"/>
                  </a:lnTo>
                  <a:lnTo>
                    <a:pt x="2635" y="2314"/>
                  </a:lnTo>
                  <a:lnTo>
                    <a:pt x="2660" y="2220"/>
                  </a:lnTo>
                  <a:lnTo>
                    <a:pt x="2690" y="2127"/>
                  </a:lnTo>
                  <a:lnTo>
                    <a:pt x="2725" y="2036"/>
                  </a:lnTo>
                  <a:lnTo>
                    <a:pt x="2760" y="1959"/>
                  </a:lnTo>
                  <a:lnTo>
                    <a:pt x="2799" y="1884"/>
                  </a:lnTo>
                  <a:lnTo>
                    <a:pt x="2842" y="1813"/>
                  </a:lnTo>
                  <a:lnTo>
                    <a:pt x="2888" y="1746"/>
                  </a:lnTo>
                  <a:lnTo>
                    <a:pt x="2939" y="1683"/>
                  </a:lnTo>
                  <a:lnTo>
                    <a:pt x="2992" y="1621"/>
                  </a:lnTo>
                  <a:lnTo>
                    <a:pt x="3049" y="1565"/>
                  </a:lnTo>
                  <a:lnTo>
                    <a:pt x="3109" y="1512"/>
                  </a:lnTo>
                  <a:lnTo>
                    <a:pt x="3173" y="1463"/>
                  </a:lnTo>
                  <a:lnTo>
                    <a:pt x="3240" y="1418"/>
                  </a:lnTo>
                  <a:lnTo>
                    <a:pt x="3310" y="1377"/>
                  </a:lnTo>
                  <a:lnTo>
                    <a:pt x="3382" y="1340"/>
                  </a:lnTo>
                  <a:lnTo>
                    <a:pt x="3458" y="1306"/>
                  </a:lnTo>
                  <a:lnTo>
                    <a:pt x="3537" y="1278"/>
                  </a:lnTo>
                  <a:lnTo>
                    <a:pt x="3619" y="1254"/>
                  </a:lnTo>
                  <a:lnTo>
                    <a:pt x="3704" y="1235"/>
                  </a:lnTo>
                  <a:lnTo>
                    <a:pt x="3755" y="1225"/>
                  </a:lnTo>
                  <a:lnTo>
                    <a:pt x="3808" y="1217"/>
                  </a:lnTo>
                  <a:lnTo>
                    <a:pt x="3859" y="1210"/>
                  </a:lnTo>
                  <a:lnTo>
                    <a:pt x="3911" y="1206"/>
                  </a:lnTo>
                  <a:lnTo>
                    <a:pt x="3964" y="1203"/>
                  </a:lnTo>
                  <a:lnTo>
                    <a:pt x="4015" y="1201"/>
                  </a:lnTo>
                  <a:lnTo>
                    <a:pt x="4066" y="1201"/>
                  </a:lnTo>
                  <a:lnTo>
                    <a:pt x="4117" y="1204"/>
                  </a:lnTo>
                  <a:lnTo>
                    <a:pt x="4168" y="1207"/>
                  </a:lnTo>
                  <a:lnTo>
                    <a:pt x="4218" y="1213"/>
                  </a:lnTo>
                  <a:lnTo>
                    <a:pt x="4269" y="1221"/>
                  </a:lnTo>
                  <a:lnTo>
                    <a:pt x="4318" y="1231"/>
                  </a:lnTo>
                  <a:lnTo>
                    <a:pt x="4368" y="1242"/>
                  </a:lnTo>
                  <a:lnTo>
                    <a:pt x="4416" y="1256"/>
                  </a:lnTo>
                  <a:lnTo>
                    <a:pt x="4465" y="1272"/>
                  </a:lnTo>
                  <a:lnTo>
                    <a:pt x="4513" y="1290"/>
                  </a:lnTo>
                  <a:lnTo>
                    <a:pt x="4560" y="1310"/>
                  </a:lnTo>
                  <a:lnTo>
                    <a:pt x="4605" y="1332"/>
                  </a:lnTo>
                  <a:lnTo>
                    <a:pt x="4650" y="1358"/>
                  </a:lnTo>
                  <a:lnTo>
                    <a:pt x="4692" y="1384"/>
                  </a:lnTo>
                  <a:lnTo>
                    <a:pt x="4733" y="1411"/>
                  </a:lnTo>
                  <a:lnTo>
                    <a:pt x="4772" y="1441"/>
                  </a:lnTo>
                  <a:lnTo>
                    <a:pt x="4810" y="1472"/>
                  </a:lnTo>
                  <a:lnTo>
                    <a:pt x="4847" y="1505"/>
                  </a:lnTo>
                  <a:lnTo>
                    <a:pt x="4882" y="1540"/>
                  </a:lnTo>
                  <a:lnTo>
                    <a:pt x="4917" y="1576"/>
                  </a:lnTo>
                  <a:lnTo>
                    <a:pt x="4950" y="1614"/>
                  </a:lnTo>
                  <a:lnTo>
                    <a:pt x="4983" y="1654"/>
                  </a:lnTo>
                  <a:lnTo>
                    <a:pt x="5015" y="1694"/>
                  </a:lnTo>
                  <a:lnTo>
                    <a:pt x="5046" y="1736"/>
                  </a:lnTo>
                  <a:lnTo>
                    <a:pt x="5077" y="1780"/>
                  </a:lnTo>
                  <a:lnTo>
                    <a:pt x="5108" y="1825"/>
                  </a:lnTo>
                  <a:lnTo>
                    <a:pt x="5119" y="1841"/>
                  </a:lnTo>
                  <a:lnTo>
                    <a:pt x="5129" y="1858"/>
                  </a:lnTo>
                  <a:lnTo>
                    <a:pt x="5140" y="1874"/>
                  </a:lnTo>
                  <a:lnTo>
                    <a:pt x="5151" y="1891"/>
                  </a:lnTo>
                  <a:lnTo>
                    <a:pt x="5162" y="1908"/>
                  </a:lnTo>
                  <a:lnTo>
                    <a:pt x="5173" y="1924"/>
                  </a:lnTo>
                  <a:lnTo>
                    <a:pt x="5184" y="1942"/>
                  </a:lnTo>
                  <a:lnTo>
                    <a:pt x="5194" y="1959"/>
                  </a:lnTo>
                  <a:lnTo>
                    <a:pt x="5204" y="1975"/>
                  </a:lnTo>
                  <a:lnTo>
                    <a:pt x="5214" y="1992"/>
                  </a:lnTo>
                  <a:lnTo>
                    <a:pt x="5224" y="2009"/>
                  </a:lnTo>
                  <a:lnTo>
                    <a:pt x="5234" y="2025"/>
                  </a:lnTo>
                  <a:lnTo>
                    <a:pt x="5243" y="2042"/>
                  </a:lnTo>
                  <a:lnTo>
                    <a:pt x="5252" y="2059"/>
                  </a:lnTo>
                  <a:lnTo>
                    <a:pt x="5263" y="2076"/>
                  </a:lnTo>
                  <a:lnTo>
                    <a:pt x="5272" y="2093"/>
                  </a:lnTo>
                  <a:lnTo>
                    <a:pt x="5276" y="2101"/>
                  </a:lnTo>
                  <a:lnTo>
                    <a:pt x="5281" y="2110"/>
                  </a:lnTo>
                  <a:lnTo>
                    <a:pt x="5285" y="2120"/>
                  </a:lnTo>
                  <a:lnTo>
                    <a:pt x="5290" y="2129"/>
                  </a:lnTo>
                  <a:lnTo>
                    <a:pt x="5294" y="2139"/>
                  </a:lnTo>
                  <a:lnTo>
                    <a:pt x="5299" y="2148"/>
                  </a:lnTo>
                  <a:lnTo>
                    <a:pt x="5304" y="2158"/>
                  </a:lnTo>
                  <a:lnTo>
                    <a:pt x="5308" y="2169"/>
                  </a:lnTo>
                  <a:lnTo>
                    <a:pt x="5313" y="2179"/>
                  </a:lnTo>
                  <a:lnTo>
                    <a:pt x="5317" y="2189"/>
                  </a:lnTo>
                  <a:lnTo>
                    <a:pt x="5322" y="2199"/>
                  </a:lnTo>
                  <a:lnTo>
                    <a:pt x="5326" y="2210"/>
                  </a:lnTo>
                  <a:lnTo>
                    <a:pt x="5331" y="2220"/>
                  </a:lnTo>
                  <a:lnTo>
                    <a:pt x="5335" y="2230"/>
                  </a:lnTo>
                  <a:lnTo>
                    <a:pt x="5339" y="2241"/>
                  </a:lnTo>
                  <a:lnTo>
                    <a:pt x="5344" y="2252"/>
                  </a:lnTo>
                  <a:lnTo>
                    <a:pt x="5348" y="2241"/>
                  </a:lnTo>
                  <a:lnTo>
                    <a:pt x="5353" y="2230"/>
                  </a:lnTo>
                  <a:lnTo>
                    <a:pt x="5358" y="2220"/>
                  </a:lnTo>
                  <a:lnTo>
                    <a:pt x="5362" y="2210"/>
                  </a:lnTo>
                  <a:lnTo>
                    <a:pt x="5367" y="2199"/>
                  </a:lnTo>
                  <a:lnTo>
                    <a:pt x="5371" y="2189"/>
                  </a:lnTo>
                  <a:lnTo>
                    <a:pt x="5376" y="2179"/>
                  </a:lnTo>
                  <a:lnTo>
                    <a:pt x="5381" y="2169"/>
                  </a:lnTo>
                  <a:lnTo>
                    <a:pt x="5385" y="2158"/>
                  </a:lnTo>
                  <a:lnTo>
                    <a:pt x="5390" y="2148"/>
                  </a:lnTo>
                  <a:lnTo>
                    <a:pt x="5395" y="2139"/>
                  </a:lnTo>
                  <a:lnTo>
                    <a:pt x="5399" y="2129"/>
                  </a:lnTo>
                  <a:lnTo>
                    <a:pt x="5404" y="2120"/>
                  </a:lnTo>
                  <a:lnTo>
                    <a:pt x="5408" y="2110"/>
                  </a:lnTo>
                  <a:lnTo>
                    <a:pt x="5413" y="2101"/>
                  </a:lnTo>
                  <a:lnTo>
                    <a:pt x="5418" y="2093"/>
                  </a:lnTo>
                  <a:close/>
                  <a:moveTo>
                    <a:pt x="2432" y="0"/>
                  </a:moveTo>
                  <a:lnTo>
                    <a:pt x="2183" y="12"/>
                  </a:lnTo>
                  <a:lnTo>
                    <a:pt x="1942" y="48"/>
                  </a:lnTo>
                  <a:lnTo>
                    <a:pt x="1708" y="108"/>
                  </a:lnTo>
                  <a:lnTo>
                    <a:pt x="1486" y="190"/>
                  </a:lnTo>
                  <a:lnTo>
                    <a:pt x="1273" y="291"/>
                  </a:lnTo>
                  <a:lnTo>
                    <a:pt x="1073" y="412"/>
                  </a:lnTo>
                  <a:lnTo>
                    <a:pt x="887" y="551"/>
                  </a:lnTo>
                  <a:lnTo>
                    <a:pt x="714" y="707"/>
                  </a:lnTo>
                  <a:lnTo>
                    <a:pt x="557" y="878"/>
                  </a:lnTo>
                  <a:lnTo>
                    <a:pt x="418" y="1065"/>
                  </a:lnTo>
                  <a:lnTo>
                    <a:pt x="296" y="1263"/>
                  </a:lnTo>
                  <a:lnTo>
                    <a:pt x="194" y="1474"/>
                  </a:lnTo>
                  <a:lnTo>
                    <a:pt x="112" y="1696"/>
                  </a:lnTo>
                  <a:lnTo>
                    <a:pt x="53" y="1927"/>
                  </a:lnTo>
                  <a:lnTo>
                    <a:pt x="16" y="2167"/>
                  </a:lnTo>
                  <a:lnTo>
                    <a:pt x="4" y="2414"/>
                  </a:lnTo>
                  <a:lnTo>
                    <a:pt x="0" y="7843"/>
                  </a:lnTo>
                  <a:lnTo>
                    <a:pt x="4" y="7928"/>
                  </a:lnTo>
                  <a:lnTo>
                    <a:pt x="17" y="8013"/>
                  </a:lnTo>
                  <a:lnTo>
                    <a:pt x="37" y="8093"/>
                  </a:lnTo>
                  <a:lnTo>
                    <a:pt x="67" y="8170"/>
                  </a:lnTo>
                  <a:lnTo>
                    <a:pt x="102" y="8245"/>
                  </a:lnTo>
                  <a:lnTo>
                    <a:pt x="145" y="8314"/>
                  </a:lnTo>
                  <a:lnTo>
                    <a:pt x="193" y="8378"/>
                  </a:lnTo>
                  <a:lnTo>
                    <a:pt x="249" y="8438"/>
                  </a:lnTo>
                  <a:lnTo>
                    <a:pt x="308" y="8492"/>
                  </a:lnTo>
                  <a:lnTo>
                    <a:pt x="374" y="8541"/>
                  </a:lnTo>
                  <a:lnTo>
                    <a:pt x="444" y="8583"/>
                  </a:lnTo>
                  <a:lnTo>
                    <a:pt x="519" y="8619"/>
                  </a:lnTo>
                  <a:lnTo>
                    <a:pt x="596" y="8647"/>
                  </a:lnTo>
                  <a:lnTo>
                    <a:pt x="677" y="8667"/>
                  </a:lnTo>
                  <a:lnTo>
                    <a:pt x="762" y="8680"/>
                  </a:lnTo>
                  <a:lnTo>
                    <a:pt x="849" y="8685"/>
                  </a:lnTo>
                  <a:lnTo>
                    <a:pt x="935" y="8680"/>
                  </a:lnTo>
                  <a:lnTo>
                    <a:pt x="1020" y="8667"/>
                  </a:lnTo>
                  <a:lnTo>
                    <a:pt x="1101" y="8647"/>
                  </a:lnTo>
                  <a:lnTo>
                    <a:pt x="1180" y="8619"/>
                  </a:lnTo>
                  <a:lnTo>
                    <a:pt x="1253" y="8583"/>
                  </a:lnTo>
                  <a:lnTo>
                    <a:pt x="1323" y="8541"/>
                  </a:lnTo>
                  <a:lnTo>
                    <a:pt x="1389" y="8492"/>
                  </a:lnTo>
                  <a:lnTo>
                    <a:pt x="1450" y="8438"/>
                  </a:lnTo>
                  <a:lnTo>
                    <a:pt x="1504" y="8378"/>
                  </a:lnTo>
                  <a:lnTo>
                    <a:pt x="1553" y="8314"/>
                  </a:lnTo>
                  <a:lnTo>
                    <a:pt x="1595" y="8245"/>
                  </a:lnTo>
                  <a:lnTo>
                    <a:pt x="1632" y="8170"/>
                  </a:lnTo>
                  <a:lnTo>
                    <a:pt x="1660" y="8093"/>
                  </a:lnTo>
                  <a:lnTo>
                    <a:pt x="1680" y="8013"/>
                  </a:lnTo>
                  <a:lnTo>
                    <a:pt x="1693" y="7928"/>
                  </a:lnTo>
                  <a:lnTo>
                    <a:pt x="1698" y="7843"/>
                  </a:lnTo>
                  <a:lnTo>
                    <a:pt x="2746" y="12542"/>
                  </a:lnTo>
                  <a:lnTo>
                    <a:pt x="5161" y="12542"/>
                  </a:lnTo>
                  <a:lnTo>
                    <a:pt x="4870" y="10071"/>
                  </a:lnTo>
                  <a:lnTo>
                    <a:pt x="4869" y="10069"/>
                  </a:lnTo>
                  <a:lnTo>
                    <a:pt x="4869" y="10068"/>
                  </a:lnTo>
                  <a:lnTo>
                    <a:pt x="4869" y="10067"/>
                  </a:lnTo>
                  <a:lnTo>
                    <a:pt x="4869" y="10068"/>
                  </a:lnTo>
                  <a:lnTo>
                    <a:pt x="4869" y="10069"/>
                  </a:lnTo>
                  <a:lnTo>
                    <a:pt x="4869" y="10070"/>
                  </a:lnTo>
                  <a:lnTo>
                    <a:pt x="4869" y="10071"/>
                  </a:lnTo>
                  <a:lnTo>
                    <a:pt x="4869" y="10072"/>
                  </a:lnTo>
                  <a:lnTo>
                    <a:pt x="4869" y="10073"/>
                  </a:lnTo>
                  <a:lnTo>
                    <a:pt x="4869" y="10074"/>
                  </a:lnTo>
                  <a:lnTo>
                    <a:pt x="4869" y="10073"/>
                  </a:lnTo>
                  <a:lnTo>
                    <a:pt x="4869" y="10072"/>
                  </a:lnTo>
                  <a:lnTo>
                    <a:pt x="4870" y="10071"/>
                  </a:lnTo>
                  <a:lnTo>
                    <a:pt x="4872" y="10020"/>
                  </a:lnTo>
                  <a:lnTo>
                    <a:pt x="4879" y="9972"/>
                  </a:lnTo>
                  <a:lnTo>
                    <a:pt x="4892" y="9926"/>
                  </a:lnTo>
                  <a:lnTo>
                    <a:pt x="4908" y="9880"/>
                  </a:lnTo>
                  <a:lnTo>
                    <a:pt x="4928" y="9837"/>
                  </a:lnTo>
                  <a:lnTo>
                    <a:pt x="4952" y="9796"/>
                  </a:lnTo>
                  <a:lnTo>
                    <a:pt x="4979" y="9758"/>
                  </a:lnTo>
                  <a:lnTo>
                    <a:pt x="5011" y="9721"/>
                  </a:lnTo>
                  <a:lnTo>
                    <a:pt x="5045" y="9688"/>
                  </a:lnTo>
                  <a:lnTo>
                    <a:pt x="5082" y="9659"/>
                  </a:lnTo>
                  <a:lnTo>
                    <a:pt x="5122" y="9634"/>
                  </a:lnTo>
                  <a:lnTo>
                    <a:pt x="5163" y="9612"/>
                  </a:lnTo>
                  <a:lnTo>
                    <a:pt x="5208" y="9595"/>
                  </a:lnTo>
                  <a:lnTo>
                    <a:pt x="5254" y="9582"/>
                  </a:lnTo>
                  <a:lnTo>
                    <a:pt x="5302" y="9574"/>
                  </a:lnTo>
                  <a:lnTo>
                    <a:pt x="5351" y="9572"/>
                  </a:lnTo>
                  <a:lnTo>
                    <a:pt x="5400" y="9574"/>
                  </a:lnTo>
                  <a:lnTo>
                    <a:pt x="5449" y="9582"/>
                  </a:lnTo>
                  <a:lnTo>
                    <a:pt x="5495" y="9595"/>
                  </a:lnTo>
                  <a:lnTo>
                    <a:pt x="5539" y="9612"/>
                  </a:lnTo>
                  <a:lnTo>
                    <a:pt x="5581" y="9634"/>
                  </a:lnTo>
                  <a:lnTo>
                    <a:pt x="5620" y="9659"/>
                  </a:lnTo>
                  <a:lnTo>
                    <a:pt x="5658" y="9688"/>
                  </a:lnTo>
                  <a:lnTo>
                    <a:pt x="5692" y="9721"/>
                  </a:lnTo>
                  <a:lnTo>
                    <a:pt x="5723" y="9758"/>
                  </a:lnTo>
                  <a:lnTo>
                    <a:pt x="5751" y="9796"/>
                  </a:lnTo>
                  <a:lnTo>
                    <a:pt x="5775" y="9837"/>
                  </a:lnTo>
                  <a:lnTo>
                    <a:pt x="5795" y="9880"/>
                  </a:lnTo>
                  <a:lnTo>
                    <a:pt x="5811" y="9926"/>
                  </a:lnTo>
                  <a:lnTo>
                    <a:pt x="5824" y="9972"/>
                  </a:lnTo>
                  <a:lnTo>
                    <a:pt x="5831" y="10020"/>
                  </a:lnTo>
                  <a:lnTo>
                    <a:pt x="5834" y="10071"/>
                  </a:lnTo>
                  <a:lnTo>
                    <a:pt x="5834" y="10072"/>
                  </a:lnTo>
                  <a:lnTo>
                    <a:pt x="5834" y="10073"/>
                  </a:lnTo>
                  <a:lnTo>
                    <a:pt x="5834" y="10074"/>
                  </a:lnTo>
                  <a:lnTo>
                    <a:pt x="5834" y="10073"/>
                  </a:lnTo>
                  <a:lnTo>
                    <a:pt x="5834" y="10072"/>
                  </a:lnTo>
                  <a:lnTo>
                    <a:pt x="5834" y="10071"/>
                  </a:lnTo>
                  <a:lnTo>
                    <a:pt x="5834" y="10070"/>
                  </a:lnTo>
                  <a:lnTo>
                    <a:pt x="5834" y="10069"/>
                  </a:lnTo>
                  <a:lnTo>
                    <a:pt x="5834" y="10068"/>
                  </a:lnTo>
                  <a:lnTo>
                    <a:pt x="5834" y="10067"/>
                  </a:lnTo>
                  <a:lnTo>
                    <a:pt x="5834" y="10068"/>
                  </a:lnTo>
                  <a:lnTo>
                    <a:pt x="5834" y="10069"/>
                  </a:lnTo>
                  <a:lnTo>
                    <a:pt x="5834" y="10071"/>
                  </a:lnTo>
                  <a:lnTo>
                    <a:pt x="5544" y="12542"/>
                  </a:lnTo>
                  <a:lnTo>
                    <a:pt x="7958" y="12542"/>
                  </a:lnTo>
                  <a:lnTo>
                    <a:pt x="9006" y="7843"/>
                  </a:lnTo>
                  <a:lnTo>
                    <a:pt x="9010" y="7928"/>
                  </a:lnTo>
                  <a:lnTo>
                    <a:pt x="9023" y="8013"/>
                  </a:lnTo>
                  <a:lnTo>
                    <a:pt x="9043" y="8093"/>
                  </a:lnTo>
                  <a:lnTo>
                    <a:pt x="9072" y="8170"/>
                  </a:lnTo>
                  <a:lnTo>
                    <a:pt x="9108" y="8245"/>
                  </a:lnTo>
                  <a:lnTo>
                    <a:pt x="9150" y="8314"/>
                  </a:lnTo>
                  <a:lnTo>
                    <a:pt x="9199" y="8378"/>
                  </a:lnTo>
                  <a:lnTo>
                    <a:pt x="9254" y="8438"/>
                  </a:lnTo>
                  <a:lnTo>
                    <a:pt x="9314" y="8492"/>
                  </a:lnTo>
                  <a:lnTo>
                    <a:pt x="9380" y="8541"/>
                  </a:lnTo>
                  <a:lnTo>
                    <a:pt x="9450" y="8583"/>
                  </a:lnTo>
                  <a:lnTo>
                    <a:pt x="9524" y="8619"/>
                  </a:lnTo>
                  <a:lnTo>
                    <a:pt x="9602" y="8647"/>
                  </a:lnTo>
                  <a:lnTo>
                    <a:pt x="9683" y="8667"/>
                  </a:lnTo>
                  <a:lnTo>
                    <a:pt x="9768" y="8680"/>
                  </a:lnTo>
                  <a:lnTo>
                    <a:pt x="9855" y="8685"/>
                  </a:lnTo>
                  <a:lnTo>
                    <a:pt x="9941" y="8680"/>
                  </a:lnTo>
                  <a:lnTo>
                    <a:pt x="10026" y="8667"/>
                  </a:lnTo>
                  <a:lnTo>
                    <a:pt x="10107" y="8647"/>
                  </a:lnTo>
                  <a:lnTo>
                    <a:pt x="10184" y="8619"/>
                  </a:lnTo>
                  <a:lnTo>
                    <a:pt x="10258" y="8583"/>
                  </a:lnTo>
                  <a:lnTo>
                    <a:pt x="10329" y="8541"/>
                  </a:lnTo>
                  <a:lnTo>
                    <a:pt x="10394" y="8492"/>
                  </a:lnTo>
                  <a:lnTo>
                    <a:pt x="10454" y="8438"/>
                  </a:lnTo>
                  <a:lnTo>
                    <a:pt x="10509" y="8378"/>
                  </a:lnTo>
                  <a:lnTo>
                    <a:pt x="10558" y="8314"/>
                  </a:lnTo>
                  <a:lnTo>
                    <a:pt x="10601" y="8245"/>
                  </a:lnTo>
                  <a:lnTo>
                    <a:pt x="10636" y="8170"/>
                  </a:lnTo>
                  <a:lnTo>
                    <a:pt x="10666" y="8093"/>
                  </a:lnTo>
                  <a:lnTo>
                    <a:pt x="10686" y="8013"/>
                  </a:lnTo>
                  <a:lnTo>
                    <a:pt x="10699" y="7928"/>
                  </a:lnTo>
                  <a:lnTo>
                    <a:pt x="10704" y="7843"/>
                  </a:lnTo>
                  <a:lnTo>
                    <a:pt x="10701" y="2409"/>
                  </a:lnTo>
                  <a:lnTo>
                    <a:pt x="10688" y="2162"/>
                  </a:lnTo>
                  <a:lnTo>
                    <a:pt x="10651" y="1922"/>
                  </a:lnTo>
                  <a:lnTo>
                    <a:pt x="10592" y="1692"/>
                  </a:lnTo>
                  <a:lnTo>
                    <a:pt x="10510" y="1470"/>
                  </a:lnTo>
                  <a:lnTo>
                    <a:pt x="10408" y="1259"/>
                  </a:lnTo>
                  <a:lnTo>
                    <a:pt x="10285" y="1061"/>
                  </a:lnTo>
                  <a:lnTo>
                    <a:pt x="10146" y="875"/>
                  </a:lnTo>
                  <a:lnTo>
                    <a:pt x="9989" y="704"/>
                  </a:lnTo>
                  <a:lnTo>
                    <a:pt x="9816" y="549"/>
                  </a:lnTo>
                  <a:lnTo>
                    <a:pt x="9629" y="410"/>
                  </a:lnTo>
                  <a:lnTo>
                    <a:pt x="9429" y="290"/>
                  </a:lnTo>
                  <a:lnTo>
                    <a:pt x="9217" y="189"/>
                  </a:lnTo>
                  <a:lnTo>
                    <a:pt x="8994" y="107"/>
                  </a:lnTo>
                  <a:lnTo>
                    <a:pt x="8761" y="48"/>
                  </a:lnTo>
                  <a:lnTo>
                    <a:pt x="8520" y="12"/>
                  </a:lnTo>
                  <a:lnTo>
                    <a:pt x="8272" y="0"/>
                  </a:lnTo>
                  <a:lnTo>
                    <a:pt x="2432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521" name="Oval 15"/>
            <p:cNvSpPr>
              <a:spLocks noChangeArrowheads="1"/>
            </p:cNvSpPr>
            <p:nvPr/>
          </p:nvSpPr>
          <p:spPr bwMode="auto">
            <a:xfrm>
              <a:off x="5562" y="3852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597008" name="AutoShape 16"/>
          <p:cNvSpPr>
            <a:spLocks noChangeArrowheads="1"/>
          </p:cNvSpPr>
          <p:nvPr/>
        </p:nvSpPr>
        <p:spPr bwMode="auto">
          <a:xfrm>
            <a:off x="2016125" y="5111750"/>
            <a:ext cx="5172075" cy="1687513"/>
          </a:xfrm>
          <a:prstGeom prst="irregularSeal1">
            <a:avLst/>
          </a:prstGeom>
          <a:solidFill>
            <a:srgbClr val="FFFF00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CC0000"/>
                </a:solidFill>
              </a:rPr>
              <a:t> </a:t>
            </a:r>
            <a:r>
              <a:rPr lang="en-US" altLang="en-US" sz="3200" b="1">
                <a:solidFill>
                  <a:srgbClr val="CC0000"/>
                </a:solidFill>
              </a:rPr>
              <a:t>305</a:t>
            </a:r>
            <a:r>
              <a:rPr lang="en-US" altLang="en-US" sz="2800">
                <a:solidFill>
                  <a:srgbClr val="CC0000"/>
                </a:solidFill>
              </a:rPr>
              <a:t> </a:t>
            </a:r>
            <a:r>
              <a:rPr lang="en-US" altLang="en-US" sz="3600" b="1">
                <a:solidFill>
                  <a:srgbClr val="CC0000"/>
                </a:solidFill>
              </a:rPr>
              <a:t>calories!</a:t>
            </a:r>
          </a:p>
        </p:txBody>
      </p:sp>
      <p:grpSp>
        <p:nvGrpSpPr>
          <p:cNvPr id="21513" name="Group 22"/>
          <p:cNvGrpSpPr>
            <a:grpSpLocks/>
          </p:cNvGrpSpPr>
          <p:nvPr/>
        </p:nvGrpSpPr>
        <p:grpSpPr bwMode="auto">
          <a:xfrm>
            <a:off x="565150" y="412750"/>
            <a:ext cx="7378700" cy="587375"/>
            <a:chOff x="356" y="260"/>
            <a:chExt cx="4648" cy="370"/>
          </a:xfrm>
        </p:grpSpPr>
        <p:sp>
          <p:nvSpPr>
            <p:cNvPr id="21518" name="Rectangle 7"/>
            <p:cNvSpPr>
              <a:spLocks noChangeArrowheads="1"/>
            </p:cNvSpPr>
            <p:nvPr/>
          </p:nvSpPr>
          <p:spPr bwMode="auto">
            <a:xfrm>
              <a:off x="356" y="265"/>
              <a:ext cx="184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200" b="1">
                  <a:solidFill>
                    <a:srgbClr val="0033CC"/>
                  </a:solidFill>
                </a:rPr>
                <a:t>20 Years Ago</a:t>
              </a:r>
            </a:p>
          </p:txBody>
        </p:sp>
        <p:sp>
          <p:nvSpPr>
            <p:cNvPr id="21519" name="Rectangle 10"/>
            <p:cNvSpPr>
              <a:spLocks noChangeArrowheads="1"/>
            </p:cNvSpPr>
            <p:nvPr/>
          </p:nvSpPr>
          <p:spPr bwMode="auto">
            <a:xfrm>
              <a:off x="3612" y="260"/>
              <a:ext cx="139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200" b="1">
                  <a:solidFill>
                    <a:srgbClr val="0033CC"/>
                  </a:solidFill>
                </a:rPr>
                <a:t>Today</a:t>
              </a:r>
            </a:p>
          </p:txBody>
        </p:sp>
      </p:grpSp>
      <p:pic>
        <p:nvPicPr>
          <p:cNvPr id="21514" name="Picture 17" descr="coffees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00"/>
          <a:stretch>
            <a:fillRect/>
          </a:stretch>
        </p:blipFill>
        <p:spPr bwMode="auto">
          <a:xfrm>
            <a:off x="1277938" y="2312988"/>
            <a:ext cx="1995487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18" descr="coffe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663" y="2152650"/>
            <a:ext cx="1881187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6" name="Text Box 19"/>
          <p:cNvSpPr txBox="1">
            <a:spLocks noChangeArrowheads="1"/>
          </p:cNvSpPr>
          <p:nvPr/>
        </p:nvSpPr>
        <p:spPr bwMode="auto">
          <a:xfrm>
            <a:off x="309563" y="1158875"/>
            <a:ext cx="29674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/>
              <a:t>Coffee, 8 ounces</a:t>
            </a:r>
            <a:br>
              <a:rPr lang="en-US" altLang="en-US" b="1" dirty="0"/>
            </a:br>
            <a:r>
              <a:rPr lang="en-US" altLang="en-US" b="1" dirty="0"/>
              <a:t>(with whole milk &amp; sugar)</a:t>
            </a:r>
          </a:p>
        </p:txBody>
      </p:sp>
      <p:sp>
        <p:nvSpPr>
          <p:cNvPr id="21517" name="Text Box 20"/>
          <p:cNvSpPr txBox="1">
            <a:spLocks noChangeArrowheads="1"/>
          </p:cNvSpPr>
          <p:nvPr/>
        </p:nvSpPr>
        <p:spPr bwMode="auto">
          <a:xfrm>
            <a:off x="4894263" y="1090613"/>
            <a:ext cx="385603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/>
              <a:t>Mocha coffee, 16 ounces</a:t>
            </a:r>
            <a:br>
              <a:rPr lang="en-US" altLang="en-US" b="1" dirty="0"/>
            </a:br>
            <a:r>
              <a:rPr lang="en-US" altLang="en-US" b="1" dirty="0"/>
              <a:t>(with steamed whole milk</a:t>
            </a:r>
            <a:br>
              <a:rPr lang="en-US" altLang="en-US" b="1" dirty="0"/>
            </a:br>
            <a:r>
              <a:rPr lang="en-US" altLang="en-US" b="1" dirty="0"/>
              <a:t>&amp; mocha syrup)</a:t>
            </a:r>
            <a:endParaRPr lang="en-US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70865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6996" grpId="0" animBg="1"/>
      <p:bldP spid="597004" grpId="0" animBg="1"/>
      <p:bldP spid="59700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2209800"/>
            <a:ext cx="3429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Portion Size</a:t>
            </a:r>
          </a:p>
        </p:txBody>
      </p:sp>
      <p:pic>
        <p:nvPicPr>
          <p:cNvPr id="51203" name="Picture 5" descr="PortionCh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682" y="347075"/>
            <a:ext cx="4285129" cy="609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169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Discuss common vitamin deficiencies associated with PSC.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Suggest practical tips for making healthy food choices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Provide suggested nutrition resources.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81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dirty="0" smtClean="0"/>
              <a:t>Choose Low-Sugar Foods</a:t>
            </a:r>
          </a:p>
        </p:txBody>
      </p:sp>
      <p:pic>
        <p:nvPicPr>
          <p:cNvPr id="34820" name="ecxMA1.1258429200" descr="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00400"/>
            <a:ext cx="2971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ecxMA4.1258429200" descr="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00400"/>
            <a:ext cx="27051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ecxMA33.1258429200" descr="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200400"/>
            <a:ext cx="28860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2023" y="2070847"/>
            <a:ext cx="6347714" cy="349175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Limit to 32 g sugar/day (8 packets)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9726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/>
              <a:t>Choose Low-Sugar Foods</a:t>
            </a:r>
          </a:p>
        </p:txBody>
      </p:sp>
      <p:pic>
        <p:nvPicPr>
          <p:cNvPr id="35844" name="ecxMA8.1258429200" descr="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71" y="1640541"/>
            <a:ext cx="3672912" cy="2620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ecxMA10.1258429200" descr="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783" y="4402791"/>
            <a:ext cx="30480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ecxMA9.1258429200" descr="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624" y="1662953"/>
            <a:ext cx="32004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542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Choose Low-Sodium Foods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3899647" y="2263589"/>
            <a:ext cx="3962400" cy="3382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r>
              <a:rPr lang="en-US" altLang="en-US" dirty="0" smtClean="0"/>
              <a:t>Why is it important?</a:t>
            </a:r>
          </a:p>
          <a:p>
            <a:pPr marL="0" indent="0" eaLnBrk="1" hangingPunct="1">
              <a:buFontTx/>
              <a:buChar char="•"/>
            </a:pPr>
            <a:r>
              <a:rPr lang="en-US" altLang="en-US" dirty="0" smtClean="0"/>
              <a:t>Reduce high blood pressure.</a:t>
            </a:r>
          </a:p>
          <a:p>
            <a:pPr marL="0" indent="0" eaLnBrk="1" hangingPunct="1">
              <a:buFontTx/>
              <a:buChar char="•"/>
            </a:pPr>
            <a:r>
              <a:rPr lang="en-US" altLang="en-US" dirty="0" smtClean="0"/>
              <a:t>Reduce fluid retention.</a:t>
            </a:r>
          </a:p>
        </p:txBody>
      </p:sp>
      <p:pic>
        <p:nvPicPr>
          <p:cNvPr id="3994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29" y="1988952"/>
            <a:ext cx="2609850" cy="3657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032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37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Choose Low-Sodium Foods</a:t>
            </a:r>
          </a:p>
        </p:txBody>
      </p:sp>
      <p:pic>
        <p:nvPicPr>
          <p:cNvPr id="43011" name="Picture 10" descr="Del-Mont-French-Green-Bea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57400"/>
            <a:ext cx="165893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152400" y="4724400"/>
            <a:ext cx="39340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 dirty="0"/>
              <a:t>½ cup = 400mg sodium</a:t>
            </a:r>
          </a:p>
        </p:txBody>
      </p:sp>
      <p:pic>
        <p:nvPicPr>
          <p:cNvPr id="43013" name="Picture 13" descr="fresh%20bean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057400"/>
            <a:ext cx="28575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4572000" y="4758065"/>
            <a:ext cx="35333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 dirty="0"/>
              <a:t>½ cup = 1mg sodium</a:t>
            </a:r>
          </a:p>
        </p:txBody>
      </p:sp>
    </p:spTree>
    <p:extLst>
      <p:ext uri="{BB962C8B-B14F-4D97-AF65-F5344CB8AC3E}">
        <p14:creationId xmlns:p14="http://schemas.microsoft.com/office/powerpoint/2010/main" val="360382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9" grpId="0"/>
      <p:bldP spid="3278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Choose Low-Sodium Foods</a:t>
            </a:r>
          </a:p>
        </p:txBody>
      </p:sp>
      <p:pic>
        <p:nvPicPr>
          <p:cNvPr id="44035" name="Picture 5" descr="Pork Ch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34290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7" descr="hotdog_big%5B1%5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7526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766482" y="4629149"/>
            <a:ext cx="294490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 dirty="0"/>
              <a:t>3 </a:t>
            </a:r>
            <a:r>
              <a:rPr lang="en-US" altLang="en-US" sz="2800" dirty="0" err="1"/>
              <a:t>oz</a:t>
            </a:r>
            <a:r>
              <a:rPr lang="en-US" altLang="en-US" sz="2800" dirty="0"/>
              <a:t> = 48 mg sodium</a:t>
            </a: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4930588" y="4610100"/>
            <a:ext cx="284629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 dirty="0"/>
              <a:t>1 hotdog = 990 mg sodium</a:t>
            </a:r>
          </a:p>
        </p:txBody>
      </p:sp>
    </p:spTree>
    <p:extLst>
      <p:ext uri="{BB962C8B-B14F-4D97-AF65-F5344CB8AC3E}">
        <p14:creationId xmlns:p14="http://schemas.microsoft.com/office/powerpoint/2010/main" val="242087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/>
      <p:bldP spid="3380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Choose Low-Sodium Foods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609599" y="4876800"/>
            <a:ext cx="362622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 dirty="0"/>
              <a:t>½ cup = &lt;1mg sodium</a:t>
            </a: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4729163" y="4876800"/>
            <a:ext cx="35542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/>
              <a:t>½ cup = 600mg sodium</a:t>
            </a:r>
          </a:p>
        </p:txBody>
      </p:sp>
      <p:pic>
        <p:nvPicPr>
          <p:cNvPr id="45061" name="Picture 10" descr="http://ts4.mm.bing.net/th?id=H.4858420825032055&amp;pid=1.7&amp;w=250&amp;h=176&amp;c=7&amp;rs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828800"/>
            <a:ext cx="3276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12" descr="http://ts2.mm.bing.net/th?id=H.4675184646227289&amp;pid=1.7&amp;w=182&amp;h=181&amp;c=7&amp;rs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05000"/>
            <a:ext cx="2971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9207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4" grpId="0" autoUpdateAnimBg="0"/>
      <p:bldP spid="34825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Choose Low-Sodium Foods</a:t>
            </a:r>
          </a:p>
        </p:txBody>
      </p:sp>
      <p:pic>
        <p:nvPicPr>
          <p:cNvPr id="46083" name="Picture 5" descr="SEA SALT IODIZED Case of 24 / 26 OZ from Hain Pure Foods Co In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471" y="1794669"/>
            <a:ext cx="1655763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7" descr="S070327-02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812" y="1930400"/>
            <a:ext cx="1857375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609599" y="4715435"/>
            <a:ext cx="414169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 dirty="0"/>
              <a:t>1 tsp = </a:t>
            </a:r>
            <a:r>
              <a:rPr lang="en-US" altLang="en-US" sz="3200" dirty="0" smtClean="0"/>
              <a:t>2400 mg </a:t>
            </a:r>
            <a:r>
              <a:rPr lang="en-US" altLang="en-US" sz="3200" dirty="0"/>
              <a:t>sodium</a:t>
            </a:r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4784538" y="4715435"/>
            <a:ext cx="357953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 dirty="0"/>
              <a:t>1 tsp = </a:t>
            </a:r>
            <a:r>
              <a:rPr lang="en-US" altLang="en-US" sz="3200" dirty="0" smtClean="0"/>
              <a:t>2400 mg </a:t>
            </a:r>
            <a:r>
              <a:rPr lang="en-US" altLang="en-US" sz="3200" dirty="0"/>
              <a:t>sodium</a:t>
            </a:r>
          </a:p>
        </p:txBody>
      </p:sp>
    </p:spTree>
    <p:extLst>
      <p:ext uri="{BB962C8B-B14F-4D97-AF65-F5344CB8AC3E}">
        <p14:creationId xmlns:p14="http://schemas.microsoft.com/office/powerpoint/2010/main" val="289302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8" grpId="0"/>
      <p:bldP spid="3585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28600"/>
            <a:ext cx="8229600" cy="137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/>
              <a:t>Choose Low-Sodium Foods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524000"/>
            <a:ext cx="8305800" cy="464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sz="2800" dirty="0" smtClean="0"/>
              <a:t>Choose cooking herbs to flavor food:</a:t>
            </a:r>
          </a:p>
        </p:txBody>
      </p:sp>
      <p:pic>
        <p:nvPicPr>
          <p:cNvPr id="41988" name="Picture 7" descr="herbs_ti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33600"/>
            <a:ext cx="676275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Text Box 8"/>
          <p:cNvSpPr txBox="1">
            <a:spLocks noChangeArrowheads="1"/>
          </p:cNvSpPr>
          <p:nvPr/>
        </p:nvSpPr>
        <p:spPr bwMode="auto">
          <a:xfrm>
            <a:off x="533400" y="4648200"/>
            <a:ext cx="8153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/>
              <a:t>Other cooking herbs that are ok: </a:t>
            </a:r>
          </a:p>
          <a:p>
            <a:pPr algn="ctr"/>
            <a:r>
              <a:rPr lang="en-US" altLang="en-US" sz="2000"/>
              <a:t>bay leaf, chili powder, chives, cilantro, cumin, dill weed, dry mustard, garlic, onion, peppers, poultry seasoning, rosemary, thyme</a:t>
            </a:r>
          </a:p>
        </p:txBody>
      </p:sp>
    </p:spTree>
    <p:extLst>
      <p:ext uri="{BB962C8B-B14F-4D97-AF65-F5344CB8AC3E}">
        <p14:creationId xmlns:p14="http://schemas.microsoft.com/office/powerpoint/2010/main" val="256115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What salt substitutes are ok?</a:t>
            </a:r>
          </a:p>
        </p:txBody>
      </p:sp>
      <p:pic>
        <p:nvPicPr>
          <p:cNvPr id="47107" name="Picture 5" descr="0002240060049_L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7" descr="images%5Cproducts%5C329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825" y="2819400"/>
            <a:ext cx="10604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9" descr="02150000033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00200"/>
            <a:ext cx="103822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11" descr="70353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488" y="3200400"/>
            <a:ext cx="1157287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1" name="Text Box 12"/>
          <p:cNvSpPr txBox="1">
            <a:spLocks noChangeArrowheads="1"/>
          </p:cNvSpPr>
          <p:nvPr/>
        </p:nvSpPr>
        <p:spPr bwMode="auto">
          <a:xfrm>
            <a:off x="1600200" y="1984375"/>
            <a:ext cx="28987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400"/>
              <a:t>Mrs. Dash salt-free</a:t>
            </a:r>
          </a:p>
          <a:p>
            <a:pPr algn="ctr"/>
            <a:r>
              <a:rPr lang="en-US" altLang="en-US" sz="2400"/>
              <a:t>Seasoning blends &amp;</a:t>
            </a:r>
          </a:p>
          <a:p>
            <a:pPr algn="ctr"/>
            <a:r>
              <a:rPr lang="en-US" altLang="en-US" sz="2400"/>
              <a:t>marinades</a:t>
            </a:r>
          </a:p>
        </p:txBody>
      </p:sp>
      <p:sp>
        <p:nvSpPr>
          <p:cNvPr id="47112" name="Text Box 13"/>
          <p:cNvSpPr txBox="1">
            <a:spLocks noChangeArrowheads="1"/>
          </p:cNvSpPr>
          <p:nvPr/>
        </p:nvSpPr>
        <p:spPr bwMode="auto">
          <a:xfrm>
            <a:off x="4343400" y="4648200"/>
            <a:ext cx="31670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400"/>
              <a:t>McCormick’s Salt-free</a:t>
            </a:r>
          </a:p>
          <a:p>
            <a:pPr algn="ctr"/>
            <a:r>
              <a:rPr lang="en-US" altLang="en-US" sz="2400"/>
              <a:t>seasonings</a:t>
            </a:r>
          </a:p>
        </p:txBody>
      </p:sp>
      <p:sp>
        <p:nvSpPr>
          <p:cNvPr id="47113" name="Text Box 14"/>
          <p:cNvSpPr txBox="1">
            <a:spLocks noChangeArrowheads="1"/>
          </p:cNvSpPr>
          <p:nvPr/>
        </p:nvSpPr>
        <p:spPr bwMode="auto">
          <a:xfrm>
            <a:off x="6172200" y="1905000"/>
            <a:ext cx="2489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400"/>
              <a:t>Lawry’s salt-free </a:t>
            </a:r>
          </a:p>
          <a:p>
            <a:pPr algn="ctr"/>
            <a:r>
              <a:rPr lang="en-US" altLang="en-US" sz="2400"/>
              <a:t>17 seasonings</a:t>
            </a:r>
          </a:p>
        </p:txBody>
      </p:sp>
      <p:sp>
        <p:nvSpPr>
          <p:cNvPr id="47114" name="Text Box 15"/>
          <p:cNvSpPr txBox="1">
            <a:spLocks noChangeArrowheads="1"/>
          </p:cNvSpPr>
          <p:nvPr/>
        </p:nvSpPr>
        <p:spPr bwMode="auto">
          <a:xfrm>
            <a:off x="152400" y="3962400"/>
            <a:ext cx="28130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400"/>
              <a:t>The Spice Hunter</a:t>
            </a:r>
          </a:p>
          <a:p>
            <a:pPr algn="ctr"/>
            <a:r>
              <a:rPr lang="en-US" altLang="en-US" sz="2400"/>
              <a:t>Salt-free seasoning</a:t>
            </a:r>
          </a:p>
          <a:p>
            <a:pPr algn="ctr"/>
            <a:r>
              <a:rPr lang="en-US" altLang="en-US" sz="2400"/>
              <a:t>line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kern="0" dirty="0">
              <a:solidFill>
                <a:schemeClr val="bg1"/>
              </a:solidFill>
              <a:latin typeface="+mj-lt"/>
              <a:ea typeface="+mj-ea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04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7" descr="Nutrition Facts Label Images for Download Label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258" y="682894"/>
            <a:ext cx="4612341" cy="5787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788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Vitamin 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FUNCTION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2752166" cy="330411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Needed for vision, healthy skin and mucous membranes, bone and tooth growth, immune system health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3700271" y="2108934"/>
            <a:ext cx="3090672" cy="576262"/>
          </a:xfrm>
        </p:spPr>
        <p:txBody>
          <a:bodyPr/>
          <a:lstStyle/>
          <a:p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3563471" y="2737246"/>
            <a:ext cx="4397187" cy="394594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Vitamin A from animal sources (retinol): fortified milk, cheese, cream, butter, fortified margarine, eggs, liver</a:t>
            </a:r>
          </a:p>
          <a:p>
            <a:r>
              <a:rPr lang="en-US" dirty="0"/>
              <a:t>Beta-carotene (from plant sources): Leafy, dark green vegetables; dark orange fruits (apricots, cantaloupe) and vegetables (carrots, winter squash, sweet potatoes, </a:t>
            </a:r>
            <a:r>
              <a:rPr lang="en-US" dirty="0" smtClean="0"/>
              <a:t>pumpkin</a:t>
            </a:r>
          </a:p>
          <a:p>
            <a:r>
              <a:rPr lang="en-US" dirty="0" smtClean="0"/>
              <a:t>Supplementation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84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Helpful Resources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303737"/>
              </p:ext>
            </p:extLst>
          </p:nvPr>
        </p:nvGraphicFramePr>
        <p:xfrm>
          <a:off x="448236" y="1196789"/>
          <a:ext cx="7135906" cy="5717079"/>
        </p:xfrm>
        <a:graphic>
          <a:graphicData uri="http://schemas.openxmlformats.org/drawingml/2006/table">
            <a:tbl>
              <a:tblPr firstRow="1" firstCol="1" bandRow="1">
                <a:tableStyleId>{91EBBBCC-DAD2-459C-BE2E-F6DE35CF9A28}</a:tableStyleId>
              </a:tblPr>
              <a:tblGrid>
                <a:gridCol w="1676399"/>
                <a:gridCol w="5459507"/>
              </a:tblGrid>
              <a:tr h="591015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effectLst/>
                        </a:rPr>
                        <a:t>Additional Resources</a:t>
                      </a:r>
                      <a:endParaRPr lang="en-US" sz="105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32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200" dirty="0">
                          <a:effectLst/>
                        </a:rPr>
                        <a:t>Websites</a:t>
                      </a:r>
                      <a:endParaRPr lang="en-US" sz="2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 smtClean="0">
                          <a:effectLst/>
                        </a:rPr>
                        <a:t>www.choosemyplate.gov</a:t>
                      </a:r>
                      <a:endParaRPr lang="en-US" sz="2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32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200" dirty="0">
                          <a:effectLst/>
                        </a:rPr>
                        <a:t> </a:t>
                      </a:r>
                      <a:endParaRPr lang="en-US" sz="2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>
                          <a:effectLst/>
                        </a:rPr>
                        <a:t>www.cookinglight.com</a:t>
                      </a:r>
                      <a:endParaRPr lang="en-US" sz="2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32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200">
                          <a:effectLst/>
                        </a:rPr>
                        <a:t> </a:t>
                      </a:r>
                      <a:endParaRPr lang="en-US" sz="2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>
                          <a:effectLst/>
                        </a:rPr>
                        <a:t>www.mealsforyou.com</a:t>
                      </a:r>
                      <a:endParaRPr lang="en-US" sz="2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32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200">
                          <a:effectLst/>
                        </a:rPr>
                        <a:t>Phone Apps</a:t>
                      </a:r>
                      <a:endParaRPr lang="en-US" sz="2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>
                          <a:effectLst/>
                        </a:rPr>
                        <a:t>My Fitness Pal</a:t>
                      </a:r>
                      <a:endParaRPr lang="en-US" sz="2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32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200">
                          <a:effectLst/>
                        </a:rPr>
                        <a:t> </a:t>
                      </a:r>
                      <a:endParaRPr lang="en-US" sz="2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>
                          <a:effectLst/>
                        </a:rPr>
                        <a:t>Calorie Counter</a:t>
                      </a:r>
                      <a:endParaRPr lang="en-US" sz="2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32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200">
                          <a:effectLst/>
                        </a:rPr>
                        <a:t> </a:t>
                      </a:r>
                      <a:endParaRPr lang="en-US" sz="2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 err="1">
                          <a:effectLst/>
                        </a:rPr>
                        <a:t>Fooducate</a:t>
                      </a:r>
                      <a:endParaRPr lang="en-US" sz="2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32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200">
                          <a:effectLst/>
                        </a:rPr>
                        <a:t> </a:t>
                      </a:r>
                      <a:endParaRPr lang="en-US" sz="2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 err="1">
                          <a:effectLst/>
                        </a:rPr>
                        <a:t>FoodLogger</a:t>
                      </a:r>
                      <a:endParaRPr lang="en-US" sz="2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32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200">
                          <a:effectLst/>
                        </a:rPr>
                        <a:t> </a:t>
                      </a:r>
                      <a:endParaRPr lang="en-US" sz="2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 err="1">
                          <a:effectLst/>
                        </a:rPr>
                        <a:t>MyPlate</a:t>
                      </a:r>
                      <a:endParaRPr lang="en-US" sz="2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32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200">
                          <a:effectLst/>
                        </a:rPr>
                        <a:t> </a:t>
                      </a:r>
                      <a:endParaRPr lang="en-US" sz="2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>
                          <a:effectLst/>
                        </a:rPr>
                        <a:t>Nutrition Tips</a:t>
                      </a:r>
                      <a:endParaRPr lang="en-US" sz="2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6659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200">
                          <a:effectLst/>
                        </a:rPr>
                        <a:t>Books</a:t>
                      </a:r>
                      <a:endParaRPr lang="en-US" sz="2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>
                          <a:effectLst/>
                        </a:rPr>
                        <a:t>American Dietetic Association Complete Food and Nutrition Guide, 4th Edition</a:t>
                      </a:r>
                      <a:endParaRPr lang="en-US" sz="2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32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200">
                          <a:effectLst/>
                        </a:rPr>
                        <a:t> </a:t>
                      </a:r>
                      <a:endParaRPr lang="en-US" sz="22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>
                          <a:effectLst/>
                        </a:rPr>
                        <a:t>The Complete Idiot's Guide to: The TLC Diet</a:t>
                      </a:r>
                      <a:endParaRPr lang="en-US" sz="2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560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210" t="10678" r="12794"/>
          <a:stretch/>
        </p:blipFill>
        <p:spPr>
          <a:xfrm>
            <a:off x="215153" y="697638"/>
            <a:ext cx="8686800" cy="542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62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849" t="11146" r="-3817"/>
          <a:stretch/>
        </p:blipFill>
        <p:spPr>
          <a:xfrm>
            <a:off x="537882" y="927846"/>
            <a:ext cx="8606118" cy="450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13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7068" t="10956" r="7497"/>
          <a:stretch/>
        </p:blipFill>
        <p:spPr>
          <a:xfrm>
            <a:off x="484093" y="766482"/>
            <a:ext cx="8105997" cy="450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85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802" t="12064" r="15004"/>
          <a:stretch/>
        </p:blipFill>
        <p:spPr>
          <a:xfrm>
            <a:off x="430306" y="1439515"/>
            <a:ext cx="8095129" cy="525487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Fooducate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40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954" t="11281" r="14524"/>
          <a:stretch/>
        </p:blipFill>
        <p:spPr>
          <a:xfrm>
            <a:off x="551328" y="1519518"/>
            <a:ext cx="7817165" cy="495972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Fitness Pal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77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Eating Healthy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4294967295"/>
          </p:nvPr>
        </p:nvGraphicFramePr>
        <p:xfrm>
          <a:off x="304800" y="1687046"/>
          <a:ext cx="33528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316" name="Picture 8" descr="http://upload.wikimedia.org/wikipedia/commons/6/6d/Good_Food_Display_-_NCI_Visuals_Onlin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905000"/>
            <a:ext cx="4845050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10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Resources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0403" y="2286000"/>
            <a:ext cx="8476397" cy="4114800"/>
          </a:xfrm>
        </p:spPr>
        <p:txBody>
          <a:bodyPr>
            <a:normAutofit/>
          </a:bodyPr>
          <a:lstStyle/>
          <a:p>
            <a:r>
              <a:rPr lang="en-US" sz="2400" dirty="0"/>
              <a:t>Find a RDN: </a:t>
            </a:r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www.eatright.org/find-an-expert</a:t>
            </a:r>
            <a:endParaRPr lang="en-US" sz="2400" dirty="0" smtClean="0"/>
          </a:p>
          <a:p>
            <a:r>
              <a:rPr lang="en-US" sz="2400" dirty="0" smtClean="0"/>
              <a:t>Guide to </a:t>
            </a:r>
            <a:r>
              <a:rPr lang="en-US" sz="2400" dirty="0" smtClean="0"/>
              <a:t>Healthy </a:t>
            </a:r>
            <a:r>
              <a:rPr lang="en-US" sz="2400" dirty="0" err="1"/>
              <a:t>W</a:t>
            </a:r>
            <a:r>
              <a:rPr lang="en-US" sz="2400" dirty="0" err="1" smtClean="0"/>
              <a:t>ebsurfing</a:t>
            </a:r>
            <a:r>
              <a:rPr lang="en-US" sz="2400" dirty="0"/>
              <a:t>: </a:t>
            </a:r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www.nlm.nih.gov/medlineplus/healthywebsurfing.html</a:t>
            </a:r>
            <a:r>
              <a:rPr lang="en-US" sz="2000" dirty="0" smtClean="0"/>
              <a:t> </a:t>
            </a:r>
            <a:endParaRPr lang="en-US" sz="2400" dirty="0" smtClean="0"/>
          </a:p>
          <a:p>
            <a:r>
              <a:rPr lang="en-US" sz="2400" dirty="0" smtClean="0"/>
              <a:t>Sloan </a:t>
            </a:r>
            <a:r>
              <a:rPr lang="en-US" sz="2400" dirty="0"/>
              <a:t>Kettering About Herbs: </a:t>
            </a:r>
            <a:r>
              <a:rPr lang="en-US" sz="2000" dirty="0">
                <a:hlinkClick r:id="rId4"/>
              </a:rPr>
              <a:t>http://</a:t>
            </a:r>
            <a:r>
              <a:rPr lang="en-US" sz="2000" dirty="0" smtClean="0">
                <a:hlinkClick r:id="rId4"/>
              </a:rPr>
              <a:t>www.mskcc.org/cancer-care/integrative-medicine/about-herbs-botanicals-other-products</a:t>
            </a:r>
            <a:r>
              <a:rPr lang="en-US" sz="2000" dirty="0" smtClean="0"/>
              <a:t> </a:t>
            </a:r>
            <a:endParaRPr lang="en-US" sz="2400" dirty="0" smtClean="0"/>
          </a:p>
          <a:p>
            <a:r>
              <a:rPr lang="en-US" sz="2400" dirty="0" smtClean="0"/>
              <a:t>NIH </a:t>
            </a:r>
            <a:r>
              <a:rPr lang="en-US" sz="2400" dirty="0"/>
              <a:t>Botanical Supplements: </a:t>
            </a:r>
            <a:r>
              <a:rPr lang="en-US" sz="2000" dirty="0">
                <a:hlinkClick r:id="rId5"/>
              </a:rPr>
              <a:t>http://ods.od.nih.gov/factsheets/BotanicalBackground-HealthProfessional</a:t>
            </a:r>
            <a:r>
              <a:rPr lang="en-US" sz="2000" dirty="0" smtClean="0">
                <a:hlinkClick r:id="rId5"/>
              </a:rPr>
              <a:t>/</a:t>
            </a:r>
            <a:r>
              <a:rPr lang="en-US" sz="20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66347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Vitamin D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FUNCTION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Needed </a:t>
            </a:r>
            <a:r>
              <a:rPr lang="en-US" dirty="0"/>
              <a:t>for proper absorption of calcium; stored in </a:t>
            </a:r>
            <a:r>
              <a:rPr lang="en-US" dirty="0" smtClean="0"/>
              <a:t>bones</a:t>
            </a:r>
          </a:p>
          <a:p>
            <a:r>
              <a:rPr lang="en-US" dirty="0" smtClean="0"/>
              <a:t>Involved in immune function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878866" cy="3304117"/>
          </a:xfrm>
        </p:spPr>
        <p:txBody>
          <a:bodyPr>
            <a:normAutofit fontScale="92500"/>
          </a:bodyPr>
          <a:lstStyle/>
          <a:p>
            <a:r>
              <a:rPr lang="en-US" dirty="0"/>
              <a:t>Egg yolks, liver, fatty fish, fortified milk, fortified margarine. </a:t>
            </a:r>
            <a:endParaRPr lang="en-US" dirty="0" smtClean="0"/>
          </a:p>
          <a:p>
            <a:r>
              <a:rPr lang="en-US" dirty="0" smtClean="0"/>
              <a:t>When </a:t>
            </a:r>
            <a:r>
              <a:rPr lang="en-US" dirty="0"/>
              <a:t>exposed to sunlight, the skin can make vitamin D</a:t>
            </a:r>
            <a:r>
              <a:rPr lang="en-US" dirty="0" smtClean="0"/>
              <a:t>.</a:t>
            </a:r>
          </a:p>
          <a:p>
            <a:r>
              <a:rPr lang="en-US" dirty="0" smtClean="0"/>
              <a:t>Supplementation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81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Vitamin 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FUNCTION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 Antioxidant; protects cell walls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986442" cy="330411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Polyunsaturated plant oils (soybean, corn, cottonseed, safflower</a:t>
            </a:r>
            <a:r>
              <a:rPr lang="en-US" dirty="0" smtClean="0"/>
              <a:t>) </a:t>
            </a:r>
          </a:p>
          <a:p>
            <a:r>
              <a:rPr lang="en-US" dirty="0"/>
              <a:t>L</a:t>
            </a:r>
            <a:r>
              <a:rPr lang="en-US" dirty="0" smtClean="0"/>
              <a:t>eafy </a:t>
            </a:r>
            <a:r>
              <a:rPr lang="en-US" dirty="0"/>
              <a:t>green </a:t>
            </a:r>
            <a:r>
              <a:rPr lang="en-US" dirty="0" smtClean="0"/>
              <a:t>vegetables </a:t>
            </a:r>
          </a:p>
          <a:p>
            <a:r>
              <a:rPr lang="en-US" dirty="0"/>
              <a:t>W</a:t>
            </a:r>
            <a:r>
              <a:rPr lang="en-US" dirty="0" smtClean="0"/>
              <a:t>heat </a:t>
            </a:r>
            <a:r>
              <a:rPr lang="en-US" dirty="0"/>
              <a:t>germ; whole-grain </a:t>
            </a:r>
            <a:r>
              <a:rPr lang="en-US" dirty="0" smtClean="0"/>
              <a:t>products </a:t>
            </a:r>
          </a:p>
          <a:p>
            <a:r>
              <a:rPr lang="en-US" dirty="0" smtClean="0"/>
              <a:t>Liver</a:t>
            </a:r>
            <a:r>
              <a:rPr lang="en-US" dirty="0"/>
              <a:t>; egg yolks; nuts and </a:t>
            </a:r>
            <a:r>
              <a:rPr lang="en-US" dirty="0" smtClean="0"/>
              <a:t>seeds</a:t>
            </a:r>
          </a:p>
          <a:p>
            <a:r>
              <a:rPr lang="en-US" dirty="0" smtClean="0"/>
              <a:t>Supplementation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75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Vitamin K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FUNCTION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Needed </a:t>
            </a:r>
            <a:r>
              <a:rPr lang="en-US" dirty="0"/>
              <a:t>for proper blood </a:t>
            </a:r>
            <a:r>
              <a:rPr lang="en-US" dirty="0" smtClean="0"/>
              <a:t>clotting; helps with bone density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704054" cy="3304117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Leafy green vegetables and vegetables in the cabbage </a:t>
            </a:r>
            <a:r>
              <a:rPr lang="en-US" dirty="0" smtClean="0"/>
              <a:t>family</a:t>
            </a:r>
          </a:p>
          <a:p>
            <a:r>
              <a:rPr lang="en-US" dirty="0" smtClean="0"/>
              <a:t>Milk</a:t>
            </a:r>
          </a:p>
          <a:p>
            <a:r>
              <a:rPr lang="en-US" dirty="0" smtClean="0"/>
              <a:t>Also </a:t>
            </a:r>
            <a:r>
              <a:rPr lang="en-US" dirty="0"/>
              <a:t>produced in</a:t>
            </a:r>
            <a:r>
              <a:rPr lang="en-US" dirty="0">
                <a:solidFill>
                  <a:schemeClr val="tx1"/>
                </a:solidFill>
              </a:rPr>
              <a:t> </a:t>
            </a:r>
            <a:r>
              <a:rPr lang="en-US" dirty="0" smtClean="0">
                <a:solidFill>
                  <a:schemeClr val="tx1"/>
                </a:solidFill>
              </a:rPr>
              <a:t>intestinal tract </a:t>
            </a:r>
            <a:r>
              <a:rPr lang="en-US" dirty="0">
                <a:solidFill>
                  <a:schemeClr val="tx1"/>
                </a:solidFill>
              </a:rPr>
              <a:t>by </a:t>
            </a:r>
            <a:r>
              <a:rPr lang="en-US" dirty="0" smtClean="0"/>
              <a:t>bacteria</a:t>
            </a:r>
          </a:p>
          <a:p>
            <a:r>
              <a:rPr lang="en-US" dirty="0" smtClean="0"/>
              <a:t>Supplementation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00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Eating Healthy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560960917"/>
              </p:ext>
            </p:extLst>
          </p:nvPr>
        </p:nvGraphicFramePr>
        <p:xfrm>
          <a:off x="304800" y="1687046"/>
          <a:ext cx="33528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316" name="Picture 8" descr="http://upload.wikimedia.org/wikipedia/commons/6/6d/Good_Food_Display_-_NCI_Visuals_Onlin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905000"/>
            <a:ext cx="4845050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833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Choices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121415"/>
              </p:ext>
            </p:extLst>
          </p:nvPr>
        </p:nvGraphicFramePr>
        <p:xfrm>
          <a:off x="363070" y="1600200"/>
          <a:ext cx="7113494" cy="454588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564634"/>
                <a:gridCol w="3548860"/>
              </a:tblGrid>
              <a:tr h="522521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1600" cap="all" spc="300" dirty="0" smtClean="0"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cap="all" spc="300" dirty="0" smtClean="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Choose </a:t>
                      </a:r>
                      <a:r>
                        <a:rPr lang="en-US" sz="1600" cap="all" spc="300" dirty="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This</a:t>
                      </a:r>
                      <a:endParaRPr lang="en-US" sz="900" cap="all" spc="300" dirty="0"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1600" cap="all" spc="300" dirty="0" smtClean="0"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cap="all" spc="300" dirty="0" smtClean="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Not </a:t>
                      </a:r>
                      <a:r>
                        <a:rPr lang="en-US" sz="1600" cap="all" spc="300" dirty="0" err="1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THat</a:t>
                      </a:r>
                      <a:endParaRPr lang="en-US" sz="900" cap="all" spc="300" dirty="0"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</a:tr>
              <a:tr h="308614">
                <a:tc>
                  <a:txBody>
                    <a:bodyPr/>
                    <a:lstStyle/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Blip>
                          <a:blip r:embed="rId2"/>
                        </a:buBlip>
                        <a:tabLst>
                          <a:tab pos="0" algn="l"/>
                        </a:tabLst>
                      </a:pPr>
                      <a:r>
                        <a:rPr lang="en-US" sz="2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Lean, low-fat foods  </a:t>
                      </a:r>
                      <a:endParaRPr lang="en-US" sz="11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Blip>
                          <a:blip r:embed="rId2"/>
                        </a:buBlip>
                        <a:tabLst>
                          <a:tab pos="0" algn="l"/>
                        </a:tabLst>
                      </a:pPr>
                      <a:r>
                        <a:rPr lang="en-US" sz="2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Fatty or greasy foods</a:t>
                      </a:r>
                      <a:endParaRPr lang="en-US" sz="11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08614">
                <a:tc>
                  <a:txBody>
                    <a:bodyPr/>
                    <a:lstStyle/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Blip>
                          <a:blip r:embed="rId2"/>
                        </a:buBlip>
                        <a:tabLst>
                          <a:tab pos="0" algn="l"/>
                        </a:tabLst>
                      </a:pPr>
                      <a:r>
                        <a:rPr lang="en-US" sz="2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Heart-healthy oils</a:t>
                      </a:r>
                      <a:endParaRPr lang="en-US" sz="11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Blip>
                          <a:blip r:embed="rId2"/>
                        </a:buBlip>
                        <a:tabLst>
                          <a:tab pos="0" algn="l"/>
                        </a:tabLst>
                      </a:pPr>
                      <a:r>
                        <a:rPr lang="en-US" sz="2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Saturated or trans fat</a:t>
                      </a:r>
                      <a:endParaRPr lang="en-US" sz="11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08614">
                <a:tc>
                  <a:txBody>
                    <a:bodyPr/>
                    <a:lstStyle/>
                    <a:p>
                      <a:pPr marL="285750" marR="0" lvl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Blip>
                          <a:blip r:embed="rId2"/>
                        </a:buBlip>
                        <a:tabLst>
                          <a:tab pos="0" algn="l"/>
                        </a:tabLst>
                      </a:pPr>
                      <a:r>
                        <a:rPr lang="en-US" sz="2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High-fiber foods</a:t>
                      </a:r>
                      <a:endParaRPr lang="en-US" sz="11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Blip>
                          <a:blip r:embed="rId2"/>
                        </a:buBlip>
                        <a:tabLst>
                          <a:tab pos="0" algn="l"/>
                        </a:tabLst>
                      </a:pPr>
                      <a:r>
                        <a:rPr lang="en-US" sz="2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Sugary foods</a:t>
                      </a:r>
                      <a:endParaRPr lang="en-US" sz="11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434225">
                <a:tc>
                  <a:txBody>
                    <a:bodyPr/>
                    <a:lstStyle/>
                    <a:p>
                      <a:pPr marL="285750" marR="0" lvl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Blip>
                          <a:blip r:embed="rId2"/>
                        </a:buBlip>
                        <a:tabLst>
                          <a:tab pos="0" algn="l"/>
                        </a:tabLst>
                      </a:pPr>
                      <a:r>
                        <a:rPr lang="en-US" sz="2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Low-sodium foods and seasonings</a:t>
                      </a:r>
                      <a:endParaRPr lang="en-US" sz="11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Blip>
                          <a:blip r:embed="rId2"/>
                        </a:buBlip>
                        <a:tabLst>
                          <a:tab pos="0" algn="l"/>
                        </a:tabLst>
                      </a:pPr>
                      <a:r>
                        <a:rPr lang="en-US" sz="2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Salty foods and seasoning</a:t>
                      </a:r>
                      <a:endParaRPr lang="en-US" sz="11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443753">
                <a:tc>
                  <a:txBody>
                    <a:bodyPr/>
                    <a:lstStyle/>
                    <a:p>
                      <a:pPr marL="285750" marR="0" lvl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Blip>
                          <a:blip r:embed="rId2"/>
                        </a:buBlip>
                        <a:tabLst>
                          <a:tab pos="0" algn="l"/>
                        </a:tabLst>
                      </a:pPr>
                      <a:r>
                        <a:rPr lang="en-US" sz="2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Natural, unprocessed foods</a:t>
                      </a:r>
                      <a:endParaRPr lang="en-US" sz="11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Blip>
                          <a:blip r:embed="rId2"/>
                        </a:buBlip>
                        <a:tabLst>
                          <a:tab pos="0" algn="l"/>
                        </a:tabLst>
                      </a:pPr>
                      <a:r>
                        <a:rPr lang="en-US" sz="2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Heavily processed foods</a:t>
                      </a:r>
                      <a:endParaRPr lang="en-US" sz="11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33414">
                <a:tc>
                  <a:txBody>
                    <a:bodyPr/>
                    <a:lstStyle/>
                    <a:p>
                      <a:pPr marL="285750" marR="0" lvl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Blip>
                          <a:blip r:embed="rId2"/>
                        </a:buBlip>
                        <a:tabLst>
                          <a:tab pos="0" algn="l"/>
                        </a:tabLst>
                      </a:pPr>
                      <a:r>
                        <a:rPr lang="en-US" sz="2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Moderate portions</a:t>
                      </a:r>
                      <a:endParaRPr lang="en-US" sz="11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Blip>
                          <a:blip r:embed="rId2"/>
                        </a:buBlip>
                        <a:tabLst>
                          <a:tab pos="0" algn="l"/>
                        </a:tabLst>
                      </a:pPr>
                      <a:r>
                        <a:rPr lang="en-US" sz="2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Excessive portions</a:t>
                      </a:r>
                      <a:endParaRPr lang="en-US" sz="11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406174">
                <a:tc>
                  <a:txBody>
                    <a:bodyPr/>
                    <a:lstStyle/>
                    <a:p>
                      <a:pPr marL="285750" marR="0" lvl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Blip>
                          <a:blip r:embed="rId2"/>
                        </a:buBlip>
                        <a:tabLst>
                          <a:tab pos="0" algn="l"/>
                        </a:tabLst>
                      </a:pPr>
                      <a:r>
                        <a:rPr lang="en-US" sz="2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Clean, uncontaminated food</a:t>
                      </a:r>
                      <a:endParaRPr lang="en-US" sz="11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Blip>
                          <a:blip r:embed="rId2"/>
                        </a:buBlip>
                        <a:tabLst>
                          <a:tab pos="0" algn="l"/>
                        </a:tabLst>
                      </a:pPr>
                      <a:r>
                        <a:rPr lang="en-US" sz="2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Unclean, contaminated food</a:t>
                      </a:r>
                      <a:endParaRPr lang="en-US" sz="11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33414">
                <a:tc>
                  <a:txBody>
                    <a:bodyPr/>
                    <a:lstStyle/>
                    <a:p>
                      <a:pPr marL="285750" marR="0" lvl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Blip>
                          <a:blip r:embed="rId2"/>
                        </a:buBlip>
                        <a:tabLst>
                          <a:tab pos="0" algn="l"/>
                        </a:tabLst>
                      </a:pPr>
                      <a:r>
                        <a:rPr lang="en-US" sz="2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Multivitamin</a:t>
                      </a:r>
                      <a:endParaRPr lang="en-US" sz="11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Blip>
                          <a:blip r:embed="rId2"/>
                        </a:buBlip>
                        <a:tabLst>
                          <a:tab pos="0" algn="l"/>
                        </a:tabLst>
                      </a:pPr>
                      <a:r>
                        <a:rPr lang="en-US" sz="2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Herbal pills</a:t>
                      </a:r>
                      <a:endParaRPr lang="en-US" sz="11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19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Healthy Foods: Vegetables &amp; Fruit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8266679"/>
              </p:ext>
            </p:extLst>
          </p:nvPr>
        </p:nvGraphicFramePr>
        <p:xfrm>
          <a:off x="699246" y="2151531"/>
          <a:ext cx="7667514" cy="360494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406883"/>
                <a:gridCol w="2039981"/>
                <a:gridCol w="2180669"/>
                <a:gridCol w="2039981"/>
              </a:tblGrid>
              <a:tr h="8309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2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Food Group</a:t>
                      </a:r>
                      <a:endParaRPr lang="en-US" sz="1600" spc="-25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2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(Serving size)</a:t>
                      </a:r>
                      <a:endParaRPr lang="en-US" sz="1600" spc="-25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2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Choose </a:t>
                      </a:r>
                      <a:endParaRPr lang="en-US" sz="1600" spc="-25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2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“Green Light” foods every day.</a:t>
                      </a:r>
                      <a:endParaRPr lang="en-US" sz="1600" spc="-25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2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Choose </a:t>
                      </a:r>
                      <a:endParaRPr lang="en-US" sz="1600" spc="-25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2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“Yellow Light” foods once in a while.</a:t>
                      </a:r>
                      <a:endParaRPr lang="en-US" sz="1600" spc="-25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spc="-2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Never</a:t>
                      </a:r>
                      <a:r>
                        <a:rPr lang="en-US" sz="1600" b="1" spc="-2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choose </a:t>
                      </a:r>
                      <a:endParaRPr lang="en-US" sz="1600" spc="-25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2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“Red Light” foods!</a:t>
                      </a:r>
                      <a:endParaRPr lang="en-US" sz="1600" spc="-25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</a:tr>
              <a:tr h="117623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600" spc="-2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Vegetables</a:t>
                      </a:r>
                      <a:endParaRPr lang="en-US" sz="1600" spc="-25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600" spc="-2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 cup raw or ½ cup cooked)</a:t>
                      </a:r>
                      <a:endParaRPr lang="en-US" sz="1600" spc="-25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Blip>
                          <a:blip r:embed="rId2"/>
                        </a:buBlip>
                        <a:tabLst>
                          <a:tab pos="91440" algn="l"/>
                        </a:tabLst>
                      </a:pPr>
                      <a:r>
                        <a:rPr lang="en-US" sz="1600" spc="-2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Fresh or frozen vegetables</a:t>
                      </a:r>
                      <a:endParaRPr lang="en-US" sz="1600" spc="-25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  <a:p>
                      <a:pPr marL="342900" marR="0" lvl="0" indent="-342900" algn="l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Blip>
                          <a:blip r:embed="rId2"/>
                        </a:buBlip>
                        <a:tabLst>
                          <a:tab pos="91440" algn="l"/>
                        </a:tabLst>
                      </a:pPr>
                      <a:r>
                        <a:rPr lang="en-US" sz="1600" spc="-2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Vegetables canned without salt</a:t>
                      </a:r>
                      <a:endParaRPr lang="en-US" sz="1600" spc="-25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Blip>
                          <a:blip r:embed="rId2"/>
                        </a:buBlip>
                        <a:tabLst>
                          <a:tab pos="91440" algn="l"/>
                        </a:tabLst>
                      </a:pPr>
                      <a:r>
                        <a:rPr lang="en-US" sz="1600" spc="-2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Vegetables canned with salt</a:t>
                      </a:r>
                      <a:endParaRPr lang="en-US" sz="1600" spc="-25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  <a:p>
                      <a:pPr marL="342900" marR="0" lvl="0" indent="-342900" algn="l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Blip>
                          <a:blip r:embed="rId2"/>
                        </a:buBlip>
                        <a:tabLst>
                          <a:tab pos="91440" algn="l"/>
                        </a:tabLst>
                      </a:pPr>
                      <a:r>
                        <a:rPr lang="en-US" sz="1600" spc="-2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Fried vegetables</a:t>
                      </a:r>
                      <a:endParaRPr lang="en-US" sz="1600" spc="-25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Blip>
                          <a:blip r:embed="rId2"/>
                        </a:buBlip>
                        <a:tabLst>
                          <a:tab pos="91440" algn="l"/>
                        </a:tabLst>
                      </a:pPr>
                      <a:r>
                        <a:rPr lang="en-US" sz="1600" spc="-2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Unwashed vegetables</a:t>
                      </a:r>
                      <a:endParaRPr lang="en-US" sz="1600" spc="-25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  <a:p>
                      <a:pPr marL="342900" marR="0" lvl="0" indent="-342900" algn="l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Blip>
                          <a:blip r:embed="rId2"/>
                        </a:buBlip>
                        <a:tabLst>
                          <a:tab pos="91440" algn="l"/>
                        </a:tabLst>
                      </a:pPr>
                      <a:r>
                        <a:rPr lang="en-US" sz="1600" spc="-2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Uncooked bean sprouts</a:t>
                      </a:r>
                      <a:endParaRPr lang="en-US" sz="1600" spc="-25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</a:tr>
              <a:tr h="1529444">
                <a:tc>
                  <a:txBody>
                    <a:bodyPr/>
                    <a:lstStyle/>
                    <a:p>
                      <a:pPr marL="0" marR="381000"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600" spc="-2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Fruits</a:t>
                      </a:r>
                      <a:endParaRPr lang="en-US" sz="1600" spc="-25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381000"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600" spc="-2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(1medium piece or ½ cup)</a:t>
                      </a:r>
                      <a:endParaRPr lang="en-US" sz="1600" spc="-25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Blip>
                          <a:blip r:embed="rId2"/>
                        </a:buBlip>
                        <a:tabLst>
                          <a:tab pos="91440" algn="l"/>
                        </a:tabLst>
                      </a:pPr>
                      <a:r>
                        <a:rPr lang="en-US" sz="1600" spc="-2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Fresh, frozen, or canned without sugar</a:t>
                      </a:r>
                      <a:endParaRPr lang="en-US" sz="1600" spc="-25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  <a:p>
                      <a:pPr marL="342900" marR="0" lvl="0" indent="-342900" algn="l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Blip>
                          <a:blip r:embed="rId2"/>
                        </a:buBlip>
                        <a:tabLst>
                          <a:tab pos="91440" algn="l"/>
                        </a:tabLst>
                      </a:pPr>
                      <a:r>
                        <a:rPr lang="en-US" sz="1600" spc="-2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Fruit juice without added sugar</a:t>
                      </a:r>
                      <a:endParaRPr lang="en-US" sz="1600" spc="-25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Blip>
                          <a:blip r:embed="rId2"/>
                        </a:buBlip>
                        <a:tabLst>
                          <a:tab pos="91440" algn="l"/>
                        </a:tabLst>
                      </a:pPr>
                      <a:r>
                        <a:rPr lang="en-US" sz="1600" spc="-2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Fruit and juice with added sugar</a:t>
                      </a:r>
                      <a:endParaRPr lang="en-US" sz="1600" spc="-25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Blip>
                          <a:blip r:embed="rId2"/>
                        </a:buBlip>
                        <a:tabLst>
                          <a:tab pos="91440" algn="l"/>
                        </a:tabLst>
                      </a:pPr>
                      <a:r>
                        <a:rPr lang="en-US" sz="1600" spc="-2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Unwashed fruits</a:t>
                      </a:r>
                      <a:endParaRPr lang="en-US" sz="1600" spc="-25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  <a:p>
                      <a:pPr marL="342900" marR="0" lvl="0" indent="-342900" algn="l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Blip>
                          <a:blip r:embed="rId2"/>
                        </a:buBlip>
                        <a:tabLst>
                          <a:tab pos="91440" algn="l"/>
                        </a:tabLst>
                      </a:pPr>
                      <a:r>
                        <a:rPr lang="en-US" sz="1600" spc="-25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Unpasteurized </a:t>
                      </a:r>
                      <a:r>
                        <a:rPr lang="en-US" sz="1600" spc="-2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apple juice/cider</a:t>
                      </a:r>
                      <a:endParaRPr lang="en-US" sz="1600" spc="-25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99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617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905</TotalTime>
  <Words>1132</Words>
  <Application>Microsoft Office PowerPoint</Application>
  <PresentationFormat>On-screen Show (4:3)</PresentationFormat>
  <Paragraphs>295</Paragraphs>
  <Slides>37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9" baseType="lpstr">
      <vt:lpstr>ＭＳ Ｐゴシック</vt:lpstr>
      <vt:lpstr>Arial</vt:lpstr>
      <vt:lpstr>Arial Black</vt:lpstr>
      <vt:lpstr>Calibri</vt:lpstr>
      <vt:lpstr>Courier New</vt:lpstr>
      <vt:lpstr>Garamond</vt:lpstr>
      <vt:lpstr>Symbol</vt:lpstr>
      <vt:lpstr>Times New Roman</vt:lpstr>
      <vt:lpstr>Trebuchet MS</vt:lpstr>
      <vt:lpstr>Tw Cen MT Condensed Extra Bold</vt:lpstr>
      <vt:lpstr>Wingdings 3</vt:lpstr>
      <vt:lpstr>Facet</vt:lpstr>
      <vt:lpstr>Nutrition &amp; PSC: OK, Now What Do I Eat?</vt:lpstr>
      <vt:lpstr>Objectives</vt:lpstr>
      <vt:lpstr>Vitamin A</vt:lpstr>
      <vt:lpstr>Vitamin D</vt:lpstr>
      <vt:lpstr>Vitamin E</vt:lpstr>
      <vt:lpstr>Vitamin K</vt:lpstr>
      <vt:lpstr>Eating Healthy</vt:lpstr>
      <vt:lpstr>Making Choices</vt:lpstr>
      <vt:lpstr>Choosing Healthy Foods: Vegetables &amp; Fruit</vt:lpstr>
      <vt:lpstr>Choosing Healthy Foods: Grains</vt:lpstr>
      <vt:lpstr>Choosing Healthy Foods: Proteins</vt:lpstr>
      <vt:lpstr>Choosing Healthy Foods: Dairy</vt:lpstr>
      <vt:lpstr>Choosing Healthy Foods: Fats &amp; Sweets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Portion Size</vt:lpstr>
      <vt:lpstr>Choose Low-Sugar Foods</vt:lpstr>
      <vt:lpstr>Choose Low-Sugar Foods</vt:lpstr>
      <vt:lpstr>Choose Low-Sodium Foods</vt:lpstr>
      <vt:lpstr>Choose Low-Sodium Foods</vt:lpstr>
      <vt:lpstr>Choose Low-Sodium Foods</vt:lpstr>
      <vt:lpstr>Choose Low-Sodium Foods</vt:lpstr>
      <vt:lpstr>Choose Low-Sodium Foods</vt:lpstr>
      <vt:lpstr>Choose Low-Sodium Foods</vt:lpstr>
      <vt:lpstr>What salt substitutes are ok?</vt:lpstr>
      <vt:lpstr>PowerPoint Presentation</vt:lpstr>
      <vt:lpstr>Helpful Resources</vt:lpstr>
      <vt:lpstr>PowerPoint Presentation</vt:lpstr>
      <vt:lpstr>PowerPoint Presentation</vt:lpstr>
      <vt:lpstr>PowerPoint Presentation</vt:lpstr>
      <vt:lpstr>Fooducate</vt:lpstr>
      <vt:lpstr>My Fitness Pal</vt:lpstr>
      <vt:lpstr>Eating Healthy</vt:lpstr>
      <vt:lpstr>Additional Resources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Jeanette Hasse</dc:creator>
  <cp:lastModifiedBy>Jeanette Hasse</cp:lastModifiedBy>
  <cp:revision>25</cp:revision>
  <dcterms:created xsi:type="dcterms:W3CDTF">2015-04-25T01:35:29Z</dcterms:created>
  <dcterms:modified xsi:type="dcterms:W3CDTF">2015-04-25T16:41:17Z</dcterms:modified>
</cp:coreProperties>
</file>