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4"/>
  </p:notesMasterIdLst>
  <p:sldIdLst>
    <p:sldId id="256" r:id="rId2"/>
    <p:sldId id="271" r:id="rId3"/>
    <p:sldId id="268" r:id="rId4"/>
    <p:sldId id="270" r:id="rId5"/>
    <p:sldId id="262" r:id="rId6"/>
    <p:sldId id="273" r:id="rId7"/>
    <p:sldId id="257" r:id="rId8"/>
    <p:sldId id="259" r:id="rId9"/>
    <p:sldId id="260"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p:cViewPr varScale="1">
        <p:scale>
          <a:sx n="65" d="100"/>
          <a:sy n="65" d="100"/>
        </p:scale>
        <p:origin x="1260" y="72"/>
      </p:cViewPr>
      <p:guideLst>
        <p:guide orient="horz" pos="2160"/>
        <p:guide pos="2880"/>
      </p:guideLst>
    </p:cSldViewPr>
  </p:slideViewPr>
  <p:notesTextViewPr>
    <p:cViewPr>
      <p:scale>
        <a:sx n="1" d="1"/>
        <a:sy n="1" d="1"/>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6F4F2-5F28-46F3-9D3E-09BD4973F7DA}"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0DB6A-FCE3-48FF-AAE5-74E80CF60002}" type="slidenum">
              <a:rPr lang="en-US" smtClean="0"/>
              <a:t>‹#›</a:t>
            </a:fld>
            <a:endParaRPr lang="en-US"/>
          </a:p>
        </p:txBody>
      </p:sp>
    </p:spTree>
    <p:extLst>
      <p:ext uri="{BB962C8B-B14F-4D97-AF65-F5344CB8AC3E}">
        <p14:creationId xmlns:p14="http://schemas.microsoft.com/office/powerpoint/2010/main" val="390836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introductions. Go</a:t>
            </a:r>
            <a:r>
              <a:rPr lang="en-US" baseline="0" dirty="0" smtClean="0"/>
              <a:t> around room and ask participants to introduce themselves and tell us one thing that they like to do everyday, something you enjoy.</a:t>
            </a:r>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1</a:t>
            </a:fld>
            <a:endParaRPr lang="en-US"/>
          </a:p>
        </p:txBody>
      </p:sp>
    </p:spTree>
    <p:extLst>
      <p:ext uri="{BB962C8B-B14F-4D97-AF65-F5344CB8AC3E}">
        <p14:creationId xmlns:p14="http://schemas.microsoft.com/office/powerpoint/2010/main" val="378165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2FFC049-1465-4D14-8539-D779EA43E6BC}" type="slidenum">
              <a:rPr lang="en-US" smtClean="0">
                <a:latin typeface="Arial" charset="0"/>
              </a:rPr>
              <a:pPr/>
              <a:t>3</a:t>
            </a:fld>
            <a:endParaRPr lang="en-US" dirty="0"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baseline="0" dirty="0" smtClean="0"/>
              <a:t>Normalize the discussion: We talk about this with everyone. Everyone, age 18 and over, is encouraged to complete an AD. What is common for any of us, especially young adults – an accident causing serious injury.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Brief discussion</a:t>
            </a:r>
            <a:r>
              <a:rPr lang="en-US" baseline="0" dirty="0" smtClean="0"/>
              <a:t>: What is the Advance Care Planning process and what are Advance Directives (Advance Health Care Directives (including Medical Power of Attorney and Living Wills).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From this slide, transition into why people avoid or don’t talk about ACP.</a:t>
            </a:r>
          </a:p>
          <a:p>
            <a:endParaRPr lang="en-US" baseline="0" dirty="0" smtClean="0"/>
          </a:p>
          <a:p>
            <a:r>
              <a:rPr lang="en-US" baseline="0" dirty="0" smtClean="0"/>
              <a:t>(The following information is on a handout, plus it is in the </a:t>
            </a:r>
            <a:r>
              <a:rPr lang="en-US" baseline="0" dirty="0" err="1" smtClean="0"/>
              <a:t>BaylorScott</a:t>
            </a:r>
            <a:r>
              <a:rPr lang="en-US" baseline="0" dirty="0" smtClean="0"/>
              <a:t> &amp; White materials).</a:t>
            </a:r>
          </a:p>
          <a:p>
            <a:r>
              <a:rPr lang="en-US" baseline="0" dirty="0" smtClean="0"/>
              <a:t>States have different requirements.  Advance Directive forms are available at no cost from most hospitals.</a:t>
            </a:r>
          </a:p>
          <a:p>
            <a:r>
              <a:rPr lang="en-US" baseline="0" dirty="0" smtClean="0"/>
              <a:t>Legal forms for all US states are available from Caring Connections at: www.caringinfo.org  </a:t>
            </a:r>
          </a:p>
          <a:p>
            <a:r>
              <a:rPr lang="en-US" baseline="0" dirty="0" smtClean="0"/>
              <a:t>Many other resources, such as the Coalition for Compassionate Care of California, www.coaltionccc.org, which has multiple Advance Directives, in multiple languages and Braille, also an “easy reader” version, one helpful for those with developmental disabilities, and the 5 Wishes forms.)</a:t>
            </a:r>
          </a:p>
          <a:p>
            <a:r>
              <a:rPr lang="en-US" baseline="0" dirty="0" smtClean="0"/>
              <a:t> </a:t>
            </a:r>
          </a:p>
          <a:p>
            <a:endParaRPr lang="en-US" baseline="0" dirty="0" smtClean="0"/>
          </a:p>
          <a:p>
            <a:endParaRPr lang="en-US" dirty="0" smtClean="0"/>
          </a:p>
        </p:txBody>
      </p:sp>
    </p:spTree>
    <p:extLst>
      <p:ext uri="{BB962C8B-B14F-4D97-AF65-F5344CB8AC3E}">
        <p14:creationId xmlns:p14="http://schemas.microsoft.com/office/powerpoint/2010/main" val="176525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group discussion</a:t>
            </a:r>
          </a:p>
          <a:p>
            <a:endParaRPr lang="en-US" baseline="0" dirty="0" smtClean="0"/>
          </a:p>
        </p:txBody>
      </p:sp>
      <p:sp>
        <p:nvSpPr>
          <p:cNvPr id="4" name="Slide Number Placeholder 3"/>
          <p:cNvSpPr>
            <a:spLocks noGrp="1"/>
          </p:cNvSpPr>
          <p:nvPr>
            <p:ph type="sldNum" sz="quarter" idx="10"/>
          </p:nvPr>
        </p:nvSpPr>
        <p:spPr/>
        <p:txBody>
          <a:bodyPr/>
          <a:lstStyle/>
          <a:p>
            <a:fld id="{6970DB6A-FCE3-48FF-AAE5-74E80CF60002}" type="slidenum">
              <a:rPr lang="en-US" smtClean="0"/>
              <a:t>4</a:t>
            </a:fld>
            <a:endParaRPr lang="en-US"/>
          </a:p>
        </p:txBody>
      </p:sp>
    </p:spTree>
    <p:extLst>
      <p:ext uri="{BB962C8B-B14F-4D97-AF65-F5344CB8AC3E}">
        <p14:creationId xmlns:p14="http://schemas.microsoft.com/office/powerpoint/2010/main" val="113946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 is not just for the elderly or for sick people. ACP is for all of us. It is a preventive</a:t>
            </a:r>
            <a:r>
              <a:rPr lang="en-US" baseline="0" dirty="0" smtClean="0"/>
              <a:t> care strategy, like having a flu shot.</a:t>
            </a:r>
          </a:p>
          <a:p>
            <a:r>
              <a:rPr lang="en-US" baseline="0" dirty="0" smtClean="0"/>
              <a:t>ACP is important for each of us, so that we receive the care we want and are able to state if there is care that we do not want.</a:t>
            </a:r>
          </a:p>
          <a:p>
            <a:r>
              <a:rPr lang="en-US" baseline="0" dirty="0" smtClean="0"/>
              <a:t>ACP is a process, where discussions happen over time and treatment goals may change over time.</a:t>
            </a:r>
          </a:p>
          <a:p>
            <a:r>
              <a:rPr lang="en-US" baseline="0" dirty="0" smtClean="0"/>
              <a:t>ACP is important for our family, in case the individual is not able to make his or her own decisions (we’ll talk more about families in a moment).</a:t>
            </a:r>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5</a:t>
            </a:fld>
            <a:endParaRPr lang="en-US"/>
          </a:p>
        </p:txBody>
      </p:sp>
    </p:spTree>
    <p:extLst>
      <p:ext uri="{BB962C8B-B14F-4D97-AF65-F5344CB8AC3E}">
        <p14:creationId xmlns:p14="http://schemas.microsoft.com/office/powerpoint/2010/main" val="143714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a:t>
            </a:r>
            <a:r>
              <a:rPr lang="en-US" dirty="0" err="1" smtClean="0"/>
              <a:t>BaylorScott&amp;White</a:t>
            </a:r>
            <a:r>
              <a:rPr lang="en-US" dirty="0" smtClean="0"/>
              <a:t> ACP and AD For</a:t>
            </a:r>
            <a:r>
              <a:rPr lang="en-US" baseline="0" dirty="0" smtClean="0"/>
              <a:t> Nursing Staff, slide 5</a:t>
            </a:r>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6</a:t>
            </a:fld>
            <a:endParaRPr lang="en-US"/>
          </a:p>
        </p:txBody>
      </p:sp>
    </p:spTree>
    <p:extLst>
      <p:ext uri="{BB962C8B-B14F-4D97-AF65-F5344CB8AC3E}">
        <p14:creationId xmlns:p14="http://schemas.microsoft.com/office/powerpoint/2010/main" val="176993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all hope for? To</a:t>
            </a:r>
            <a:r>
              <a:rPr lang="en-US" baseline="0" dirty="0" smtClean="0"/>
              <a:t> be healthy and well or to regain our health if we are ill. </a:t>
            </a:r>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7</a:t>
            </a:fld>
            <a:endParaRPr lang="en-US"/>
          </a:p>
        </p:txBody>
      </p:sp>
    </p:spTree>
    <p:extLst>
      <p:ext uri="{BB962C8B-B14F-4D97-AF65-F5344CB8AC3E}">
        <p14:creationId xmlns:p14="http://schemas.microsoft.com/office/powerpoint/2010/main" val="32375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things don’t go as we hope? What if an</a:t>
            </a:r>
            <a:r>
              <a:rPr lang="en-US" baseline="0" dirty="0" smtClean="0"/>
              <a:t> accident or serious illness causes us to continue on a rough, curvy road? What if we are too sick to communicate?</a:t>
            </a:r>
          </a:p>
          <a:p>
            <a:r>
              <a:rPr lang="en-US" baseline="0" dirty="0" smtClean="0"/>
              <a:t>If our family knows what is important to us, they can make decisions based on our choices and values.</a:t>
            </a:r>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8</a:t>
            </a:fld>
            <a:endParaRPr lang="en-US"/>
          </a:p>
        </p:txBody>
      </p:sp>
    </p:spTree>
    <p:extLst>
      <p:ext uri="{BB962C8B-B14F-4D97-AF65-F5344CB8AC3E}">
        <p14:creationId xmlns:p14="http://schemas.microsoft.com/office/powerpoint/2010/main" val="170507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might change</a:t>
            </a:r>
            <a:r>
              <a:rPr lang="en-US" baseline="0" dirty="0" smtClean="0"/>
              <a:t> this slide to slide #10 in ACP &amp; AD for Nursing Staff –</a:t>
            </a:r>
          </a:p>
          <a:p>
            <a:r>
              <a:rPr lang="en-US" baseline="0" dirty="0" smtClean="0"/>
              <a:t>“Got Directives? I’ve got mine”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70DB6A-FCE3-48FF-AAE5-74E80CF60002}" type="slidenum">
              <a:rPr lang="en-US" smtClean="0"/>
              <a:t>10</a:t>
            </a:fld>
            <a:endParaRPr lang="en-US"/>
          </a:p>
        </p:txBody>
      </p:sp>
    </p:spTree>
    <p:extLst>
      <p:ext uri="{BB962C8B-B14F-4D97-AF65-F5344CB8AC3E}">
        <p14:creationId xmlns:p14="http://schemas.microsoft.com/office/powerpoint/2010/main" val="266496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B4565D-5610-4FF7-A6F3-54FF491663E5}" type="slidenum">
              <a:rPr lang="en-US" smtClean="0"/>
              <a:pPr>
                <a:defRPr/>
              </a:pPr>
              <a:t>11</a:t>
            </a:fld>
            <a:endParaRPr lang="en-US" dirty="0"/>
          </a:p>
        </p:txBody>
      </p:sp>
    </p:spTree>
    <p:extLst>
      <p:ext uri="{BB962C8B-B14F-4D97-AF65-F5344CB8AC3E}">
        <p14:creationId xmlns:p14="http://schemas.microsoft.com/office/powerpoint/2010/main" val="278959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01A6AC-27CB-4CDB-A5D2-7B0F4A6D7F0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A6AC-27CB-4CDB-A5D2-7B0F4A6D7F0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01A6AC-27CB-4CDB-A5D2-7B0F4A6D7F0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FB167-AA3B-45DF-ACF6-0446D17C62F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a:lstStyle/>
          <a:p>
            <a:pPr lvl="0"/>
            <a:endParaRPr lang="en-US" noProof="0" dirty="0"/>
          </a:p>
        </p:txBody>
      </p:sp>
    </p:spTree>
    <p:extLst>
      <p:ext uri="{BB962C8B-B14F-4D97-AF65-F5344CB8AC3E}">
        <p14:creationId xmlns:p14="http://schemas.microsoft.com/office/powerpoint/2010/main" val="13817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A6AC-27CB-4CDB-A5D2-7B0F4A6D7F0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FB167-AA3B-45DF-ACF6-0446D17C62F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1A6AC-27CB-4CDB-A5D2-7B0F4A6D7F0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01A6AC-27CB-4CDB-A5D2-7B0F4A6D7F05}"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FB167-AA3B-45DF-ACF6-0446D17C62F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01A6AC-27CB-4CDB-A5D2-7B0F4A6D7F05}"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1A6AC-27CB-4CDB-A5D2-7B0F4A6D7F05}"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F01A6AC-27CB-4CDB-A5D2-7B0F4A6D7F05}"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FB167-AA3B-45DF-ACF6-0446D17C62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01A6AC-27CB-4CDB-A5D2-7B0F4A6D7F05}"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FB167-AA3B-45DF-ACF6-0446D17C62F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A6AC-27CB-4CDB-A5D2-7B0F4A6D7F05}"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FB167-AA3B-45DF-ACF6-0446D17C62F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F01A6AC-27CB-4CDB-A5D2-7B0F4A6D7F05}" type="datetimeFigureOut">
              <a:rPr lang="en-US" smtClean="0"/>
              <a:t>8/12/2015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7AFB167-AA3B-45DF-ACF6-0446D17C62F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686800" cy="1371600"/>
          </a:xfrm>
        </p:spPr>
        <p:txBody>
          <a:bodyPr>
            <a:normAutofit fontScale="90000"/>
          </a:bodyPr>
          <a:lstStyle/>
          <a:p>
            <a:r>
              <a:rPr lang="en-US" dirty="0" smtClean="0"/>
              <a:t>The Benefits of Advance Care Planning: </a:t>
            </a:r>
            <a:br>
              <a:rPr lang="en-US" dirty="0" smtClean="0"/>
            </a:br>
            <a:r>
              <a:rPr lang="en-US" sz="3600" dirty="0" smtClean="0"/>
              <a:t>“Your choice, your voice, your values”</a:t>
            </a:r>
            <a:endParaRPr lang="en-US" sz="3600" dirty="0"/>
          </a:p>
        </p:txBody>
      </p:sp>
      <p:sp>
        <p:nvSpPr>
          <p:cNvPr id="3" name="Subtitle 2"/>
          <p:cNvSpPr>
            <a:spLocks noGrp="1"/>
          </p:cNvSpPr>
          <p:nvPr>
            <p:ph type="subTitle" idx="1"/>
          </p:nvPr>
        </p:nvSpPr>
        <p:spPr>
          <a:xfrm>
            <a:off x="762000" y="4038600"/>
            <a:ext cx="7543800" cy="1473200"/>
          </a:xfrm>
        </p:spPr>
        <p:txBody>
          <a:bodyPr>
            <a:normAutofit fontScale="92500"/>
          </a:bodyPr>
          <a:lstStyle/>
          <a:p>
            <a:r>
              <a:rPr lang="en-US" b="1" dirty="0"/>
              <a:t>Robert L. Fine, MD, FACP, FAAHPM</a:t>
            </a:r>
            <a:endParaRPr lang="en-US" dirty="0"/>
          </a:p>
          <a:p>
            <a:r>
              <a:rPr lang="en-US" sz="1600" b="1" dirty="0"/>
              <a:t>Clinical Director, Office of Clinical Ethics and Palliative Care, Baylor Scott and White Health</a:t>
            </a:r>
            <a:endParaRPr lang="en-US" sz="1600" dirty="0"/>
          </a:p>
          <a:p>
            <a:r>
              <a:rPr lang="en-US" b="1" dirty="0"/>
              <a:t>Joanne </a:t>
            </a:r>
            <a:r>
              <a:rPr lang="en-US" b="1" dirty="0" err="1"/>
              <a:t>Hatchett</a:t>
            </a:r>
            <a:r>
              <a:rPr lang="en-US" b="1" dirty="0"/>
              <a:t>, RN, MS, FNP, ACHPN</a:t>
            </a:r>
            <a:endParaRPr lang="en-US" dirty="0"/>
          </a:p>
          <a:p>
            <a:r>
              <a:rPr lang="en-US" sz="1700" b="1" dirty="0"/>
              <a:t>Mother of a PSC patient; member PSC Partners Board of Directors</a:t>
            </a:r>
            <a:endParaRPr lang="en-US" sz="1700" dirty="0"/>
          </a:p>
          <a:p>
            <a:endParaRPr lang="en-US" dirty="0"/>
          </a:p>
        </p:txBody>
      </p:sp>
      <p:sp>
        <p:nvSpPr>
          <p:cNvPr id="4" name="TextBox 3"/>
          <p:cNvSpPr txBox="1"/>
          <p:nvPr/>
        </p:nvSpPr>
        <p:spPr>
          <a:xfrm>
            <a:off x="2438400" y="2514600"/>
            <a:ext cx="4038600" cy="1200329"/>
          </a:xfrm>
          <a:prstGeom prst="rect">
            <a:avLst/>
          </a:prstGeom>
          <a:noFill/>
        </p:spPr>
        <p:txBody>
          <a:bodyPr wrap="square" rtlCol="0">
            <a:spAutoFit/>
          </a:bodyPr>
          <a:lstStyle/>
          <a:p>
            <a:pPr algn="ctr"/>
            <a:r>
              <a:rPr lang="en-US" sz="2400" dirty="0" smtClean="0">
                <a:solidFill>
                  <a:schemeClr val="bg1"/>
                </a:solidFill>
              </a:rPr>
              <a:t>PSC Partners Seeking a Cure</a:t>
            </a:r>
          </a:p>
          <a:p>
            <a:pPr algn="ctr"/>
            <a:r>
              <a:rPr lang="en-US" sz="2400" dirty="0" smtClean="0">
                <a:solidFill>
                  <a:schemeClr val="bg1"/>
                </a:solidFill>
              </a:rPr>
              <a:t>Dallas, Texas</a:t>
            </a:r>
          </a:p>
          <a:p>
            <a:pPr algn="ctr"/>
            <a:r>
              <a:rPr lang="en-US" sz="2400" dirty="0" smtClean="0">
                <a:solidFill>
                  <a:schemeClr val="bg1"/>
                </a:solidFill>
              </a:rPr>
              <a:t>April 25, 2015</a:t>
            </a:r>
            <a:endParaRPr lang="en-US" sz="2400" dirty="0">
              <a:solidFill>
                <a:schemeClr val="bg1"/>
              </a:solidFill>
            </a:endParaRPr>
          </a:p>
        </p:txBody>
      </p:sp>
    </p:spTree>
    <p:extLst>
      <p:ext uri="{BB962C8B-B14F-4D97-AF65-F5344CB8AC3E}">
        <p14:creationId xmlns:p14="http://schemas.microsoft.com/office/powerpoint/2010/main" val="269285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noChangeAspect="1"/>
          </p:cNvGraphicFramePr>
          <p:nvPr>
            <p:ph idx="1"/>
          </p:nvPr>
        </p:nvGraphicFramePr>
        <p:xfrm>
          <a:off x="1728788" y="0"/>
          <a:ext cx="5230812" cy="6858000"/>
        </p:xfrm>
        <a:graphic>
          <a:graphicData uri="http://schemas.openxmlformats.org/presentationml/2006/ole">
            <mc:AlternateContent xmlns:mc="http://schemas.openxmlformats.org/markup-compatibility/2006">
              <mc:Choice xmlns:v="urn:schemas-microsoft-com:vml" Requires="v">
                <p:oleObj spid="_x0000_s1050" name="Document" r:id="rId5" imgW="6857748" imgH="8991269" progId="Word.Document.12">
                  <p:embed/>
                </p:oleObj>
              </mc:Choice>
              <mc:Fallback>
                <p:oleObj name="Document" r:id="rId5" imgW="6857748" imgH="8991269" progId="Word.Document.12">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0"/>
                        <a:ext cx="5230812"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218267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yDirectives home page.tiff"/>
          <p:cNvPicPr>
            <a:picLocks noGrp="1" noChangeAspect="1"/>
          </p:cNvPicPr>
          <p:nvPr>
            <p:ph idx="1"/>
          </p:nvPr>
        </p:nvPicPr>
        <p:blipFill>
          <a:blip r:embed="rId3" cstate="print"/>
          <a:srcRect l="-35134" r="-35134"/>
          <a:stretch>
            <a:fillRect/>
          </a:stretch>
        </p:blipFill>
        <p:spPr>
          <a:xfrm>
            <a:off x="-3200400" y="0"/>
            <a:ext cx="15544800" cy="6858000"/>
          </a:xfrm>
        </p:spPr>
      </p:pic>
      <p:sp>
        <p:nvSpPr>
          <p:cNvPr id="4" name="Slide Number Placeholder 3"/>
          <p:cNvSpPr>
            <a:spLocks noGrp="1"/>
          </p:cNvSpPr>
          <p:nvPr>
            <p:ph type="sldNum" sz="quarter" idx="12"/>
          </p:nvPr>
        </p:nvSpPr>
        <p:spPr/>
        <p:txBody>
          <a:bodyPr/>
          <a:lstStyle/>
          <a:p>
            <a:fld id="{220F124C-1E6E-4FBA-9265-6A22EDCDC7F8}" type="slidenum">
              <a:rPr lang="en-US" smtClean="0"/>
              <a:pPr/>
              <a:t>11</a:t>
            </a:fld>
            <a:endParaRPr lang="en-US"/>
          </a:p>
        </p:txBody>
      </p:sp>
      <p:sp>
        <p:nvSpPr>
          <p:cNvPr id="9" name="Title 8"/>
          <p:cNvSpPr>
            <a:spLocks noGrp="1"/>
          </p:cNvSpPr>
          <p:nvPr>
            <p:ph type="title"/>
          </p:nvPr>
        </p:nvSpPr>
        <p:spPr/>
        <p:txBody>
          <a:bodyPr/>
          <a:lstStyle/>
          <a:p>
            <a:endParaRPr lang="en-US"/>
          </a:p>
        </p:txBody>
      </p:sp>
      <p:sp>
        <p:nvSpPr>
          <p:cNvPr id="5" name="TextBox 4"/>
          <p:cNvSpPr txBox="1"/>
          <p:nvPr/>
        </p:nvSpPr>
        <p:spPr>
          <a:xfrm>
            <a:off x="1143000" y="1981200"/>
            <a:ext cx="6705600" cy="1938992"/>
          </a:xfrm>
          <a:prstGeom prst="rect">
            <a:avLst/>
          </a:prstGeom>
          <a:solidFill>
            <a:schemeClr val="bg1"/>
          </a:solidFill>
        </p:spPr>
        <p:txBody>
          <a:bodyPr wrap="square" rtlCol="0">
            <a:spAutoFit/>
          </a:bodyPr>
          <a:lstStyle/>
          <a:p>
            <a:pPr algn="ctr"/>
            <a:r>
              <a:rPr lang="en-US" sz="2400" dirty="0" smtClean="0">
                <a:latin typeface="Calibri"/>
                <a:cs typeface="Calibri"/>
              </a:rPr>
              <a:t>Universal Digital Advance Directive</a:t>
            </a:r>
          </a:p>
          <a:p>
            <a:pPr algn="ctr"/>
            <a:r>
              <a:rPr lang="en-US" sz="2400" dirty="0" smtClean="0">
                <a:latin typeface="Calibri"/>
                <a:cs typeface="Calibri"/>
              </a:rPr>
              <a:t>Created and stored online</a:t>
            </a:r>
          </a:p>
          <a:p>
            <a:pPr algn="ctr"/>
            <a:r>
              <a:rPr lang="en-US" sz="2400" dirty="0" smtClean="0">
                <a:latin typeface="Calibri"/>
                <a:cs typeface="Calibri"/>
              </a:rPr>
              <a:t>Meaningful use certified</a:t>
            </a:r>
          </a:p>
          <a:p>
            <a:pPr algn="ctr"/>
            <a:r>
              <a:rPr lang="en-US" sz="2400" dirty="0" smtClean="0">
                <a:latin typeface="Calibri"/>
                <a:cs typeface="Calibri"/>
              </a:rPr>
              <a:t>Delivered to health care providers (search or send)</a:t>
            </a:r>
            <a:endParaRPr lang="en-US" sz="2400" dirty="0" smtClean="0"/>
          </a:p>
          <a:p>
            <a:endParaRPr lang="en-US" sz="2400" dirty="0"/>
          </a:p>
        </p:txBody>
      </p:sp>
    </p:spTree>
    <p:extLst>
      <p:ext uri="{BB962C8B-B14F-4D97-AF65-F5344CB8AC3E}">
        <p14:creationId xmlns:p14="http://schemas.microsoft.com/office/powerpoint/2010/main" val="40759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408333" cy="3496733"/>
          </a:xfrm>
        </p:spPr>
        <p:txBody>
          <a:bodyPr>
            <a:normAutofit fontScale="85000" lnSpcReduction="10000"/>
          </a:bodyPr>
          <a:lstStyle/>
          <a:p>
            <a:r>
              <a:rPr lang="en-US" dirty="0" smtClean="0"/>
              <a:t>Continue to hope and pray for the best, but also, prepare by:</a:t>
            </a:r>
          </a:p>
          <a:p>
            <a:r>
              <a:rPr lang="en-US" dirty="0" smtClean="0"/>
              <a:t>Thinking about what is important to you.</a:t>
            </a:r>
          </a:p>
          <a:p>
            <a:r>
              <a:rPr lang="en-US" dirty="0" smtClean="0"/>
              <a:t>Discussing this with your family.</a:t>
            </a:r>
          </a:p>
          <a:p>
            <a:r>
              <a:rPr lang="en-US" dirty="0" smtClean="0"/>
              <a:t>Discussing it with your physicians.</a:t>
            </a:r>
          </a:p>
          <a:p>
            <a:r>
              <a:rPr lang="en-US" dirty="0"/>
              <a:t>Complete your Advance Directive </a:t>
            </a:r>
          </a:p>
          <a:p>
            <a:pPr lvl="1"/>
            <a:r>
              <a:rPr lang="en-US" sz="2000" dirty="0"/>
              <a:t>Your name and date, name of your agent(s), </a:t>
            </a:r>
          </a:p>
          <a:p>
            <a:pPr lvl="1"/>
            <a:r>
              <a:rPr lang="en-US" sz="2000" dirty="0"/>
              <a:t>Health care choices (tell us your </a:t>
            </a:r>
            <a:r>
              <a:rPr lang="en-US" sz="2000" dirty="0" smtClean="0"/>
              <a:t>goals), </a:t>
            </a:r>
            <a:endParaRPr lang="en-US" sz="2000" dirty="0"/>
          </a:p>
          <a:p>
            <a:pPr lvl="1"/>
            <a:r>
              <a:rPr lang="en-US" sz="2000" dirty="0"/>
              <a:t>Your signature and signed by two witnesses </a:t>
            </a:r>
            <a:r>
              <a:rPr lang="en-US" sz="2000" dirty="0" smtClean="0"/>
              <a:t>or notarized</a:t>
            </a:r>
            <a:endParaRPr lang="en-US" sz="1100" dirty="0"/>
          </a:p>
          <a:p>
            <a:pPr lvl="1"/>
            <a:endParaRPr lang="en-US" sz="1100" dirty="0"/>
          </a:p>
          <a:p>
            <a:r>
              <a:rPr lang="en-US" dirty="0"/>
              <a:t>Keep a copy and give copies to your agent and your physician</a:t>
            </a:r>
          </a:p>
          <a:p>
            <a:endParaRPr lang="en-US" dirty="0" smtClean="0"/>
          </a:p>
        </p:txBody>
      </p:sp>
      <p:sp>
        <p:nvSpPr>
          <p:cNvPr id="2" name="Title 1"/>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102243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kind of things do you plan for in the future?</a:t>
            </a:r>
            <a:endParaRPr lang="en-US" dirty="0"/>
          </a:p>
        </p:txBody>
      </p:sp>
      <p:sp>
        <p:nvSpPr>
          <p:cNvPr id="6" name="Subtitle 5"/>
          <p:cNvSpPr>
            <a:spLocks noGrp="1"/>
          </p:cNvSpPr>
          <p:nvPr>
            <p:ph type="subTitle" idx="1"/>
          </p:nvPr>
        </p:nvSpPr>
        <p:spPr>
          <a:xfrm>
            <a:off x="1371600" y="3556000"/>
            <a:ext cx="6400800" cy="1930399"/>
          </a:xfrm>
        </p:spPr>
        <p:txBody>
          <a:bodyPr>
            <a:normAutofit fontScale="92500" lnSpcReduction="20000"/>
          </a:bodyPr>
          <a:lstStyle/>
          <a:p>
            <a:r>
              <a:rPr lang="en-US" dirty="0" smtClean="0"/>
              <a:t>Education</a:t>
            </a:r>
          </a:p>
          <a:p>
            <a:r>
              <a:rPr lang="en-US" dirty="0" smtClean="0"/>
              <a:t>Vacations</a:t>
            </a:r>
          </a:p>
          <a:p>
            <a:r>
              <a:rPr lang="en-US" dirty="0" smtClean="0"/>
              <a:t>Children</a:t>
            </a:r>
          </a:p>
          <a:p>
            <a:r>
              <a:rPr lang="en-US" dirty="0" smtClean="0"/>
              <a:t>Financial planning</a:t>
            </a:r>
          </a:p>
          <a:p>
            <a:r>
              <a:rPr lang="en-US" dirty="0" smtClean="0"/>
              <a:t>Retirement</a:t>
            </a:r>
          </a:p>
          <a:p>
            <a:r>
              <a:rPr lang="en-US" dirty="0" smtClean="0"/>
              <a:t>Serious illness</a:t>
            </a:r>
          </a:p>
        </p:txBody>
      </p:sp>
    </p:spTree>
    <p:extLst>
      <p:ext uri="{BB962C8B-B14F-4D97-AF65-F5344CB8AC3E}">
        <p14:creationId xmlns:p14="http://schemas.microsoft.com/office/powerpoint/2010/main" val="10408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914400"/>
            <a:ext cx="8229600" cy="1139825"/>
          </a:xfrm>
        </p:spPr>
        <p:txBody>
          <a:bodyPr>
            <a:normAutofit fontScale="90000"/>
          </a:bodyPr>
          <a:lstStyle/>
          <a:p>
            <a:pPr algn="ctr"/>
            <a:r>
              <a:rPr lang="en-US" dirty="0" smtClean="0"/>
              <a:t>Advance Directive vs 	Advance Care Planning</a:t>
            </a:r>
            <a:r>
              <a:rPr lang="en-US" b="1" dirty="0" smtClean="0"/>
              <a:t/>
            </a:r>
            <a:br>
              <a:rPr lang="en-US" b="1" dirty="0" smtClean="0"/>
            </a:br>
            <a:endParaRPr lang="en-US" b="1" i="1" dirty="0" smtClean="0"/>
          </a:p>
        </p:txBody>
      </p:sp>
      <p:graphicFrame>
        <p:nvGraphicFramePr>
          <p:cNvPr id="241707" name="Group 43"/>
          <p:cNvGraphicFramePr>
            <a:graphicFrameLocks noGrp="1"/>
          </p:cNvGraphicFramePr>
          <p:nvPr>
            <p:ph idx="1"/>
            <p:extLst>
              <p:ext uri="{D42A27DB-BD31-4B8C-83A1-F6EECF244321}">
                <p14:modId xmlns:p14="http://schemas.microsoft.com/office/powerpoint/2010/main" val="1637089409"/>
              </p:ext>
            </p:extLst>
          </p:nvPr>
        </p:nvGraphicFramePr>
        <p:xfrm>
          <a:off x="457200" y="1828800"/>
          <a:ext cx="8229600" cy="4609593"/>
        </p:xfrm>
        <a:graphic>
          <a:graphicData uri="http://schemas.openxmlformats.org/drawingml/2006/table">
            <a:tbl>
              <a:tblPr/>
              <a:tblGrid>
                <a:gridCol w="4114800"/>
                <a:gridCol w="4114800"/>
              </a:tblGrid>
              <a:tr h="838200">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defRPr/>
                      </a:pPr>
                      <a:r>
                        <a:rPr kumimoji="0" lang="en-US" sz="3200" b="1" i="0" u="sng" strike="noStrike" cap="none" normalizeH="0" baseline="0" dirty="0" smtClean="0">
                          <a:ln>
                            <a:noFill/>
                          </a:ln>
                          <a:solidFill>
                            <a:srgbClr val="413000"/>
                          </a:solidFill>
                          <a:effectLst/>
                          <a:latin typeface="Arial" charset="0"/>
                        </a:rPr>
                        <a:t>Advance Directive</a:t>
                      </a:r>
                    </a:p>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defRPr/>
                      </a:pPr>
                      <a:r>
                        <a:rPr kumimoji="0" lang="en-US" sz="2400" b="1" i="0" u="sng" strike="noStrike" cap="none" normalizeH="0" baseline="0" dirty="0" smtClean="0">
                          <a:ln>
                            <a:noFill/>
                          </a:ln>
                          <a:solidFill>
                            <a:srgbClr val="413000"/>
                          </a:solidFill>
                          <a:effectLst/>
                          <a:latin typeface="Arial" charset="0"/>
                        </a:rPr>
                        <a:t>(Living Will &amp;/or Medical Power of Attorney)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80B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EE80B3"/>
                        </a:buClr>
                        <a:buSzPct val="50000"/>
                        <a:buFont typeface="Wingdings" pitchFamily="2" charset="2"/>
                        <a:buNone/>
                        <a:tabLst/>
                      </a:pPr>
                      <a:r>
                        <a:rPr kumimoji="0" lang="en-US" sz="3200" b="1" i="0" u="sng" strike="noStrike" cap="none" normalizeH="0" baseline="0" dirty="0" smtClean="0">
                          <a:ln>
                            <a:noFill/>
                          </a:ln>
                          <a:solidFill>
                            <a:srgbClr val="413000"/>
                          </a:solidFill>
                          <a:effectLst/>
                          <a:latin typeface="Arial" charset="0"/>
                        </a:rPr>
                        <a:t>Advance Care Planning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80B3">
                        <a:alpha val="50000"/>
                      </a:srgbClr>
                    </a:solidFill>
                  </a:tcPr>
                </a:tc>
              </a:tr>
              <a:tr h="107473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rgbClr val="413000"/>
                          </a:solidFill>
                          <a:effectLst/>
                          <a:latin typeface="Arial" charset="0"/>
                        </a:rPr>
                        <a:t>Legal 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rgbClr val="413000"/>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25">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rgbClr val="413000"/>
                          </a:solidFill>
                          <a:effectLst/>
                          <a:latin typeface="Arial" charset="0"/>
                        </a:rPr>
                        <a:t>Signatures important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rgbClr val="413000"/>
                          </a:solidFill>
                          <a:effectLst/>
                          <a:latin typeface="Arial" charset="0"/>
                        </a:rPr>
                        <a:t>Conversations important!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473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endParaRPr kumimoji="0" lang="en-US" sz="3000" b="0" i="0" u="none" strike="noStrike" cap="none" normalizeH="0" baseline="0" dirty="0" smtClean="0">
                        <a:ln>
                          <a:noFill/>
                        </a:ln>
                        <a:solidFill>
                          <a:srgbClr val="413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3000" b="0" i="0" u="none" strike="noStrike" cap="none" normalizeH="0" baseline="0" dirty="0" smtClean="0">
                          <a:ln>
                            <a:noFill/>
                          </a:ln>
                          <a:solidFill>
                            <a:srgbClr val="413000"/>
                          </a:solidFill>
                          <a:effectLst/>
                          <a:latin typeface="Arial" charset="0"/>
                        </a:rPr>
                        <a:t>Includes Advance Directive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25360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Reasons people don’t do Advance Care Planning?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643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r>
              <a:rPr lang="en-US" dirty="0" smtClean="0"/>
              <a:t>	</a:t>
            </a:r>
            <a:r>
              <a:rPr lang="en-US" sz="4000" dirty="0" smtClean="0"/>
              <a:t>Failing to do Advance Care Planning (ACP) is like failing to wear your seat belt. You don’t need it until you crash, and then it’s too late!</a:t>
            </a:r>
          </a:p>
        </p:txBody>
      </p:sp>
      <p:sp>
        <p:nvSpPr>
          <p:cNvPr id="4" name="Title 3"/>
          <p:cNvSpPr>
            <a:spLocks noGrp="1"/>
          </p:cNvSpPr>
          <p:nvPr>
            <p:ph type="title"/>
          </p:nvPr>
        </p:nvSpPr>
        <p:spPr/>
        <p:txBody>
          <a:bodyPr>
            <a:normAutofit fontScale="90000"/>
          </a:bodyPr>
          <a:lstStyle/>
          <a:p>
            <a:r>
              <a:rPr lang="en-US" dirty="0" smtClean="0"/>
              <a:t>Good Advance Care Planning </a:t>
            </a:r>
            <a:br>
              <a:rPr lang="en-US" dirty="0" smtClean="0"/>
            </a:br>
            <a:r>
              <a:rPr lang="en-US" dirty="0" smtClean="0"/>
              <a:t>is Good Prevention</a:t>
            </a:r>
            <a:endParaRPr lang="en-US" dirty="0"/>
          </a:p>
        </p:txBody>
      </p:sp>
    </p:spTree>
    <p:extLst>
      <p:ext uri="{BB962C8B-B14F-4D97-AF65-F5344CB8AC3E}">
        <p14:creationId xmlns:p14="http://schemas.microsoft.com/office/powerpoint/2010/main" val="44236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decrease the stress placed on families when they must make decisions during serious illness (because the patient is not able to make his or her own decisions)</a:t>
            </a:r>
          </a:p>
          <a:p>
            <a:r>
              <a:rPr lang="en-US" dirty="0" smtClean="0"/>
              <a:t>When patients have talked to their family and their doctors, their family has less stress, anxiety, and depression </a:t>
            </a:r>
            <a:endParaRPr lang="en-US" dirty="0"/>
          </a:p>
          <a:p>
            <a:r>
              <a:rPr lang="en-US" dirty="0" smtClean="0"/>
              <a:t>You give your family a gift by talking with them </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Why Do ACP?</a:t>
            </a:r>
            <a:endParaRPr lang="en-US" dirty="0"/>
          </a:p>
        </p:txBody>
      </p:sp>
    </p:spTree>
    <p:extLst>
      <p:ext uri="{BB962C8B-B14F-4D97-AF65-F5344CB8AC3E}">
        <p14:creationId xmlns:p14="http://schemas.microsoft.com/office/powerpoint/2010/main" val="427972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01400" y="1627927"/>
            <a:ext cx="2536175" cy="3451225"/>
          </a:xfrm>
        </p:spPr>
      </p:pic>
      <p:sp>
        <p:nvSpPr>
          <p:cNvPr id="2" name="Title 1"/>
          <p:cNvSpPr>
            <a:spLocks noGrp="1"/>
          </p:cNvSpPr>
          <p:nvPr>
            <p:ph type="title"/>
          </p:nvPr>
        </p:nvSpPr>
        <p:spPr/>
        <p:txBody>
          <a:bodyPr/>
          <a:lstStyle/>
          <a:p>
            <a:r>
              <a:rPr lang="en-US" dirty="0" smtClean="0"/>
              <a:t>Typical Plan A</a:t>
            </a:r>
            <a:endParaRPr lang="en-US" dirty="0"/>
          </a:p>
        </p:txBody>
      </p:sp>
      <p:pic>
        <p:nvPicPr>
          <p:cNvPr id="2050" name="Picture 2" descr=" , yoga, dancer, sky, blue, rocks, blue sky, fit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87" y="2743200"/>
            <a:ext cx="2740025" cy="342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a:t>
            </a:r>
            <a:endParaRPr lang="en-US" dirty="0"/>
          </a:p>
        </p:txBody>
      </p:sp>
      <p:pic>
        <p:nvPicPr>
          <p:cNvPr id="3074" name="Picture 2" descr="http://www.110pounds.com/wp-content/uploads/2011/04/rowena-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0"/>
            <a:ext cx="4721164" cy="313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8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one goes to a hospital with the anticipation that they will get sicker.</a:t>
            </a:r>
          </a:p>
          <a:p>
            <a:r>
              <a:rPr lang="en-US" dirty="0" smtClean="0"/>
              <a:t>We cannot control every circumstance, but we are in control of making our preferences and desires known, to our family and our physicians, ahead of time. </a:t>
            </a:r>
            <a:endParaRPr lang="en-US" dirty="0"/>
          </a:p>
        </p:txBody>
      </p:sp>
      <p:sp>
        <p:nvSpPr>
          <p:cNvPr id="2" name="Title 1"/>
          <p:cNvSpPr>
            <a:spLocks noGrp="1"/>
          </p:cNvSpPr>
          <p:nvPr>
            <p:ph type="title"/>
          </p:nvPr>
        </p:nvSpPr>
        <p:spPr/>
        <p:txBody>
          <a:bodyPr>
            <a:normAutofit fontScale="90000"/>
          </a:bodyPr>
          <a:lstStyle/>
          <a:p>
            <a:r>
              <a:rPr lang="en-US" dirty="0" smtClean="0"/>
              <a:t>“Hoping for the Best, and Preparing for the Worst”</a:t>
            </a:r>
            <a:endParaRPr lang="en-US" dirty="0"/>
          </a:p>
        </p:txBody>
      </p:sp>
    </p:spTree>
    <p:extLst>
      <p:ext uri="{BB962C8B-B14F-4D97-AF65-F5344CB8AC3E}">
        <p14:creationId xmlns:p14="http://schemas.microsoft.com/office/powerpoint/2010/main" val="31988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209</TotalTime>
  <Words>816</Words>
  <Application>Microsoft Office PowerPoint</Application>
  <PresentationFormat>On-screen Show (4:3)</PresentationFormat>
  <Paragraphs>84</Paragraphs>
  <Slides>12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Candara</vt:lpstr>
      <vt:lpstr>Symbol</vt:lpstr>
      <vt:lpstr>Wingdings</vt:lpstr>
      <vt:lpstr>Waveform</vt:lpstr>
      <vt:lpstr>Document</vt:lpstr>
      <vt:lpstr>The Benefits of Advance Care Planning:  “Your choice, your voice, your values”</vt:lpstr>
      <vt:lpstr>What kind of things do you plan for in the future?</vt:lpstr>
      <vt:lpstr>Advance Directive vs  Advance Care Planning </vt:lpstr>
      <vt:lpstr>Reasons people don’t do Advance Care Planning?</vt:lpstr>
      <vt:lpstr>Good Advance Care Planning  is Good Prevention</vt:lpstr>
      <vt:lpstr>Why Do ACP?</vt:lpstr>
      <vt:lpstr>Typical Plan A</vt:lpstr>
      <vt:lpstr>Plan B</vt:lpstr>
      <vt:lpstr>“Hoping for the Best, and Preparing for the Worst”</vt:lpstr>
      <vt:lpstr>PowerPoint Presentation</vt:lpstr>
      <vt:lpstr>PowerPoint Presentation</vt:lpstr>
      <vt:lpstr>Next Steps</vt:lpstr>
    </vt:vector>
  </TitlesOfParts>
  <Company>Baylor Health 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Directives: “Your choice, your voice, your values”</dc:title>
  <dc:creator>Casanova, Mark</dc:creator>
  <cp:lastModifiedBy>Ricky Safer</cp:lastModifiedBy>
  <cp:revision>22</cp:revision>
  <dcterms:created xsi:type="dcterms:W3CDTF">2013-05-07T17:42:17Z</dcterms:created>
  <dcterms:modified xsi:type="dcterms:W3CDTF">2015-08-12T23:43:15Z</dcterms:modified>
</cp:coreProperties>
</file>