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310" r:id="rId2"/>
    <p:sldId id="389" r:id="rId3"/>
    <p:sldId id="325" r:id="rId4"/>
    <p:sldId id="326" r:id="rId5"/>
    <p:sldId id="392" r:id="rId6"/>
    <p:sldId id="393" r:id="rId7"/>
    <p:sldId id="394" r:id="rId8"/>
    <p:sldId id="397" r:id="rId9"/>
    <p:sldId id="331" r:id="rId10"/>
    <p:sldId id="375" r:id="rId11"/>
    <p:sldId id="386" r:id="rId12"/>
    <p:sldId id="399" r:id="rId13"/>
    <p:sldId id="398" r:id="rId14"/>
    <p:sldId id="336" r:id="rId15"/>
    <p:sldId id="395" r:id="rId16"/>
    <p:sldId id="376" r:id="rId17"/>
    <p:sldId id="337" r:id="rId18"/>
    <p:sldId id="314" r:id="rId19"/>
    <p:sldId id="367" r:id="rId20"/>
    <p:sldId id="353" r:id="rId21"/>
    <p:sldId id="346" r:id="rId22"/>
    <p:sldId id="361" r:id="rId23"/>
    <p:sldId id="344" r:id="rId24"/>
    <p:sldId id="400" r:id="rId25"/>
    <p:sldId id="401" r:id="rId26"/>
    <p:sldId id="343" r:id="rId27"/>
    <p:sldId id="362" r:id="rId28"/>
    <p:sldId id="38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EAEAEA"/>
    <a:srgbClr val="0033CC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88" autoAdjust="0"/>
  </p:normalViewPr>
  <p:slideViewPr>
    <p:cSldViewPr>
      <p:cViewPr varScale="1">
        <p:scale>
          <a:sx n="85" d="100"/>
          <a:sy n="85" d="100"/>
        </p:scale>
        <p:origin x="-1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6A15F-E624-DE4B-BC87-47CE1E295B8D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0C3D0-AC69-D945-A9BF-BA32715CF2F0}">
      <dgm:prSet phldrT="[Text]"/>
      <dgm:spPr/>
      <dgm:t>
        <a:bodyPr/>
        <a:lstStyle/>
        <a:p>
          <a:r>
            <a:rPr lang="en-US" dirty="0" smtClean="0"/>
            <a:t>PSC</a:t>
          </a:r>
          <a:endParaRPr lang="en-US" dirty="0"/>
        </a:p>
      </dgm:t>
    </dgm:pt>
    <dgm:pt modelId="{6042136E-F682-AF49-A171-D04C87293240}" type="parTrans" cxnId="{14FC3345-2A52-AC4A-893C-339BA862B165}">
      <dgm:prSet/>
      <dgm:spPr/>
      <dgm:t>
        <a:bodyPr/>
        <a:lstStyle/>
        <a:p>
          <a:endParaRPr lang="en-US"/>
        </a:p>
      </dgm:t>
    </dgm:pt>
    <dgm:pt modelId="{1272D545-20FD-3149-B16B-26E796AF39BE}" type="sibTrans" cxnId="{14FC3345-2A52-AC4A-893C-339BA862B165}">
      <dgm:prSet/>
      <dgm:spPr/>
      <dgm:t>
        <a:bodyPr/>
        <a:lstStyle/>
        <a:p>
          <a:endParaRPr lang="en-US"/>
        </a:p>
      </dgm:t>
    </dgm:pt>
    <dgm:pt modelId="{C14967FE-9B91-E94A-8992-A43AE2795067}">
      <dgm:prSet phldrT="[Text]" custT="1"/>
      <dgm:spPr/>
      <dgm:t>
        <a:bodyPr/>
        <a:lstStyle/>
        <a:p>
          <a:r>
            <a:rPr lang="en-US" sz="2400" b="1" dirty="0" smtClean="0"/>
            <a:t>Bile Acids</a:t>
          </a:r>
        </a:p>
        <a:p>
          <a:r>
            <a:rPr lang="en-US" sz="2400" b="0" dirty="0" smtClean="0"/>
            <a:t>Toxic Injury </a:t>
          </a:r>
        </a:p>
        <a:p>
          <a:r>
            <a:rPr lang="en-US" sz="2400" b="0" dirty="0" smtClean="0"/>
            <a:t>Inflammation</a:t>
          </a:r>
          <a:endParaRPr lang="en-US" sz="2400" b="0" dirty="0"/>
        </a:p>
      </dgm:t>
    </dgm:pt>
    <dgm:pt modelId="{95383FBC-711C-D74F-BD18-8CE717D3A899}" type="parTrans" cxnId="{5FAD92C3-C4D8-AD4D-8906-8F7BD0358738}">
      <dgm:prSet/>
      <dgm:spPr/>
      <dgm:t>
        <a:bodyPr/>
        <a:lstStyle/>
        <a:p>
          <a:endParaRPr lang="en-US"/>
        </a:p>
      </dgm:t>
    </dgm:pt>
    <dgm:pt modelId="{A34D538B-B7AC-1E42-8E85-83EAAF297334}" type="sibTrans" cxnId="{5FAD92C3-C4D8-AD4D-8906-8F7BD0358738}">
      <dgm:prSet/>
      <dgm:spPr/>
      <dgm:t>
        <a:bodyPr/>
        <a:lstStyle/>
        <a:p>
          <a:endParaRPr lang="en-US"/>
        </a:p>
      </dgm:t>
    </dgm:pt>
    <dgm:pt modelId="{EF4EDE7D-99D3-8E49-B520-65AF76FC730E}">
      <dgm:prSet phldrT="[Text]" custT="1"/>
      <dgm:spPr/>
      <dgm:t>
        <a:bodyPr/>
        <a:lstStyle/>
        <a:p>
          <a:r>
            <a:rPr lang="en-US" sz="2400" b="1" dirty="0" smtClean="0"/>
            <a:t>Immune System</a:t>
          </a:r>
        </a:p>
        <a:p>
          <a:r>
            <a:rPr lang="en-US" sz="2400" dirty="0" smtClean="0"/>
            <a:t>Self-reacting lymphocytes</a:t>
          </a:r>
        </a:p>
        <a:p>
          <a:r>
            <a:rPr lang="en-US" sz="2400" dirty="0" smtClean="0"/>
            <a:t>Inflammation</a:t>
          </a:r>
          <a:endParaRPr lang="en-US" sz="2400" dirty="0"/>
        </a:p>
      </dgm:t>
    </dgm:pt>
    <dgm:pt modelId="{BEA5C76A-BB94-D34C-901B-F9F61F1A284D}" type="parTrans" cxnId="{396CDA70-71E7-BA43-8F6B-A54FED3F2FC0}">
      <dgm:prSet/>
      <dgm:spPr/>
      <dgm:t>
        <a:bodyPr/>
        <a:lstStyle/>
        <a:p>
          <a:endParaRPr lang="en-US"/>
        </a:p>
      </dgm:t>
    </dgm:pt>
    <dgm:pt modelId="{2B05B948-9D70-3E4A-AC00-F997F125F899}" type="sibTrans" cxnId="{396CDA70-71E7-BA43-8F6B-A54FED3F2FC0}">
      <dgm:prSet/>
      <dgm:spPr/>
      <dgm:t>
        <a:bodyPr/>
        <a:lstStyle/>
        <a:p>
          <a:endParaRPr lang="en-US"/>
        </a:p>
      </dgm:t>
    </dgm:pt>
    <dgm:pt modelId="{FF270D53-C16B-0747-86FE-68EA4AB861D6}">
      <dgm:prSet custT="1"/>
      <dgm:spPr/>
      <dgm:t>
        <a:bodyPr/>
        <a:lstStyle/>
        <a:p>
          <a:r>
            <a:rPr lang="en-US" sz="2400" b="1" dirty="0" smtClean="0"/>
            <a:t>Liver-Gut Axis</a:t>
          </a:r>
        </a:p>
        <a:p>
          <a:r>
            <a:rPr lang="en-US" sz="2400" dirty="0" smtClean="0"/>
            <a:t>Altered Microbiome</a:t>
          </a:r>
        </a:p>
        <a:p>
          <a:r>
            <a:rPr lang="en-US" sz="2400" dirty="0" smtClean="0"/>
            <a:t>Colitis</a:t>
          </a:r>
        </a:p>
      </dgm:t>
    </dgm:pt>
    <dgm:pt modelId="{05FB2502-DFC4-0B4F-B31A-0BAF65840298}" type="parTrans" cxnId="{837FAA66-5E61-0B44-AB82-77EDD6980728}">
      <dgm:prSet/>
      <dgm:spPr/>
      <dgm:t>
        <a:bodyPr/>
        <a:lstStyle/>
        <a:p>
          <a:endParaRPr lang="en-US"/>
        </a:p>
      </dgm:t>
    </dgm:pt>
    <dgm:pt modelId="{A5ED5A50-B0FA-CC45-897B-101E306FD805}" type="sibTrans" cxnId="{837FAA66-5E61-0B44-AB82-77EDD6980728}">
      <dgm:prSet/>
      <dgm:spPr/>
      <dgm:t>
        <a:bodyPr/>
        <a:lstStyle/>
        <a:p>
          <a:endParaRPr lang="en-US"/>
        </a:p>
      </dgm:t>
    </dgm:pt>
    <dgm:pt modelId="{65EFFFF4-822F-4B25-8338-25A4126E8C3F}">
      <dgm:prSet custT="1"/>
      <dgm:spPr/>
      <dgm:t>
        <a:bodyPr/>
        <a:lstStyle/>
        <a:p>
          <a:r>
            <a:rPr lang="en-US" sz="2400" b="1" dirty="0" smtClean="0"/>
            <a:t>Bile Duct Scars </a:t>
          </a:r>
        </a:p>
        <a:p>
          <a:r>
            <a:rPr lang="en-US" sz="2400" dirty="0" smtClean="0"/>
            <a:t>Progressive</a:t>
          </a:r>
        </a:p>
        <a:p>
          <a:r>
            <a:rPr lang="en-US" sz="2400" dirty="0" smtClean="0"/>
            <a:t> Fibrosis</a:t>
          </a:r>
        </a:p>
      </dgm:t>
    </dgm:pt>
    <dgm:pt modelId="{8D3308CF-375F-42DF-AA1E-ED6241B6F94C}" type="parTrans" cxnId="{6042B3F4-F4BE-4765-B3DB-9BB7194811D1}">
      <dgm:prSet/>
      <dgm:spPr/>
      <dgm:t>
        <a:bodyPr/>
        <a:lstStyle/>
        <a:p>
          <a:endParaRPr lang="en-US"/>
        </a:p>
      </dgm:t>
    </dgm:pt>
    <dgm:pt modelId="{8FD9C726-ED64-41B8-A690-45523CA4B1BF}" type="sibTrans" cxnId="{6042B3F4-F4BE-4765-B3DB-9BB7194811D1}">
      <dgm:prSet/>
      <dgm:spPr/>
      <dgm:t>
        <a:bodyPr/>
        <a:lstStyle/>
        <a:p>
          <a:endParaRPr lang="en-US"/>
        </a:p>
      </dgm:t>
    </dgm:pt>
    <dgm:pt modelId="{00F24DF1-2104-2545-A6F7-3CAEFCF42077}" type="pres">
      <dgm:prSet presAssocID="{5F66A15F-E624-DE4B-BC87-47CE1E295B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D5DB1-2989-0B41-A597-8C22CFF52DE3}" type="pres">
      <dgm:prSet presAssocID="{9710C3D0-AC69-D945-A9BF-BA32715CF2F0}" presName="centerShape" presStyleLbl="node0" presStyleIdx="0" presStyleCnt="1" custLinFactNeighborX="574" custLinFactNeighborY="-4234"/>
      <dgm:spPr/>
      <dgm:t>
        <a:bodyPr/>
        <a:lstStyle/>
        <a:p>
          <a:endParaRPr lang="en-US"/>
        </a:p>
      </dgm:t>
    </dgm:pt>
    <dgm:pt modelId="{B72AF3D9-F736-8A48-9734-F03A4E7C7851}" type="pres">
      <dgm:prSet presAssocID="{95383FBC-711C-D74F-BD18-8CE717D3A899}" presName="parTrans" presStyleLbl="bgSibTrans2D1" presStyleIdx="0" presStyleCnt="4" custScaleX="126748"/>
      <dgm:spPr/>
      <dgm:t>
        <a:bodyPr/>
        <a:lstStyle/>
        <a:p>
          <a:endParaRPr lang="en-US"/>
        </a:p>
      </dgm:t>
    </dgm:pt>
    <dgm:pt modelId="{8AE1C2A7-48B1-2040-878A-3711DD70007F}" type="pres">
      <dgm:prSet presAssocID="{C14967FE-9B91-E94A-8992-A43AE2795067}" presName="node" presStyleLbl="node1" presStyleIdx="0" presStyleCnt="4" custScaleX="151786" custScaleY="121641" custRadScaleRad="122210" custRadScaleInc="-2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884D4-9669-6C48-B30E-32CCD0B9F1C9}" type="pres">
      <dgm:prSet presAssocID="{BEA5C76A-BB94-D34C-901B-F9F61F1A284D}" presName="parTrans" presStyleLbl="bgSibTrans2D1" presStyleIdx="1" presStyleCnt="4" custScaleX="139146"/>
      <dgm:spPr/>
      <dgm:t>
        <a:bodyPr/>
        <a:lstStyle/>
        <a:p>
          <a:endParaRPr lang="en-US"/>
        </a:p>
      </dgm:t>
    </dgm:pt>
    <dgm:pt modelId="{2FF8E772-4FAF-CE45-9293-4F91927945FE}" type="pres">
      <dgm:prSet presAssocID="{EF4EDE7D-99D3-8E49-B520-65AF76FC730E}" presName="node" presStyleLbl="node1" presStyleIdx="1" presStyleCnt="4" custScaleX="220874" custRadScaleRad="125982" custRadScaleInc="-4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D47FE-AE47-3145-B6D1-9BCB85F36FA3}" type="pres">
      <dgm:prSet presAssocID="{05FB2502-DFC4-0B4F-B31A-0BAF65840298}" presName="parTrans" presStyleLbl="bgSibTrans2D1" presStyleIdx="2" presStyleCnt="4" custScaleX="132679"/>
      <dgm:spPr/>
      <dgm:t>
        <a:bodyPr/>
        <a:lstStyle/>
        <a:p>
          <a:endParaRPr lang="en-US"/>
        </a:p>
      </dgm:t>
    </dgm:pt>
    <dgm:pt modelId="{930CB5BC-6196-E24A-A9BF-5FE7B357A510}" type="pres">
      <dgm:prSet presAssocID="{FF270D53-C16B-0747-86FE-68EA4AB861D6}" presName="node" presStyleLbl="node1" presStyleIdx="2" presStyleCnt="4" custScaleX="228868" custRadScaleRad="126688" custRadScaleInc="42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8F14A-BBFD-4F21-9CD2-FD4C7F6C4AD3}" type="pres">
      <dgm:prSet presAssocID="{8D3308CF-375F-42DF-AA1E-ED6241B6F94C}" presName="parTrans" presStyleLbl="bgSibTrans2D1" presStyleIdx="3" presStyleCnt="4" custLinFactNeighborX="-12285" custLinFactNeighborY="-11625"/>
      <dgm:spPr/>
      <dgm:t>
        <a:bodyPr/>
        <a:lstStyle/>
        <a:p>
          <a:endParaRPr lang="en-US"/>
        </a:p>
      </dgm:t>
    </dgm:pt>
    <dgm:pt modelId="{E052CD10-CD69-46B4-B819-5092485D2B3A}" type="pres">
      <dgm:prSet presAssocID="{65EFFFF4-822F-4B25-8338-25A4126E8C3F}" presName="node" presStyleLbl="node1" presStyleIdx="3" presStyleCnt="4" custScaleX="136950" custScaleY="121583" custRadScaleRad="118326" custRadScaleInc="24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32073-DC13-40A9-9407-2F026D0480C2}" type="presOf" srcId="{EF4EDE7D-99D3-8E49-B520-65AF76FC730E}" destId="{2FF8E772-4FAF-CE45-9293-4F91927945FE}" srcOrd="0" destOrd="0" presId="urn:microsoft.com/office/officeart/2005/8/layout/radial4"/>
    <dgm:cxn modelId="{D73B6EA2-CC9A-4F99-A00A-D3180B9FA1FD}" type="presOf" srcId="{5F66A15F-E624-DE4B-BC87-47CE1E295B8D}" destId="{00F24DF1-2104-2545-A6F7-3CAEFCF42077}" srcOrd="0" destOrd="0" presId="urn:microsoft.com/office/officeart/2005/8/layout/radial4"/>
    <dgm:cxn modelId="{5FAD92C3-C4D8-AD4D-8906-8F7BD0358738}" srcId="{9710C3D0-AC69-D945-A9BF-BA32715CF2F0}" destId="{C14967FE-9B91-E94A-8992-A43AE2795067}" srcOrd="0" destOrd="0" parTransId="{95383FBC-711C-D74F-BD18-8CE717D3A899}" sibTransId="{A34D538B-B7AC-1E42-8E85-83EAAF297334}"/>
    <dgm:cxn modelId="{07DE54F8-4969-4AAA-A419-CB7E9B396B0D}" type="presOf" srcId="{C14967FE-9B91-E94A-8992-A43AE2795067}" destId="{8AE1C2A7-48B1-2040-878A-3711DD70007F}" srcOrd="0" destOrd="0" presId="urn:microsoft.com/office/officeart/2005/8/layout/radial4"/>
    <dgm:cxn modelId="{41129DB2-14CB-43E3-9911-36A4718250B0}" type="presOf" srcId="{05FB2502-DFC4-0B4F-B31A-0BAF65840298}" destId="{71DD47FE-AE47-3145-B6D1-9BCB85F36FA3}" srcOrd="0" destOrd="0" presId="urn:microsoft.com/office/officeart/2005/8/layout/radial4"/>
    <dgm:cxn modelId="{01D4F15D-C001-43F5-800B-2EBDA1B8892A}" type="presOf" srcId="{9710C3D0-AC69-D945-A9BF-BA32715CF2F0}" destId="{10BD5DB1-2989-0B41-A597-8C22CFF52DE3}" srcOrd="0" destOrd="0" presId="urn:microsoft.com/office/officeart/2005/8/layout/radial4"/>
    <dgm:cxn modelId="{DFDE9A6D-F4DB-484C-B1CE-51F89C88BCF5}" type="presOf" srcId="{8D3308CF-375F-42DF-AA1E-ED6241B6F94C}" destId="{30F8F14A-BBFD-4F21-9CD2-FD4C7F6C4AD3}" srcOrd="0" destOrd="0" presId="urn:microsoft.com/office/officeart/2005/8/layout/radial4"/>
    <dgm:cxn modelId="{D35B3B05-2514-41CB-8A1C-26BEB039BAED}" type="presOf" srcId="{65EFFFF4-822F-4B25-8338-25A4126E8C3F}" destId="{E052CD10-CD69-46B4-B819-5092485D2B3A}" srcOrd="0" destOrd="0" presId="urn:microsoft.com/office/officeart/2005/8/layout/radial4"/>
    <dgm:cxn modelId="{6042B3F4-F4BE-4765-B3DB-9BB7194811D1}" srcId="{9710C3D0-AC69-D945-A9BF-BA32715CF2F0}" destId="{65EFFFF4-822F-4B25-8338-25A4126E8C3F}" srcOrd="3" destOrd="0" parTransId="{8D3308CF-375F-42DF-AA1E-ED6241B6F94C}" sibTransId="{8FD9C726-ED64-41B8-A690-45523CA4B1BF}"/>
    <dgm:cxn modelId="{07C6C8A4-E129-4C9C-924E-F8FD844650F0}" type="presOf" srcId="{BEA5C76A-BB94-D34C-901B-F9F61F1A284D}" destId="{17C884D4-9669-6C48-B30E-32CCD0B9F1C9}" srcOrd="0" destOrd="0" presId="urn:microsoft.com/office/officeart/2005/8/layout/radial4"/>
    <dgm:cxn modelId="{43EF6114-099F-47ED-80BE-8FC146478367}" type="presOf" srcId="{FF270D53-C16B-0747-86FE-68EA4AB861D6}" destId="{930CB5BC-6196-E24A-A9BF-5FE7B357A510}" srcOrd="0" destOrd="0" presId="urn:microsoft.com/office/officeart/2005/8/layout/radial4"/>
    <dgm:cxn modelId="{38E2BAA7-A5F6-4E4F-9195-E6E89B13B3F9}" type="presOf" srcId="{95383FBC-711C-D74F-BD18-8CE717D3A899}" destId="{B72AF3D9-F736-8A48-9734-F03A4E7C7851}" srcOrd="0" destOrd="0" presId="urn:microsoft.com/office/officeart/2005/8/layout/radial4"/>
    <dgm:cxn modelId="{837FAA66-5E61-0B44-AB82-77EDD6980728}" srcId="{9710C3D0-AC69-D945-A9BF-BA32715CF2F0}" destId="{FF270D53-C16B-0747-86FE-68EA4AB861D6}" srcOrd="2" destOrd="0" parTransId="{05FB2502-DFC4-0B4F-B31A-0BAF65840298}" sibTransId="{A5ED5A50-B0FA-CC45-897B-101E306FD805}"/>
    <dgm:cxn modelId="{396CDA70-71E7-BA43-8F6B-A54FED3F2FC0}" srcId="{9710C3D0-AC69-D945-A9BF-BA32715CF2F0}" destId="{EF4EDE7D-99D3-8E49-B520-65AF76FC730E}" srcOrd="1" destOrd="0" parTransId="{BEA5C76A-BB94-D34C-901B-F9F61F1A284D}" sibTransId="{2B05B948-9D70-3E4A-AC00-F997F125F899}"/>
    <dgm:cxn modelId="{14FC3345-2A52-AC4A-893C-339BA862B165}" srcId="{5F66A15F-E624-DE4B-BC87-47CE1E295B8D}" destId="{9710C3D0-AC69-D945-A9BF-BA32715CF2F0}" srcOrd="0" destOrd="0" parTransId="{6042136E-F682-AF49-A171-D04C87293240}" sibTransId="{1272D545-20FD-3149-B16B-26E796AF39BE}"/>
    <dgm:cxn modelId="{AFD4566C-FB7F-4CF6-B953-61EEDB27E1CC}" type="presParOf" srcId="{00F24DF1-2104-2545-A6F7-3CAEFCF42077}" destId="{10BD5DB1-2989-0B41-A597-8C22CFF52DE3}" srcOrd="0" destOrd="0" presId="urn:microsoft.com/office/officeart/2005/8/layout/radial4"/>
    <dgm:cxn modelId="{C447BED0-5BA7-4B7C-8981-9E5D9DDEDB91}" type="presParOf" srcId="{00F24DF1-2104-2545-A6F7-3CAEFCF42077}" destId="{B72AF3D9-F736-8A48-9734-F03A4E7C7851}" srcOrd="1" destOrd="0" presId="urn:microsoft.com/office/officeart/2005/8/layout/radial4"/>
    <dgm:cxn modelId="{C5000280-AE80-4E4B-9C73-0E9251B6BF1B}" type="presParOf" srcId="{00F24DF1-2104-2545-A6F7-3CAEFCF42077}" destId="{8AE1C2A7-48B1-2040-878A-3711DD70007F}" srcOrd="2" destOrd="0" presId="urn:microsoft.com/office/officeart/2005/8/layout/radial4"/>
    <dgm:cxn modelId="{C660AD7D-8EE5-4E41-A8D4-39A7D4B0AE03}" type="presParOf" srcId="{00F24DF1-2104-2545-A6F7-3CAEFCF42077}" destId="{17C884D4-9669-6C48-B30E-32CCD0B9F1C9}" srcOrd="3" destOrd="0" presId="urn:microsoft.com/office/officeart/2005/8/layout/radial4"/>
    <dgm:cxn modelId="{609DE633-E496-434D-8221-5E6A2EFBB589}" type="presParOf" srcId="{00F24DF1-2104-2545-A6F7-3CAEFCF42077}" destId="{2FF8E772-4FAF-CE45-9293-4F91927945FE}" srcOrd="4" destOrd="0" presId="urn:microsoft.com/office/officeart/2005/8/layout/radial4"/>
    <dgm:cxn modelId="{A967CF60-E901-4399-8022-A919BAA27186}" type="presParOf" srcId="{00F24DF1-2104-2545-A6F7-3CAEFCF42077}" destId="{71DD47FE-AE47-3145-B6D1-9BCB85F36FA3}" srcOrd="5" destOrd="0" presId="urn:microsoft.com/office/officeart/2005/8/layout/radial4"/>
    <dgm:cxn modelId="{22A13D9C-1896-4DA7-B44E-A4EE5426871B}" type="presParOf" srcId="{00F24DF1-2104-2545-A6F7-3CAEFCF42077}" destId="{930CB5BC-6196-E24A-A9BF-5FE7B357A510}" srcOrd="6" destOrd="0" presId="urn:microsoft.com/office/officeart/2005/8/layout/radial4"/>
    <dgm:cxn modelId="{53658093-0855-44FE-B2AE-12B49F88A48D}" type="presParOf" srcId="{00F24DF1-2104-2545-A6F7-3CAEFCF42077}" destId="{30F8F14A-BBFD-4F21-9CD2-FD4C7F6C4AD3}" srcOrd="7" destOrd="0" presId="urn:microsoft.com/office/officeart/2005/8/layout/radial4"/>
    <dgm:cxn modelId="{D1D2BE98-33E0-419B-8E2C-095025AC80AA}" type="presParOf" srcId="{00F24DF1-2104-2545-A6F7-3CAEFCF42077}" destId="{E052CD10-CD69-46B4-B819-5092485D2B3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6A15F-E624-DE4B-BC87-47CE1E295B8D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10C3D0-AC69-D945-A9BF-BA32715CF2F0}">
      <dgm:prSet phldrT="[Text]"/>
      <dgm:spPr/>
      <dgm:t>
        <a:bodyPr/>
        <a:lstStyle/>
        <a:p>
          <a:r>
            <a:rPr lang="en-US" dirty="0" smtClean="0"/>
            <a:t>PSC</a:t>
          </a:r>
          <a:endParaRPr lang="en-US" dirty="0"/>
        </a:p>
      </dgm:t>
    </dgm:pt>
    <dgm:pt modelId="{6042136E-F682-AF49-A171-D04C87293240}" type="parTrans" cxnId="{14FC3345-2A52-AC4A-893C-339BA862B165}">
      <dgm:prSet/>
      <dgm:spPr/>
      <dgm:t>
        <a:bodyPr/>
        <a:lstStyle/>
        <a:p>
          <a:endParaRPr lang="en-US"/>
        </a:p>
      </dgm:t>
    </dgm:pt>
    <dgm:pt modelId="{1272D545-20FD-3149-B16B-26E796AF39BE}" type="sibTrans" cxnId="{14FC3345-2A52-AC4A-893C-339BA862B165}">
      <dgm:prSet/>
      <dgm:spPr/>
      <dgm:t>
        <a:bodyPr/>
        <a:lstStyle/>
        <a:p>
          <a:endParaRPr lang="en-US"/>
        </a:p>
      </dgm:t>
    </dgm:pt>
    <dgm:pt modelId="{C14967FE-9B91-E94A-8992-A43AE2795067}">
      <dgm:prSet phldrT="[Text]" custT="1"/>
      <dgm:spPr/>
      <dgm:t>
        <a:bodyPr/>
        <a:lstStyle/>
        <a:p>
          <a:r>
            <a:rPr lang="en-US" sz="2400" b="1" dirty="0" smtClean="0"/>
            <a:t>Bile Acids</a:t>
          </a:r>
        </a:p>
        <a:p>
          <a:r>
            <a:rPr lang="en-US" sz="2400" b="0" dirty="0" smtClean="0"/>
            <a:t>Toxic Injury </a:t>
          </a:r>
        </a:p>
        <a:p>
          <a:r>
            <a:rPr lang="en-US" sz="2400" b="0" dirty="0" smtClean="0"/>
            <a:t>Inflammation</a:t>
          </a:r>
          <a:endParaRPr lang="en-US" sz="2400" b="0" dirty="0"/>
        </a:p>
      </dgm:t>
    </dgm:pt>
    <dgm:pt modelId="{95383FBC-711C-D74F-BD18-8CE717D3A899}" type="parTrans" cxnId="{5FAD92C3-C4D8-AD4D-8906-8F7BD0358738}">
      <dgm:prSet/>
      <dgm:spPr/>
      <dgm:t>
        <a:bodyPr/>
        <a:lstStyle/>
        <a:p>
          <a:endParaRPr lang="en-US"/>
        </a:p>
      </dgm:t>
    </dgm:pt>
    <dgm:pt modelId="{A34D538B-B7AC-1E42-8E85-83EAAF297334}" type="sibTrans" cxnId="{5FAD92C3-C4D8-AD4D-8906-8F7BD0358738}">
      <dgm:prSet/>
      <dgm:spPr/>
      <dgm:t>
        <a:bodyPr/>
        <a:lstStyle/>
        <a:p>
          <a:endParaRPr lang="en-US"/>
        </a:p>
      </dgm:t>
    </dgm:pt>
    <dgm:pt modelId="{EF4EDE7D-99D3-8E49-B520-65AF76FC730E}">
      <dgm:prSet phldrT="[Text]" custT="1"/>
      <dgm:spPr/>
      <dgm:t>
        <a:bodyPr/>
        <a:lstStyle/>
        <a:p>
          <a:r>
            <a:rPr lang="en-US" sz="2400" b="1" dirty="0" smtClean="0"/>
            <a:t>Immune System</a:t>
          </a:r>
        </a:p>
        <a:p>
          <a:r>
            <a:rPr lang="en-US" sz="2400" dirty="0" smtClean="0"/>
            <a:t>Self-reacting lymphocytes</a:t>
          </a:r>
        </a:p>
        <a:p>
          <a:r>
            <a:rPr lang="en-US" sz="2400" dirty="0" smtClean="0"/>
            <a:t>Inflammation</a:t>
          </a:r>
          <a:endParaRPr lang="en-US" sz="2400" dirty="0"/>
        </a:p>
      </dgm:t>
    </dgm:pt>
    <dgm:pt modelId="{BEA5C76A-BB94-D34C-901B-F9F61F1A284D}" type="parTrans" cxnId="{396CDA70-71E7-BA43-8F6B-A54FED3F2FC0}">
      <dgm:prSet/>
      <dgm:spPr/>
      <dgm:t>
        <a:bodyPr/>
        <a:lstStyle/>
        <a:p>
          <a:endParaRPr lang="en-US"/>
        </a:p>
      </dgm:t>
    </dgm:pt>
    <dgm:pt modelId="{2B05B948-9D70-3E4A-AC00-F997F125F899}" type="sibTrans" cxnId="{396CDA70-71E7-BA43-8F6B-A54FED3F2FC0}">
      <dgm:prSet/>
      <dgm:spPr/>
      <dgm:t>
        <a:bodyPr/>
        <a:lstStyle/>
        <a:p>
          <a:endParaRPr lang="en-US"/>
        </a:p>
      </dgm:t>
    </dgm:pt>
    <dgm:pt modelId="{FF270D53-C16B-0747-86FE-68EA4AB861D6}">
      <dgm:prSet custT="1"/>
      <dgm:spPr/>
      <dgm:t>
        <a:bodyPr/>
        <a:lstStyle/>
        <a:p>
          <a:r>
            <a:rPr lang="en-US" sz="2400" b="1" dirty="0" smtClean="0"/>
            <a:t>Liver-Gut Axis</a:t>
          </a:r>
        </a:p>
        <a:p>
          <a:r>
            <a:rPr lang="en-US" sz="2400" dirty="0" smtClean="0"/>
            <a:t>Altered Microbiome</a:t>
          </a:r>
        </a:p>
        <a:p>
          <a:r>
            <a:rPr lang="en-US" sz="2400" dirty="0" smtClean="0"/>
            <a:t>Colitis</a:t>
          </a:r>
        </a:p>
      </dgm:t>
    </dgm:pt>
    <dgm:pt modelId="{05FB2502-DFC4-0B4F-B31A-0BAF65840298}" type="parTrans" cxnId="{837FAA66-5E61-0B44-AB82-77EDD6980728}">
      <dgm:prSet/>
      <dgm:spPr/>
      <dgm:t>
        <a:bodyPr/>
        <a:lstStyle/>
        <a:p>
          <a:endParaRPr lang="en-US"/>
        </a:p>
      </dgm:t>
    </dgm:pt>
    <dgm:pt modelId="{A5ED5A50-B0FA-CC45-897B-101E306FD805}" type="sibTrans" cxnId="{837FAA66-5E61-0B44-AB82-77EDD6980728}">
      <dgm:prSet/>
      <dgm:spPr/>
      <dgm:t>
        <a:bodyPr/>
        <a:lstStyle/>
        <a:p>
          <a:endParaRPr lang="en-US"/>
        </a:p>
      </dgm:t>
    </dgm:pt>
    <dgm:pt modelId="{65EFFFF4-822F-4B25-8338-25A4126E8C3F}">
      <dgm:prSet custT="1"/>
      <dgm:spPr/>
      <dgm:t>
        <a:bodyPr/>
        <a:lstStyle/>
        <a:p>
          <a:r>
            <a:rPr lang="en-US" sz="2400" b="1" dirty="0" smtClean="0"/>
            <a:t>Bile Duct Scars </a:t>
          </a:r>
        </a:p>
        <a:p>
          <a:r>
            <a:rPr lang="en-US" sz="2400" dirty="0" smtClean="0"/>
            <a:t>Progressive</a:t>
          </a:r>
        </a:p>
        <a:p>
          <a:r>
            <a:rPr lang="en-US" sz="2400" dirty="0" smtClean="0"/>
            <a:t> Fibrosis</a:t>
          </a:r>
        </a:p>
      </dgm:t>
    </dgm:pt>
    <dgm:pt modelId="{8D3308CF-375F-42DF-AA1E-ED6241B6F94C}" type="parTrans" cxnId="{6042B3F4-F4BE-4765-B3DB-9BB7194811D1}">
      <dgm:prSet/>
      <dgm:spPr/>
      <dgm:t>
        <a:bodyPr/>
        <a:lstStyle/>
        <a:p>
          <a:endParaRPr lang="en-US"/>
        </a:p>
      </dgm:t>
    </dgm:pt>
    <dgm:pt modelId="{8FD9C726-ED64-41B8-A690-45523CA4B1BF}" type="sibTrans" cxnId="{6042B3F4-F4BE-4765-B3DB-9BB7194811D1}">
      <dgm:prSet/>
      <dgm:spPr/>
      <dgm:t>
        <a:bodyPr/>
        <a:lstStyle/>
        <a:p>
          <a:endParaRPr lang="en-US"/>
        </a:p>
      </dgm:t>
    </dgm:pt>
    <dgm:pt modelId="{00F24DF1-2104-2545-A6F7-3CAEFCF42077}" type="pres">
      <dgm:prSet presAssocID="{5F66A15F-E624-DE4B-BC87-47CE1E295B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BD5DB1-2989-0B41-A597-8C22CFF52DE3}" type="pres">
      <dgm:prSet presAssocID="{9710C3D0-AC69-D945-A9BF-BA32715CF2F0}" presName="centerShape" presStyleLbl="node0" presStyleIdx="0" presStyleCnt="1" custLinFactNeighborX="574" custLinFactNeighborY="-4234"/>
      <dgm:spPr/>
      <dgm:t>
        <a:bodyPr/>
        <a:lstStyle/>
        <a:p>
          <a:endParaRPr lang="en-US"/>
        </a:p>
      </dgm:t>
    </dgm:pt>
    <dgm:pt modelId="{B72AF3D9-F736-8A48-9734-F03A4E7C7851}" type="pres">
      <dgm:prSet presAssocID="{95383FBC-711C-D74F-BD18-8CE717D3A899}" presName="parTrans" presStyleLbl="bgSibTrans2D1" presStyleIdx="0" presStyleCnt="4" custScaleX="126748"/>
      <dgm:spPr/>
      <dgm:t>
        <a:bodyPr/>
        <a:lstStyle/>
        <a:p>
          <a:endParaRPr lang="en-US"/>
        </a:p>
      </dgm:t>
    </dgm:pt>
    <dgm:pt modelId="{8AE1C2A7-48B1-2040-878A-3711DD70007F}" type="pres">
      <dgm:prSet presAssocID="{C14967FE-9B91-E94A-8992-A43AE2795067}" presName="node" presStyleLbl="node1" presStyleIdx="0" presStyleCnt="4" custScaleX="151786" custScaleY="121641" custRadScaleRad="122210" custRadScaleInc="-2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884D4-9669-6C48-B30E-32CCD0B9F1C9}" type="pres">
      <dgm:prSet presAssocID="{BEA5C76A-BB94-D34C-901B-F9F61F1A284D}" presName="parTrans" presStyleLbl="bgSibTrans2D1" presStyleIdx="1" presStyleCnt="4" custScaleX="139146"/>
      <dgm:spPr/>
      <dgm:t>
        <a:bodyPr/>
        <a:lstStyle/>
        <a:p>
          <a:endParaRPr lang="en-US"/>
        </a:p>
      </dgm:t>
    </dgm:pt>
    <dgm:pt modelId="{2FF8E772-4FAF-CE45-9293-4F91927945FE}" type="pres">
      <dgm:prSet presAssocID="{EF4EDE7D-99D3-8E49-B520-65AF76FC730E}" presName="node" presStyleLbl="node1" presStyleIdx="1" presStyleCnt="4" custScaleX="220874" custRadScaleRad="125982" custRadScaleInc="-4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D47FE-AE47-3145-B6D1-9BCB85F36FA3}" type="pres">
      <dgm:prSet presAssocID="{05FB2502-DFC4-0B4F-B31A-0BAF65840298}" presName="parTrans" presStyleLbl="bgSibTrans2D1" presStyleIdx="2" presStyleCnt="4" custScaleX="132679"/>
      <dgm:spPr/>
      <dgm:t>
        <a:bodyPr/>
        <a:lstStyle/>
        <a:p>
          <a:endParaRPr lang="en-US"/>
        </a:p>
      </dgm:t>
    </dgm:pt>
    <dgm:pt modelId="{930CB5BC-6196-E24A-A9BF-5FE7B357A510}" type="pres">
      <dgm:prSet presAssocID="{FF270D53-C16B-0747-86FE-68EA4AB861D6}" presName="node" presStyleLbl="node1" presStyleIdx="2" presStyleCnt="4" custScaleX="228868" custRadScaleRad="126688" custRadScaleInc="42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8F14A-BBFD-4F21-9CD2-FD4C7F6C4AD3}" type="pres">
      <dgm:prSet presAssocID="{8D3308CF-375F-42DF-AA1E-ED6241B6F94C}" presName="parTrans" presStyleLbl="bgSibTrans2D1" presStyleIdx="3" presStyleCnt="4" custLinFactNeighborX="-12285" custLinFactNeighborY="-11625"/>
      <dgm:spPr/>
      <dgm:t>
        <a:bodyPr/>
        <a:lstStyle/>
        <a:p>
          <a:endParaRPr lang="en-US"/>
        </a:p>
      </dgm:t>
    </dgm:pt>
    <dgm:pt modelId="{E052CD10-CD69-46B4-B819-5092485D2B3A}" type="pres">
      <dgm:prSet presAssocID="{65EFFFF4-822F-4B25-8338-25A4126E8C3F}" presName="node" presStyleLbl="node1" presStyleIdx="3" presStyleCnt="4" custScaleX="136950" custScaleY="121583" custRadScaleRad="118326" custRadScaleInc="24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2DCB1A-6DD5-D346-8859-EC91724A9E37}" type="presOf" srcId="{95383FBC-711C-D74F-BD18-8CE717D3A899}" destId="{B72AF3D9-F736-8A48-9734-F03A4E7C7851}" srcOrd="0" destOrd="0" presId="urn:microsoft.com/office/officeart/2005/8/layout/radial4"/>
    <dgm:cxn modelId="{0C9CE717-3D0A-7D43-9755-1C10C94D3D25}" type="presOf" srcId="{FF270D53-C16B-0747-86FE-68EA4AB861D6}" destId="{930CB5BC-6196-E24A-A9BF-5FE7B357A510}" srcOrd="0" destOrd="0" presId="urn:microsoft.com/office/officeart/2005/8/layout/radial4"/>
    <dgm:cxn modelId="{5FAD92C3-C4D8-AD4D-8906-8F7BD0358738}" srcId="{9710C3D0-AC69-D945-A9BF-BA32715CF2F0}" destId="{C14967FE-9B91-E94A-8992-A43AE2795067}" srcOrd="0" destOrd="0" parTransId="{95383FBC-711C-D74F-BD18-8CE717D3A899}" sibTransId="{A34D538B-B7AC-1E42-8E85-83EAAF297334}"/>
    <dgm:cxn modelId="{12CC9A49-5E0D-1840-BE3F-A8F2F766CC57}" type="presOf" srcId="{8D3308CF-375F-42DF-AA1E-ED6241B6F94C}" destId="{30F8F14A-BBFD-4F21-9CD2-FD4C7F6C4AD3}" srcOrd="0" destOrd="0" presId="urn:microsoft.com/office/officeart/2005/8/layout/radial4"/>
    <dgm:cxn modelId="{E8FC0790-8023-984D-99A2-CE6EE59ED619}" type="presOf" srcId="{EF4EDE7D-99D3-8E49-B520-65AF76FC730E}" destId="{2FF8E772-4FAF-CE45-9293-4F91927945FE}" srcOrd="0" destOrd="0" presId="urn:microsoft.com/office/officeart/2005/8/layout/radial4"/>
    <dgm:cxn modelId="{BBCDBBFE-FE41-044F-971C-EAA7CE057991}" type="presOf" srcId="{65EFFFF4-822F-4B25-8338-25A4126E8C3F}" destId="{E052CD10-CD69-46B4-B819-5092485D2B3A}" srcOrd="0" destOrd="0" presId="urn:microsoft.com/office/officeart/2005/8/layout/radial4"/>
    <dgm:cxn modelId="{D4702765-7094-4448-9E09-8870697ACEBF}" type="presOf" srcId="{9710C3D0-AC69-D945-A9BF-BA32715CF2F0}" destId="{10BD5DB1-2989-0B41-A597-8C22CFF52DE3}" srcOrd="0" destOrd="0" presId="urn:microsoft.com/office/officeart/2005/8/layout/radial4"/>
    <dgm:cxn modelId="{1E034DEA-5485-D840-BA2D-83331F2B2353}" type="presOf" srcId="{5F66A15F-E624-DE4B-BC87-47CE1E295B8D}" destId="{00F24DF1-2104-2545-A6F7-3CAEFCF42077}" srcOrd="0" destOrd="0" presId="urn:microsoft.com/office/officeart/2005/8/layout/radial4"/>
    <dgm:cxn modelId="{6042B3F4-F4BE-4765-B3DB-9BB7194811D1}" srcId="{9710C3D0-AC69-D945-A9BF-BA32715CF2F0}" destId="{65EFFFF4-822F-4B25-8338-25A4126E8C3F}" srcOrd="3" destOrd="0" parTransId="{8D3308CF-375F-42DF-AA1E-ED6241B6F94C}" sibTransId="{8FD9C726-ED64-41B8-A690-45523CA4B1BF}"/>
    <dgm:cxn modelId="{51366C21-DDE6-1E4B-9367-D8580F475DC6}" type="presOf" srcId="{BEA5C76A-BB94-D34C-901B-F9F61F1A284D}" destId="{17C884D4-9669-6C48-B30E-32CCD0B9F1C9}" srcOrd="0" destOrd="0" presId="urn:microsoft.com/office/officeart/2005/8/layout/radial4"/>
    <dgm:cxn modelId="{8D7FFF04-A03F-B74A-82BD-71E2B93D300B}" type="presOf" srcId="{05FB2502-DFC4-0B4F-B31A-0BAF65840298}" destId="{71DD47FE-AE47-3145-B6D1-9BCB85F36FA3}" srcOrd="0" destOrd="0" presId="urn:microsoft.com/office/officeart/2005/8/layout/radial4"/>
    <dgm:cxn modelId="{B896F849-F289-6242-81E4-456175CD2874}" type="presOf" srcId="{C14967FE-9B91-E94A-8992-A43AE2795067}" destId="{8AE1C2A7-48B1-2040-878A-3711DD70007F}" srcOrd="0" destOrd="0" presId="urn:microsoft.com/office/officeart/2005/8/layout/radial4"/>
    <dgm:cxn modelId="{837FAA66-5E61-0B44-AB82-77EDD6980728}" srcId="{9710C3D0-AC69-D945-A9BF-BA32715CF2F0}" destId="{FF270D53-C16B-0747-86FE-68EA4AB861D6}" srcOrd="2" destOrd="0" parTransId="{05FB2502-DFC4-0B4F-B31A-0BAF65840298}" sibTransId="{A5ED5A50-B0FA-CC45-897B-101E306FD805}"/>
    <dgm:cxn modelId="{396CDA70-71E7-BA43-8F6B-A54FED3F2FC0}" srcId="{9710C3D0-AC69-D945-A9BF-BA32715CF2F0}" destId="{EF4EDE7D-99D3-8E49-B520-65AF76FC730E}" srcOrd="1" destOrd="0" parTransId="{BEA5C76A-BB94-D34C-901B-F9F61F1A284D}" sibTransId="{2B05B948-9D70-3E4A-AC00-F997F125F899}"/>
    <dgm:cxn modelId="{14FC3345-2A52-AC4A-893C-339BA862B165}" srcId="{5F66A15F-E624-DE4B-BC87-47CE1E295B8D}" destId="{9710C3D0-AC69-D945-A9BF-BA32715CF2F0}" srcOrd="0" destOrd="0" parTransId="{6042136E-F682-AF49-A171-D04C87293240}" sibTransId="{1272D545-20FD-3149-B16B-26E796AF39BE}"/>
    <dgm:cxn modelId="{B94E0BEB-00D6-0F41-9E8C-FC35643B9D2C}" type="presParOf" srcId="{00F24DF1-2104-2545-A6F7-3CAEFCF42077}" destId="{10BD5DB1-2989-0B41-A597-8C22CFF52DE3}" srcOrd="0" destOrd="0" presId="urn:microsoft.com/office/officeart/2005/8/layout/radial4"/>
    <dgm:cxn modelId="{C35B1034-102F-5D49-B3AF-CC2D54BC53FC}" type="presParOf" srcId="{00F24DF1-2104-2545-A6F7-3CAEFCF42077}" destId="{B72AF3D9-F736-8A48-9734-F03A4E7C7851}" srcOrd="1" destOrd="0" presId="urn:microsoft.com/office/officeart/2005/8/layout/radial4"/>
    <dgm:cxn modelId="{845CDBB4-287D-FD4B-A260-B735AE0FC24A}" type="presParOf" srcId="{00F24DF1-2104-2545-A6F7-3CAEFCF42077}" destId="{8AE1C2A7-48B1-2040-878A-3711DD70007F}" srcOrd="2" destOrd="0" presId="urn:microsoft.com/office/officeart/2005/8/layout/radial4"/>
    <dgm:cxn modelId="{885E788B-8CF3-5C49-8CA7-9C8D15ABEE63}" type="presParOf" srcId="{00F24DF1-2104-2545-A6F7-3CAEFCF42077}" destId="{17C884D4-9669-6C48-B30E-32CCD0B9F1C9}" srcOrd="3" destOrd="0" presId="urn:microsoft.com/office/officeart/2005/8/layout/radial4"/>
    <dgm:cxn modelId="{620CFB36-5F30-6C48-A167-E4080547FDD3}" type="presParOf" srcId="{00F24DF1-2104-2545-A6F7-3CAEFCF42077}" destId="{2FF8E772-4FAF-CE45-9293-4F91927945FE}" srcOrd="4" destOrd="0" presId="urn:microsoft.com/office/officeart/2005/8/layout/radial4"/>
    <dgm:cxn modelId="{2D426ACD-FCFC-004A-B65E-1788D457CC8B}" type="presParOf" srcId="{00F24DF1-2104-2545-A6F7-3CAEFCF42077}" destId="{71DD47FE-AE47-3145-B6D1-9BCB85F36FA3}" srcOrd="5" destOrd="0" presId="urn:microsoft.com/office/officeart/2005/8/layout/radial4"/>
    <dgm:cxn modelId="{50F26FF9-F0DB-1040-8C02-9ED8505E0CA8}" type="presParOf" srcId="{00F24DF1-2104-2545-A6F7-3CAEFCF42077}" destId="{930CB5BC-6196-E24A-A9BF-5FE7B357A510}" srcOrd="6" destOrd="0" presId="urn:microsoft.com/office/officeart/2005/8/layout/radial4"/>
    <dgm:cxn modelId="{0F203FBA-A255-8441-BEC8-B4EB1B7AA068}" type="presParOf" srcId="{00F24DF1-2104-2545-A6F7-3CAEFCF42077}" destId="{30F8F14A-BBFD-4F21-9CD2-FD4C7F6C4AD3}" srcOrd="7" destOrd="0" presId="urn:microsoft.com/office/officeart/2005/8/layout/radial4"/>
    <dgm:cxn modelId="{03A0CE06-6046-024E-AC12-9D90CF7802EA}" type="presParOf" srcId="{00F24DF1-2104-2545-A6F7-3CAEFCF42077}" destId="{E052CD10-CD69-46B4-B819-5092485D2B3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5DB1-2989-0B41-A597-8C22CFF52DE3}">
      <dsp:nvSpPr>
        <dsp:cNvPr id="0" name=""/>
        <dsp:cNvSpPr/>
      </dsp:nvSpPr>
      <dsp:spPr>
        <a:xfrm>
          <a:off x="3733813" y="1741703"/>
          <a:ext cx="1858049" cy="18580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PSC</a:t>
          </a:r>
          <a:endParaRPr lang="en-US" sz="5500" kern="1200" dirty="0"/>
        </a:p>
      </dsp:txBody>
      <dsp:txXfrm>
        <a:off x="4005918" y="2013808"/>
        <a:ext cx="1313839" cy="1313839"/>
      </dsp:txXfrm>
    </dsp:sp>
    <dsp:sp modelId="{B72AF3D9-F736-8A48-9734-F03A4E7C7851}">
      <dsp:nvSpPr>
        <dsp:cNvPr id="0" name=""/>
        <dsp:cNvSpPr/>
      </dsp:nvSpPr>
      <dsp:spPr>
        <a:xfrm rot="10792937">
          <a:off x="1466187" y="2410047"/>
          <a:ext cx="2411340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E1C2A7-48B1-2040-878A-3711DD70007F}">
      <dsp:nvSpPr>
        <dsp:cNvPr id="0" name=""/>
        <dsp:cNvSpPr/>
      </dsp:nvSpPr>
      <dsp:spPr>
        <a:xfrm>
          <a:off x="381002" y="1817916"/>
          <a:ext cx="2679246" cy="1717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Bile Acids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Toxic Injury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Inflammation</a:t>
          </a:r>
          <a:endParaRPr lang="en-US" sz="2400" b="0" kern="1200" dirty="0"/>
        </a:p>
      </dsp:txBody>
      <dsp:txXfrm>
        <a:off x="431312" y="1868226"/>
        <a:ext cx="2578626" cy="1617094"/>
      </dsp:txXfrm>
    </dsp:sp>
    <dsp:sp modelId="{17C884D4-9669-6C48-B30E-32CCD0B9F1C9}">
      <dsp:nvSpPr>
        <dsp:cNvPr id="0" name=""/>
        <dsp:cNvSpPr/>
      </dsp:nvSpPr>
      <dsp:spPr>
        <a:xfrm rot="13379630">
          <a:off x="1946752" y="1070254"/>
          <a:ext cx="2566823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F8E772-4FAF-CE45-9293-4F91927945FE}">
      <dsp:nvSpPr>
        <dsp:cNvPr id="0" name=""/>
        <dsp:cNvSpPr/>
      </dsp:nvSpPr>
      <dsp:spPr>
        <a:xfrm>
          <a:off x="606157" y="0"/>
          <a:ext cx="3898751" cy="1412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Immune System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Self-reacting lymphocytes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Inflammation</a:t>
          </a:r>
          <a:endParaRPr lang="en-US" sz="2400" kern="1200" dirty="0"/>
        </a:p>
      </dsp:txBody>
      <dsp:txXfrm>
        <a:off x="647516" y="41359"/>
        <a:ext cx="3816033" cy="1329399"/>
      </dsp:txXfrm>
    </dsp:sp>
    <dsp:sp modelId="{71DD47FE-AE47-3145-B6D1-9BCB85F36FA3}">
      <dsp:nvSpPr>
        <dsp:cNvPr id="0" name=""/>
        <dsp:cNvSpPr/>
      </dsp:nvSpPr>
      <dsp:spPr>
        <a:xfrm rot="18995344">
          <a:off x="4867408" y="1067925"/>
          <a:ext cx="2419634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0CB5BC-6196-E24A-A9BF-5FE7B357A510}">
      <dsp:nvSpPr>
        <dsp:cNvPr id="0" name=""/>
        <dsp:cNvSpPr/>
      </dsp:nvSpPr>
      <dsp:spPr>
        <a:xfrm>
          <a:off x="4719695" y="0"/>
          <a:ext cx="4039857" cy="1412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Liver-Gut Axis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Altered Microbiome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Colitis</a:t>
          </a:r>
        </a:p>
      </dsp:txBody>
      <dsp:txXfrm>
        <a:off x="4761054" y="41359"/>
        <a:ext cx="3957139" cy="1329399"/>
      </dsp:txXfrm>
    </dsp:sp>
    <dsp:sp modelId="{30F8F14A-BBFD-4F21-9CD2-FD4C7F6C4AD3}">
      <dsp:nvSpPr>
        <dsp:cNvPr id="0" name=""/>
        <dsp:cNvSpPr/>
      </dsp:nvSpPr>
      <dsp:spPr>
        <a:xfrm rot="6936">
          <a:off x="5477907" y="2348256"/>
          <a:ext cx="1762630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52CD10-CD69-46B4-B819-5092485D2B3A}">
      <dsp:nvSpPr>
        <dsp:cNvPr id="0" name=""/>
        <dsp:cNvSpPr/>
      </dsp:nvSpPr>
      <dsp:spPr>
        <a:xfrm>
          <a:off x="6248389" y="1817918"/>
          <a:ext cx="2417369" cy="171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Bile Duct Scars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Progressive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Fibrosis</a:t>
          </a:r>
        </a:p>
      </dsp:txBody>
      <dsp:txXfrm>
        <a:off x="6298675" y="1868204"/>
        <a:ext cx="2316797" cy="1616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5DB1-2989-0B41-A597-8C22CFF52DE3}">
      <dsp:nvSpPr>
        <dsp:cNvPr id="0" name=""/>
        <dsp:cNvSpPr/>
      </dsp:nvSpPr>
      <dsp:spPr>
        <a:xfrm>
          <a:off x="3733813" y="1741703"/>
          <a:ext cx="1858049" cy="18580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PSC</a:t>
          </a:r>
          <a:endParaRPr lang="en-US" sz="5500" kern="1200" dirty="0"/>
        </a:p>
      </dsp:txBody>
      <dsp:txXfrm>
        <a:off x="4005918" y="2013808"/>
        <a:ext cx="1313839" cy="1313839"/>
      </dsp:txXfrm>
    </dsp:sp>
    <dsp:sp modelId="{B72AF3D9-F736-8A48-9734-F03A4E7C7851}">
      <dsp:nvSpPr>
        <dsp:cNvPr id="0" name=""/>
        <dsp:cNvSpPr/>
      </dsp:nvSpPr>
      <dsp:spPr>
        <a:xfrm rot="10792937">
          <a:off x="1466187" y="2410047"/>
          <a:ext cx="2411340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E1C2A7-48B1-2040-878A-3711DD70007F}">
      <dsp:nvSpPr>
        <dsp:cNvPr id="0" name=""/>
        <dsp:cNvSpPr/>
      </dsp:nvSpPr>
      <dsp:spPr>
        <a:xfrm>
          <a:off x="381002" y="1817916"/>
          <a:ext cx="2679246" cy="1717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Bile Acids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Toxic Injury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Inflammation</a:t>
          </a:r>
          <a:endParaRPr lang="en-US" sz="2400" b="0" kern="1200" dirty="0"/>
        </a:p>
      </dsp:txBody>
      <dsp:txXfrm>
        <a:off x="431312" y="1868226"/>
        <a:ext cx="2578626" cy="1617094"/>
      </dsp:txXfrm>
    </dsp:sp>
    <dsp:sp modelId="{17C884D4-9669-6C48-B30E-32CCD0B9F1C9}">
      <dsp:nvSpPr>
        <dsp:cNvPr id="0" name=""/>
        <dsp:cNvSpPr/>
      </dsp:nvSpPr>
      <dsp:spPr>
        <a:xfrm rot="13379630">
          <a:off x="1946752" y="1070254"/>
          <a:ext cx="2566823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F8E772-4FAF-CE45-9293-4F91927945FE}">
      <dsp:nvSpPr>
        <dsp:cNvPr id="0" name=""/>
        <dsp:cNvSpPr/>
      </dsp:nvSpPr>
      <dsp:spPr>
        <a:xfrm>
          <a:off x="606157" y="0"/>
          <a:ext cx="3898751" cy="1412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Immune System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Self-reacting lymphocytes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Inflammation</a:t>
          </a:r>
          <a:endParaRPr lang="en-US" sz="2400" kern="1200" dirty="0"/>
        </a:p>
      </dsp:txBody>
      <dsp:txXfrm>
        <a:off x="647516" y="41359"/>
        <a:ext cx="3816033" cy="1329399"/>
      </dsp:txXfrm>
    </dsp:sp>
    <dsp:sp modelId="{71DD47FE-AE47-3145-B6D1-9BCB85F36FA3}">
      <dsp:nvSpPr>
        <dsp:cNvPr id="0" name=""/>
        <dsp:cNvSpPr/>
      </dsp:nvSpPr>
      <dsp:spPr>
        <a:xfrm rot="18995344">
          <a:off x="4867408" y="1067925"/>
          <a:ext cx="2419634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0CB5BC-6196-E24A-A9BF-5FE7B357A510}">
      <dsp:nvSpPr>
        <dsp:cNvPr id="0" name=""/>
        <dsp:cNvSpPr/>
      </dsp:nvSpPr>
      <dsp:spPr>
        <a:xfrm>
          <a:off x="4719695" y="0"/>
          <a:ext cx="4039857" cy="1412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Liver-Gut Axis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Altered Microbiome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Colitis</a:t>
          </a:r>
        </a:p>
      </dsp:txBody>
      <dsp:txXfrm>
        <a:off x="4761054" y="41359"/>
        <a:ext cx="3957139" cy="1329399"/>
      </dsp:txXfrm>
    </dsp:sp>
    <dsp:sp modelId="{30F8F14A-BBFD-4F21-9CD2-FD4C7F6C4AD3}">
      <dsp:nvSpPr>
        <dsp:cNvPr id="0" name=""/>
        <dsp:cNvSpPr/>
      </dsp:nvSpPr>
      <dsp:spPr>
        <a:xfrm rot="6936">
          <a:off x="5477907" y="2348256"/>
          <a:ext cx="1762630" cy="52954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52CD10-CD69-46B4-B819-5092485D2B3A}">
      <dsp:nvSpPr>
        <dsp:cNvPr id="0" name=""/>
        <dsp:cNvSpPr/>
      </dsp:nvSpPr>
      <dsp:spPr>
        <a:xfrm>
          <a:off x="6248389" y="1817918"/>
          <a:ext cx="2417369" cy="1716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Bile Duct Scars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Progressive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Fibrosis</a:t>
          </a:r>
        </a:p>
      </dsp:txBody>
      <dsp:txXfrm>
        <a:off x="6298675" y="1868204"/>
        <a:ext cx="2316797" cy="161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01FDC-6E55-8D43-92CB-A4B218BCCB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Responders: Normalization of AP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AFDDDB1A-2FD9-5649-86FA-4EECC366F0CB}" type="slidenum">
              <a:rPr lang="en-US" sz="1200"/>
              <a:pPr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693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Responder: at least 40% AP reduction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26D44EB2-204C-1C4F-A630-2A789344C7A7}" type="slidenum">
              <a:rPr lang="en-US" sz="120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094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ULN: upper limit of normal</a:t>
            </a:r>
          </a:p>
          <a:p>
            <a:r>
              <a:rPr lang="en-US" dirty="0" smtClean="0"/>
              <a:t>HR: hazard ratio</a:t>
            </a:r>
          </a:p>
          <a:p>
            <a:r>
              <a:rPr lang="en-US" sz="2000" dirty="0" smtClean="0"/>
              <a:t>Factors associated with increased need for transplantation: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Elevated Alkaline Phosphatase</a:t>
            </a:r>
          </a:p>
          <a:p>
            <a:pPr lvl="2"/>
            <a:r>
              <a:rPr lang="en-US" sz="2000" dirty="0" smtClean="0"/>
              <a:t>&gt; 2x ULN at baseline (diagnosis), </a:t>
            </a:r>
            <a:r>
              <a:rPr lang="en-US" sz="1600" dirty="0" smtClean="0"/>
              <a:t>HR 2.32 [1.43-3.77, p=0.008]</a:t>
            </a:r>
          </a:p>
          <a:p>
            <a:pPr lvl="2"/>
            <a:r>
              <a:rPr lang="en-US" sz="2000" dirty="0" smtClean="0"/>
              <a:t>&gt;1.5x ULN 1 year after diagnosis </a:t>
            </a:r>
            <a:r>
              <a:rPr lang="en-US" sz="1600" dirty="0" smtClean="0"/>
              <a:t>HR 2.92 [1.85-4.59, p&lt;0.001]</a:t>
            </a:r>
          </a:p>
          <a:p>
            <a:pPr lvl="2"/>
            <a:r>
              <a:rPr lang="en-US" sz="2000" dirty="0" smtClean="0"/>
              <a:t>&gt; 2x ULN 2 years after diagnosis, </a:t>
            </a:r>
            <a:r>
              <a:rPr lang="en-US" sz="1600" dirty="0" smtClean="0"/>
              <a:t>HR 2.96 [1.23-7.13, p=0.015]</a:t>
            </a:r>
          </a:p>
          <a:p>
            <a:r>
              <a:rPr lang="en-US" sz="2000" dirty="0" smtClean="0"/>
              <a:t>Protective Factors: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Small-duct PSC </a:t>
            </a:r>
            <a:r>
              <a:rPr lang="en-US" sz="2000" dirty="0" smtClean="0"/>
              <a:t>(no cholangiographic changes), </a:t>
            </a:r>
            <a:r>
              <a:rPr lang="en-US" sz="1600" dirty="0" smtClean="0"/>
              <a:t>HR 0.28 [0.11-0.72, p=0.008]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PSC limited to the liver </a:t>
            </a:r>
            <a:r>
              <a:rPr lang="en-US" sz="2000" dirty="0" smtClean="0"/>
              <a:t>(no extra-hepatic bile duct changes), </a:t>
            </a:r>
            <a:r>
              <a:rPr lang="en-US" sz="1600" dirty="0" smtClean="0"/>
              <a:t>HR 0.57 [0.35-0.94, p=0.027]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1FDC-6E55-8D43-92CB-A4B218BCCB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6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LSM: liver stiffness measure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Cut</a:t>
            </a:r>
            <a:r>
              <a:rPr lang="en-US" dirty="0">
                <a:latin typeface="Times New Roman" charset="0"/>
                <a:ea typeface="MS PGothic" charset="0"/>
              </a:rPr>
              <a:t>-off values: ≥F2 of 8.6 kPa and F4 of 14.4 </a:t>
            </a:r>
            <a:r>
              <a:rPr lang="en-US" dirty="0" smtClean="0">
                <a:latin typeface="Times New Roman" charset="0"/>
                <a:ea typeface="MS PGothic" charset="0"/>
              </a:rPr>
              <a:t>kPa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Dramatic change in survival if &gt; 18.5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Also helpful longitudinal changes over time!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50A2F5E-4B85-684E-8E9F-91315D2127A5}" type="slidenum">
              <a:rPr lang="en-US" sz="1200"/>
              <a:pPr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993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LSM: liver stiffness measure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Cut</a:t>
            </a:r>
            <a:r>
              <a:rPr lang="en-US" dirty="0">
                <a:latin typeface="Times New Roman" charset="0"/>
                <a:ea typeface="MS PGothic" charset="0"/>
              </a:rPr>
              <a:t>-off values: ≥F2 of 8.6 kPa and F4 of 14.4 </a:t>
            </a:r>
            <a:r>
              <a:rPr lang="en-US" dirty="0" smtClean="0">
                <a:latin typeface="Times New Roman" charset="0"/>
                <a:ea typeface="MS PGothic" charset="0"/>
              </a:rPr>
              <a:t>kPa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Dramatic change in survival if &gt; 18.5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Also helpful longitudinal changes over time!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50A2F5E-4B85-684E-8E9F-91315D2127A5}" type="slidenum">
              <a:rPr lang="en-US" sz="1200"/>
              <a:pPr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993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LSM: liver stiffness measure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Cut</a:t>
            </a:r>
            <a:r>
              <a:rPr lang="en-US" dirty="0">
                <a:latin typeface="Times New Roman" charset="0"/>
                <a:ea typeface="MS PGothic" charset="0"/>
              </a:rPr>
              <a:t>-off values: ≥F2 of 8.6 kPa and F4 of 14.4 </a:t>
            </a:r>
            <a:r>
              <a:rPr lang="en-US" dirty="0" smtClean="0">
                <a:latin typeface="Times New Roman" charset="0"/>
                <a:ea typeface="MS PGothic" charset="0"/>
              </a:rPr>
              <a:t>kPa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Dramatic change in survival if &gt; 18.5</a:t>
            </a:r>
          </a:p>
          <a:p>
            <a:r>
              <a:rPr lang="en-US" dirty="0" smtClean="0">
                <a:latin typeface="Times New Roman" charset="0"/>
                <a:ea typeface="MS PGothic" charset="0"/>
              </a:rPr>
              <a:t>Also helpful longitudinal changes over time!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D50A2F5E-4B85-684E-8E9F-91315D2127A5}" type="slidenum">
              <a:rPr lang="en-US" sz="120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993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Mdr2 KO</a:t>
            </a:r>
            <a:r>
              <a:rPr lang="en-US" baseline="0" dirty="0" smtClean="0">
                <a:latin typeface="Times New Roman" charset="0"/>
                <a:ea typeface="MS PGothic" charset="0"/>
              </a:rPr>
              <a:t> model</a:t>
            </a:r>
            <a:endParaRPr lang="en-US" dirty="0">
              <a:latin typeface="Times New Roman" charset="0"/>
              <a:ea typeface="MS PGothic" charset="0"/>
            </a:endParaRPr>
          </a:p>
          <a:p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CCF3FE24-3664-4D48-A1BB-35FA349AB848}" type="slidenum">
              <a:rPr lang="en-US" sz="1200"/>
              <a:pPr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4709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VAP-1</a:t>
            </a:r>
            <a:r>
              <a:rPr lang="en-US" sz="2400" baseline="0" dirty="0" smtClean="0">
                <a:ea typeface="ＭＳ Ｐゴシック" charset="0"/>
                <a:cs typeface="ＭＳ Ｐゴシック" charset="0"/>
              </a:rPr>
              <a:t> is a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semicarbazide-sensitive amine oxidase</a:t>
            </a:r>
            <a:r>
              <a:rPr lang="en-US" sz="2400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baseline="0" dirty="0" smtClean="0">
                <a:ea typeface="ＭＳ Ｐゴシック" charset="0"/>
                <a:cs typeface="MS PGothic" charset="0"/>
              </a:rPr>
              <a:t>a</a:t>
            </a:r>
            <a:r>
              <a:rPr lang="en-US" sz="2000" dirty="0" smtClean="0">
                <a:ea typeface="ＭＳ Ｐゴシック" charset="0"/>
              </a:rPr>
              <a:t>dhesion molecule that supports lymphocyte recruitment to the liver</a:t>
            </a:r>
          </a:p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Complementary expression with mucosal addressin cell adhesion moleule 1 (MadCAM-1)</a:t>
            </a:r>
          </a:p>
          <a:p>
            <a:pPr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MS PGothic" charset="0"/>
              </a:rPr>
              <a:t>Vedolizumab is an alpha4/beta7 monoclonal 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MS PGothic" panose="020B0600070205080204" pitchFamily="34" charset="-128"/>
                <a:cs typeface="MS PGothic" charset="0"/>
              </a:rPr>
              <a:t>antibody that selectively blocks the influx of gut-homing lymphocytes to the intestine</a:t>
            </a:r>
            <a:endParaRPr lang="en-US" sz="2000" dirty="0" smtClean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01FDC-6E55-8D43-92CB-A4B218BCCB9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6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F30C4-C2C2-5D4C-8560-32AB722EA7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2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879C4-C320-EB4F-914E-591A7D0415C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0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0417A-E333-FB4A-9B55-B5B6E5EC9A5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7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15EDA-B5DA-124F-AE59-92DE2881FB9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2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A98F9-1432-D640-ACCB-D02BE2474A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2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1075E-CA2F-D84C-9815-D1AE2D5702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2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26DF-1DE2-1749-A950-62CDAF9591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6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1B792-4F49-4F41-9378-8B4EB10292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7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B4775-6EAA-6544-B699-E03F0C8EF8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3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F34AD-80EB-4D44-B9F5-E4A0C0AE4A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365BE-FC65-B240-A69D-0C75106D10A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1373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525028-8EAA-6A4B-9C0E-F965D8A8A12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4582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>
                <a:latin typeface="Times New Roman" charset="0"/>
                <a:ea typeface="MS PGothic" charset="0"/>
              </a:rPr>
              <a:t/>
            </a:r>
            <a:br>
              <a:rPr lang="en-US" sz="3600" dirty="0">
                <a:latin typeface="Times New Roman" charset="0"/>
                <a:ea typeface="MS PGothic" charset="0"/>
              </a:rPr>
            </a:br>
            <a:r>
              <a:rPr lang="en-US" sz="3600" dirty="0">
                <a:latin typeface="Times New Roman" charset="0"/>
                <a:ea typeface="MS PGothic" charset="0"/>
              </a:rPr>
              <a:t/>
            </a:r>
            <a:br>
              <a:rPr lang="en-US" sz="3600" dirty="0">
                <a:latin typeface="Times New Roman" charset="0"/>
                <a:ea typeface="MS PGothic" charset="0"/>
              </a:rPr>
            </a:br>
            <a:r>
              <a:rPr lang="en-US" sz="3600" dirty="0" smtClean="0">
                <a:latin typeface="Times New Roman" charset="0"/>
                <a:ea typeface="MS PGothic" charset="0"/>
              </a:rPr>
              <a:t>Advances in PSC Research</a:t>
            </a:r>
            <a:br>
              <a:rPr lang="en-US" sz="3600" dirty="0" smtClean="0">
                <a:latin typeface="Times New Roman" charset="0"/>
                <a:ea typeface="MS PGothic" charset="0"/>
              </a:rPr>
            </a:br>
            <a:r>
              <a:rPr lang="en-US" sz="3600" dirty="0" smtClean="0">
                <a:latin typeface="Times New Roman" charset="0"/>
                <a:ea typeface="MS PGothic" charset="0"/>
              </a:rPr>
              <a:t>and Future Directions</a:t>
            </a:r>
            <a:r>
              <a:rPr lang="en-US" sz="3600" dirty="0">
                <a:latin typeface="Times New Roman" charset="0"/>
                <a:ea typeface="MS PGothic" charset="0"/>
              </a:rPr>
              <a:t/>
            </a:r>
            <a:br>
              <a:rPr lang="en-US" sz="3600" dirty="0">
                <a:latin typeface="Times New Roman" charset="0"/>
                <a:ea typeface="MS PGothic" charset="0"/>
              </a:rPr>
            </a:br>
            <a:endParaRPr lang="en-US" sz="2800" dirty="0">
              <a:latin typeface="Times New Roman" charset="0"/>
              <a:ea typeface="MS PGothic" charset="0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3124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900" dirty="0">
              <a:ea typeface="ＭＳ Ｐゴシック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ea typeface="ＭＳ Ｐゴシック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ea typeface="ＭＳ Ｐゴシック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dirty="0">
              <a:ea typeface="ＭＳ Ｐゴシック" charset="0"/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David N. Assis, MD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Assistant Professor of Medicine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Yale University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pic>
        <p:nvPicPr>
          <p:cNvPr id="2" name="Picture 1" descr="Yale m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650"/>
            <a:ext cx="716280" cy="895350"/>
          </a:xfrm>
          <a:prstGeom prst="rect">
            <a:avLst/>
          </a:prstGeom>
        </p:spPr>
      </p:pic>
      <p:pic>
        <p:nvPicPr>
          <p:cNvPr id="5" name="Picture 4" descr="Yale m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43" y="5962650"/>
            <a:ext cx="716280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638800" cy="49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0" y="6611938"/>
            <a:ext cx="454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cs typeface="Times New Roman" charset="0"/>
              </a:rPr>
              <a:t>Lindström</a:t>
            </a:r>
            <a:r>
              <a:rPr lang="de-DE" sz="1400" dirty="0" smtClean="0">
                <a:cs typeface="Times New Roman" charset="0"/>
              </a:rPr>
              <a:t> </a:t>
            </a:r>
            <a:r>
              <a:rPr lang="de-DE" sz="1400" dirty="0">
                <a:cs typeface="Times New Roman" charset="0"/>
              </a:rPr>
              <a:t>et al. Clin Gastroenterol Hepatol. 2013;11:841-6.</a:t>
            </a:r>
            <a:endParaRPr lang="en-US" sz="1400" dirty="0">
              <a:cs typeface="Times New Roman" charset="0"/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Alkaline Phosphatase</a:t>
            </a:r>
          </a:p>
        </p:txBody>
      </p:sp>
      <p:sp>
        <p:nvSpPr>
          <p:cNvPr id="5" name="Left Arrow 4"/>
          <p:cNvSpPr/>
          <p:nvPr/>
        </p:nvSpPr>
        <p:spPr bwMode="auto">
          <a:xfrm>
            <a:off x="5943600" y="2743200"/>
            <a:ext cx="1066800" cy="6096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943600" y="4648200"/>
            <a:ext cx="1066800" cy="6096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781799" y="2286000"/>
            <a:ext cx="232740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Times New Roman" charset="0"/>
                <a:ea typeface="MS PGothic" charset="0"/>
              </a:rPr>
              <a:t>Level</a:t>
            </a:r>
          </a:p>
          <a:p>
            <a:r>
              <a:rPr lang="en-US" sz="2400" dirty="0" smtClean="0">
                <a:latin typeface="Times New Roman" charset="0"/>
                <a:ea typeface="MS PGothic" charset="0"/>
              </a:rPr>
              <a:t>Reduced</a:t>
            </a:r>
            <a:endParaRPr lang="en-US" sz="2400" dirty="0">
              <a:latin typeface="Times New Roman" charset="0"/>
              <a:ea typeface="MS PGothic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0" y="4191000"/>
            <a:ext cx="2476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latin typeface="Times New Roman" charset="0"/>
                <a:ea typeface="MS PGothic" charset="0"/>
              </a:rPr>
              <a:t>Level Not Reduced</a:t>
            </a:r>
            <a:endParaRPr lang="en-US" sz="2400" dirty="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9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Predictors of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UK-PSC National Cohort (N=1700)</a:t>
            </a:r>
          </a:p>
          <a:p>
            <a:pPr lvl="1"/>
            <a:r>
              <a:rPr lang="en-US" sz="2600" dirty="0" smtClean="0"/>
              <a:t>Data analyzed from 500 patients</a:t>
            </a:r>
          </a:p>
          <a:p>
            <a:r>
              <a:rPr lang="en-US" sz="2600" dirty="0" smtClean="0"/>
              <a:t>Factors associated with increased need for liver transplant:</a:t>
            </a:r>
            <a:endParaRPr lang="en-US" sz="2600" dirty="0"/>
          </a:p>
          <a:p>
            <a:pPr lvl="1"/>
            <a:r>
              <a:rPr lang="en-US" sz="2600" dirty="0" smtClean="0">
                <a:solidFill>
                  <a:schemeClr val="tx2"/>
                </a:solidFill>
              </a:rPr>
              <a:t>Elevated Alkaline Phosphatase</a:t>
            </a:r>
            <a:endParaRPr lang="en-US" sz="26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r>
              <a:rPr lang="en-US" sz="2600" dirty="0" smtClean="0"/>
              <a:t>&gt; 2 x normal at baseline (diagnosis)</a:t>
            </a:r>
          </a:p>
          <a:p>
            <a:pPr marL="914400" lvl="2" indent="0">
              <a:buNone/>
            </a:pPr>
            <a:r>
              <a:rPr lang="en-US" sz="2600" dirty="0" smtClean="0"/>
              <a:t>&gt; 1.5 x normal 1 year after diagnosis</a:t>
            </a:r>
          </a:p>
          <a:p>
            <a:pPr marL="914400" lvl="2" indent="0">
              <a:buNone/>
            </a:pPr>
            <a:r>
              <a:rPr lang="en-US" sz="2600" dirty="0" smtClean="0"/>
              <a:t>&gt; 2 x normal 2 </a:t>
            </a:r>
            <a:r>
              <a:rPr lang="en-US" sz="2600" dirty="0"/>
              <a:t>years after </a:t>
            </a:r>
            <a:r>
              <a:rPr lang="en-US" sz="2600" dirty="0" smtClean="0"/>
              <a:t>diagnosis</a:t>
            </a:r>
          </a:p>
          <a:p>
            <a:r>
              <a:rPr lang="en-US" sz="2600" dirty="0" smtClean="0"/>
              <a:t>Protective Factors: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Small-duct PSC </a:t>
            </a:r>
            <a:r>
              <a:rPr lang="en-US" sz="2600" dirty="0" smtClean="0"/>
              <a:t>(no cholangiographic changes)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PSC limited to the liver </a:t>
            </a:r>
            <a:r>
              <a:rPr lang="en-US" sz="2600" dirty="0" smtClean="0"/>
              <a:t>(no extra-hepatic bile duct changes)</a:t>
            </a:r>
            <a:endParaRPr lang="en-US" sz="2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310984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+mn-lt"/>
                <a:cs typeface="Times" charset="0"/>
              </a:rPr>
              <a:t>Goode et al. </a:t>
            </a:r>
            <a:r>
              <a:rPr lang="de-DE" sz="1400" dirty="0" smtClean="0"/>
              <a:t>EASL 2015 [Abstract #80]</a:t>
            </a:r>
            <a:r>
              <a:rPr lang="de-DE" sz="1400" dirty="0" smtClean="0">
                <a:latin typeface="+mn-lt"/>
                <a:cs typeface="Times" charset="0"/>
              </a:rPr>
              <a:t>.</a:t>
            </a:r>
            <a:endParaRPr lang="en-US" sz="1400" dirty="0" smtClean="0">
              <a:latin typeface="+mn-lt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1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Enhanced Liver Fibrosis Panel (ELF®)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charset="0"/>
                <a:ea typeface="MS PGothic" charset="0"/>
              </a:rPr>
              <a:t>Blood levels of Hyaluronic </a:t>
            </a:r>
            <a:r>
              <a:rPr lang="en-US" sz="2800" dirty="0">
                <a:latin typeface="Times New Roman" charset="0"/>
                <a:ea typeface="MS PGothic" charset="0"/>
              </a:rPr>
              <a:t>acid, TIMP1</a:t>
            </a:r>
            <a:r>
              <a:rPr lang="en-US" sz="2800" dirty="0" smtClean="0">
                <a:latin typeface="Times New Roman" charset="0"/>
                <a:ea typeface="MS PGothic" charset="0"/>
              </a:rPr>
              <a:t>, and </a:t>
            </a:r>
            <a:r>
              <a:rPr lang="en-US" sz="2800" dirty="0">
                <a:latin typeface="Times New Roman" charset="0"/>
                <a:ea typeface="MS PGothic" charset="0"/>
              </a:rPr>
              <a:t>PIIINP </a:t>
            </a:r>
          </a:p>
          <a:p>
            <a:endParaRPr lang="en-US" sz="2800" dirty="0">
              <a:latin typeface="Times New Roman" charset="0"/>
              <a:ea typeface="MS PGothic" charset="0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6550025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Vesterhus et al. </a:t>
            </a:r>
            <a:r>
              <a:rPr lang="en-US" sz="1400" dirty="0" smtClean="0"/>
              <a:t>Hepatology 2015 (</a:t>
            </a:r>
            <a:r>
              <a:rPr lang="en-US" sz="1400" i="1" dirty="0" smtClean="0"/>
              <a:t>in press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5181600" cy="4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7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Transient </a:t>
            </a:r>
            <a:r>
              <a:rPr lang="en-US" dirty="0" smtClean="0">
                <a:latin typeface="Times New Roman" charset="0"/>
                <a:ea typeface="MS PGothic" charset="0"/>
              </a:rPr>
              <a:t>Elastography (Fibroscan®)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828800"/>
            <a:ext cx="4390977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0"/>
            <a:ext cx="42926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MS PGothic" charset="0"/>
              </a:rPr>
              <a:t>Marker of </a:t>
            </a:r>
            <a:r>
              <a:rPr lang="en-US" sz="2800" dirty="0" smtClean="0">
                <a:latin typeface="Times New Roman" charset="0"/>
                <a:ea typeface="MS PGothic" charset="0"/>
              </a:rPr>
              <a:t>PSC disease progression and prognosis?</a:t>
            </a:r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pPr algn="ctr">
              <a:buFontTx/>
              <a:buNone/>
            </a:pPr>
            <a:endParaRPr lang="en-US" sz="2800" i="1" dirty="0">
              <a:latin typeface="Times New Roman" charset="0"/>
              <a:ea typeface="MS PGothic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Transient </a:t>
            </a:r>
            <a:r>
              <a:rPr lang="en-US" dirty="0" smtClean="0">
                <a:latin typeface="Times New Roman" charset="0"/>
                <a:ea typeface="MS PGothic" charset="0"/>
              </a:rPr>
              <a:t>Elastography (Fibroscan®)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6550025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/>
              <a:t>Corpechot </a:t>
            </a:r>
            <a:r>
              <a:rPr lang="en-US" sz="1400" dirty="0"/>
              <a:t>et al. Gastroenterology. 2014;146:970–979</a:t>
            </a: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867400" cy="431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572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MS PGothic" charset="0"/>
              </a:rPr>
              <a:t>Marker of </a:t>
            </a:r>
            <a:r>
              <a:rPr lang="en-US" sz="2800" dirty="0" smtClean="0">
                <a:latin typeface="Times New Roman" charset="0"/>
                <a:ea typeface="MS PGothic" charset="0"/>
              </a:rPr>
              <a:t>PSC disease progression and prognosis?</a:t>
            </a:r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endParaRPr lang="en-US" sz="2800" dirty="0">
              <a:latin typeface="Times New Roman" charset="0"/>
              <a:ea typeface="MS PGothic" charset="0"/>
            </a:endParaRPr>
          </a:p>
          <a:p>
            <a:pPr algn="ctr">
              <a:buFontTx/>
              <a:buNone/>
            </a:pPr>
            <a:endParaRPr lang="en-US" sz="2800" i="1" dirty="0">
              <a:latin typeface="Times New Roman" charset="0"/>
              <a:ea typeface="MS PGothic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Transient </a:t>
            </a:r>
            <a:r>
              <a:rPr lang="en-US" dirty="0" smtClean="0">
                <a:latin typeface="Times New Roman" charset="0"/>
                <a:ea typeface="MS PGothic" charset="0"/>
              </a:rPr>
              <a:t>Elastography (Fibroscan®)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6550025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/>
              <a:t>Corpechot </a:t>
            </a:r>
            <a:r>
              <a:rPr lang="en-US" sz="1400" dirty="0"/>
              <a:t>et al. Gastroenterology. 2014;146:970–979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2515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34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Elastography in PSC?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3429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286" y="2819400"/>
            <a:ext cx="478971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74816"/>
              </p:ext>
            </p:extLst>
          </p:nvPr>
        </p:nvGraphicFramePr>
        <p:xfrm>
          <a:off x="0" y="2329609"/>
          <a:ext cx="9139853" cy="380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225" y="304800"/>
            <a:ext cx="89916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Emerging Therapies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57200" y="5791200"/>
            <a:ext cx="2647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</a:rPr>
              <a:t>Bile &amp; Bile Acid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Modulators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838200" y="1828800"/>
            <a:ext cx="3366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Immune Modulators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4720253" y="1796209"/>
            <a:ext cx="411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</a:rPr>
              <a:t>Microbiome Modulators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248400" y="5867400"/>
            <a:ext cx="235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</a:rPr>
              <a:t>Anti-Fibrotics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norUDCA (norUrso)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91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C</a:t>
            </a:r>
            <a:r>
              <a:rPr lang="en-US" sz="2400" baseline="-25000" dirty="0" smtClean="0">
                <a:ea typeface="ＭＳ Ｐゴシック" charset="0"/>
                <a:cs typeface="+mn-cs"/>
              </a:rPr>
              <a:t>23</a:t>
            </a:r>
            <a:r>
              <a:rPr lang="en-US" sz="2400" dirty="0" smtClean="0">
                <a:ea typeface="ＭＳ Ｐゴシック" charset="0"/>
                <a:cs typeface="+mn-cs"/>
              </a:rPr>
              <a:t>-homolog </a:t>
            </a:r>
            <a:r>
              <a:rPr lang="en-US" sz="2400" dirty="0">
                <a:ea typeface="ＭＳ Ｐゴシック" charset="0"/>
                <a:cs typeface="+mn-cs"/>
              </a:rPr>
              <a:t>of </a:t>
            </a:r>
            <a:r>
              <a:rPr lang="en-US" sz="2400" dirty="0" smtClean="0">
                <a:ea typeface="ＭＳ Ｐゴシック" charset="0"/>
                <a:cs typeface="+mn-cs"/>
              </a:rPr>
              <a:t>Ursodiol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P</a:t>
            </a:r>
            <a:r>
              <a:rPr lang="en-US" sz="2400" dirty="0" smtClean="0">
                <a:ea typeface="ＭＳ Ｐゴシック" charset="0"/>
              </a:rPr>
              <a:t>re-clinical studies: 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Anti-cholestatic, Anti-inflammatory, Anti-proliferative, Anti-fibrotic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 an early human study it was well 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tolerated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Ongoing Phase II 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study in PSC: </a:t>
            </a:r>
            <a:endParaRPr lang="en-US" sz="2400" dirty="0">
              <a:solidFill>
                <a:schemeClr val="tx2"/>
              </a:solidFill>
              <a:ea typeface="ＭＳ Ｐゴシック" charset="0"/>
              <a:cs typeface="ＭＳ Ｐゴシック" charset="0"/>
            </a:endParaRPr>
          </a:p>
          <a:p>
            <a:pPr lvl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D</a:t>
            </a:r>
            <a:r>
              <a:rPr lang="en-US" sz="2400" dirty="0">
                <a:ea typeface="ＭＳ Ｐゴシック" charset="0"/>
              </a:rPr>
              <a:t>ouble-blind, randomized, multi-center, placebo-</a:t>
            </a:r>
            <a:r>
              <a:rPr lang="en-US" sz="2400" dirty="0" smtClean="0">
                <a:ea typeface="ＭＳ Ｐゴシック" charset="0"/>
              </a:rPr>
              <a:t>controlled for 12 weeks with 160 </a:t>
            </a:r>
            <a:r>
              <a:rPr lang="en-US" sz="2400" dirty="0">
                <a:ea typeface="ＭＳ Ｐゴシック" charset="0"/>
              </a:rPr>
              <a:t>subjects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Goal: dose-finding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Measure of effect: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alkaline phosphatase</a:t>
            </a:r>
          </a:p>
          <a:p>
            <a:pPr>
              <a:defRPr/>
            </a:pPr>
            <a:endParaRPr lang="en-US" sz="2400" dirty="0" smtClean="0">
              <a:ea typeface="ＭＳ Ｐゴシック" charset="0"/>
              <a:cs typeface="+mn-cs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0" y="6334780"/>
            <a:ext cx="3154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de-DE" sz="1400" dirty="0" smtClean="0">
                <a:latin typeface="Times" charset="0"/>
              </a:rPr>
              <a:t>Fickert </a:t>
            </a:r>
            <a:r>
              <a:rPr lang="de-DE" sz="1400" dirty="0">
                <a:latin typeface="Times" charset="0"/>
              </a:rPr>
              <a:t>et al. J Hepatol. 2013;58:1201-8</a:t>
            </a:r>
            <a:r>
              <a:rPr lang="de-DE" sz="1400" dirty="0" smtClean="0">
                <a:latin typeface="Times" charset="0"/>
              </a:rPr>
              <a:t>.</a:t>
            </a:r>
          </a:p>
          <a:p>
            <a:pPr eaLnBrk="1" hangingPunct="1"/>
            <a:r>
              <a:rPr lang="en-US" sz="1400" dirty="0"/>
              <a:t>NCT </a:t>
            </a:r>
            <a:r>
              <a:rPr lang="en-US" sz="1400" dirty="0" smtClean="0"/>
              <a:t>0175507</a:t>
            </a:r>
            <a:endParaRPr lang="en-US" sz="1400" dirty="0"/>
          </a:p>
        </p:txBody>
      </p:sp>
      <p:pic>
        <p:nvPicPr>
          <p:cNvPr id="215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17295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Obeticholic Acid (OCA)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458200" cy="4267200"/>
          </a:xfrm>
        </p:spPr>
        <p:txBody>
          <a:bodyPr/>
          <a:lstStyle/>
          <a:p>
            <a:r>
              <a:rPr lang="en-US" sz="2400" dirty="0" smtClean="0"/>
              <a:t>New study showed reduction in alkaline phosphatase in </a:t>
            </a:r>
            <a:r>
              <a:rPr lang="en-US" sz="2400" i="1" u="sng" dirty="0" smtClean="0"/>
              <a:t>PBC</a:t>
            </a:r>
          </a:p>
          <a:p>
            <a:endParaRPr lang="en-US" sz="2400" dirty="0" smtClean="0"/>
          </a:p>
          <a:p>
            <a:r>
              <a:rPr lang="en-US" sz="2400" dirty="0" smtClean="0"/>
              <a:t>Effect in </a:t>
            </a:r>
            <a:r>
              <a:rPr lang="en-US" sz="2400" i="1" u="sng" dirty="0" smtClean="0"/>
              <a:t>PSC</a:t>
            </a:r>
            <a:r>
              <a:rPr lang="en-US" sz="2400" i="1" dirty="0" smtClean="0"/>
              <a:t>  </a:t>
            </a:r>
            <a:r>
              <a:rPr lang="en-US" sz="2400" dirty="0" smtClean="0"/>
              <a:t>needs to be evaluated</a:t>
            </a:r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Ongoing Phase II </a:t>
            </a:r>
            <a:r>
              <a:rPr lang="en-US" sz="2400" dirty="0" smtClean="0">
                <a:solidFill>
                  <a:schemeClr val="tx2"/>
                </a:solidFill>
              </a:rPr>
              <a:t>Study in PSC:</a:t>
            </a:r>
          </a:p>
          <a:p>
            <a:pPr lvl="1"/>
            <a:r>
              <a:rPr lang="en-US" sz="2400" dirty="0" smtClean="0"/>
              <a:t>Randomized, double-blind, placebo controlled</a:t>
            </a:r>
          </a:p>
          <a:p>
            <a:pPr lvl="1"/>
            <a:r>
              <a:rPr lang="en-US" sz="2400" dirty="0"/>
              <a:t>24 </a:t>
            </a:r>
            <a:r>
              <a:rPr lang="en-US" sz="2400" dirty="0" smtClean="0"/>
              <a:t>weeks with 75 subjects</a:t>
            </a:r>
          </a:p>
          <a:p>
            <a:pPr lvl="1"/>
            <a:r>
              <a:rPr lang="en-US" sz="2400" dirty="0" smtClean="0"/>
              <a:t>Dose titration: 1.5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→ </a:t>
            </a:r>
            <a:r>
              <a:rPr lang="en-US" sz="2400" dirty="0" smtClean="0"/>
              <a:t>3 mg, 5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→ </a:t>
            </a:r>
            <a:r>
              <a:rPr lang="en-US" sz="2400" dirty="0" smtClean="0"/>
              <a:t>10 mg OCA</a:t>
            </a:r>
          </a:p>
          <a:p>
            <a:pPr lvl="2"/>
            <a:r>
              <a:rPr lang="en-US" sz="2000" dirty="0" smtClean="0"/>
              <a:t>Important since the drug can cause itching as a side effect</a:t>
            </a:r>
          </a:p>
          <a:p>
            <a:pPr lvl="1"/>
            <a:r>
              <a:rPr lang="en-US" sz="2400" dirty="0" smtClean="0"/>
              <a:t>Measure of effect: </a:t>
            </a:r>
            <a:r>
              <a:rPr lang="en-US" sz="2400" dirty="0" smtClean="0">
                <a:solidFill>
                  <a:srgbClr val="FFFF00"/>
                </a:solidFill>
              </a:rPr>
              <a:t>alkaline phosphatase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0" y="6326066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Hirschfield et al. Gastroenterology 2015;</a:t>
            </a:r>
            <a:r>
              <a:rPr lang="en-US" sz="1400" dirty="0"/>
              <a:t> </a:t>
            </a:r>
            <a:r>
              <a:rPr lang="en-US" sz="1400" dirty="0" smtClean="0"/>
              <a:t>148</a:t>
            </a:r>
            <a:r>
              <a:rPr lang="en-US" sz="1400" dirty="0"/>
              <a:t>:</a:t>
            </a:r>
            <a:r>
              <a:rPr lang="en-US" sz="1400" dirty="0" smtClean="0"/>
              <a:t>751-61.</a:t>
            </a:r>
          </a:p>
          <a:p>
            <a:r>
              <a:rPr lang="en-US" sz="1400" dirty="0" smtClean="0"/>
              <a:t>NCT02177136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362200"/>
            <a:ext cx="2514600" cy="15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 have no disclosures relevant to this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5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Immunomodulators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V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ascular adhesion protein (VAP-1)</a:t>
            </a:r>
          </a:p>
          <a:p>
            <a:pPr>
              <a:defRPr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Normal liver expression, weak in GI mucosa</a:t>
            </a:r>
          </a:p>
          <a:p>
            <a:pPr>
              <a:defRPr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Highly expressed in the GI in Colitis → Vedolizumab</a:t>
            </a:r>
          </a:p>
          <a:p>
            <a:pPr>
              <a:defRPr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PSC: VAP-1 increased recruitment of lymphocytes to hepatic endothelial cells</a:t>
            </a:r>
            <a:endParaRPr lang="en-US" sz="2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0" y="6611938"/>
            <a:ext cx="33027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latin typeface="Times" charset="0"/>
              </a:rPr>
              <a:t>Liaskou</a:t>
            </a:r>
            <a:r>
              <a:rPr lang="en-US" sz="1400" dirty="0">
                <a:latin typeface="Times" charset="0"/>
              </a:rPr>
              <a:t> </a:t>
            </a:r>
            <a:r>
              <a:rPr lang="en-US" sz="1400" dirty="0" smtClean="0">
                <a:latin typeface="Times" charset="0"/>
              </a:rPr>
              <a:t>et </a:t>
            </a:r>
            <a:r>
              <a:rPr lang="en-US" sz="1400" dirty="0">
                <a:latin typeface="Times" charset="0"/>
              </a:rPr>
              <a:t>al. Hepatology. </a:t>
            </a:r>
            <a:r>
              <a:rPr lang="en-US" sz="1400" dirty="0" smtClean="0">
                <a:latin typeface="Times" charset="0"/>
              </a:rPr>
              <a:t>2011;53</a:t>
            </a:r>
            <a:r>
              <a:rPr lang="en-US" sz="1400" dirty="0">
                <a:latin typeface="Times" charset="0"/>
              </a:rPr>
              <a:t>:661-72.  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7086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19800" y="6550025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dirty="0" smtClean="0">
                <a:latin typeface="Times" charset="0"/>
              </a:rPr>
              <a:t>Courtesy of</a:t>
            </a:r>
            <a:r>
              <a:rPr lang="de-DE" sz="1400" dirty="0">
                <a:latin typeface="Times" charset="0"/>
              </a:rPr>
              <a:t> </a:t>
            </a:r>
            <a:r>
              <a:rPr lang="de-DE" sz="1400" dirty="0" smtClean="0">
                <a:latin typeface="Times" charset="0"/>
              </a:rPr>
              <a:t>David Adams, </a:t>
            </a:r>
            <a:r>
              <a:rPr lang="de-DE" sz="1400" dirty="0">
                <a:latin typeface="Times" charset="0"/>
              </a:rPr>
              <a:t>Tom Karlsen.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latin typeface="Times New Roman" charset="0"/>
                <a:ea typeface="MS PGothic" charset="0"/>
              </a:rPr>
              <a:t> Immunomodulators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114800"/>
          </a:xfrm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Vedolizumab </a:t>
            </a:r>
          </a:p>
          <a:p>
            <a:pPr lvl="1">
              <a:defRPr/>
            </a:pPr>
            <a:r>
              <a:rPr lang="en-US" sz="2600" kern="1200" dirty="0" smtClean="0">
                <a:cs typeface="Times"/>
              </a:rPr>
              <a:t>Alpha4</a:t>
            </a:r>
            <a:r>
              <a:rPr lang="en-US" sz="2600" kern="1200" dirty="0">
                <a:cs typeface="Times"/>
              </a:rPr>
              <a:t>/beta7 monoclonal </a:t>
            </a:r>
            <a:r>
              <a:rPr lang="en-US" sz="2600" kern="1200" dirty="0" smtClean="0">
                <a:cs typeface="Times"/>
              </a:rPr>
              <a:t>antibody </a:t>
            </a:r>
            <a:r>
              <a:rPr lang="en-US" sz="2600" kern="1200" dirty="0">
                <a:cs typeface="Times"/>
              </a:rPr>
              <a:t>that </a:t>
            </a:r>
            <a:r>
              <a:rPr lang="en-US" sz="2600" kern="1200" dirty="0" smtClean="0">
                <a:cs typeface="Times"/>
              </a:rPr>
              <a:t>blocks </a:t>
            </a:r>
            <a:r>
              <a:rPr lang="en-US" sz="2600" kern="1200" dirty="0">
                <a:cs typeface="Times"/>
              </a:rPr>
              <a:t>the influx of </a:t>
            </a:r>
            <a:r>
              <a:rPr lang="en-US" sz="2600" kern="1200" dirty="0" smtClean="0">
                <a:cs typeface="Times"/>
              </a:rPr>
              <a:t>unwanted lymphocytes</a:t>
            </a:r>
            <a:r>
              <a:rPr lang="en-US" sz="2600" kern="1200" dirty="0">
                <a:cs typeface="Times"/>
              </a:rPr>
              <a:t> to the </a:t>
            </a:r>
            <a:r>
              <a:rPr lang="en-US" sz="2600" kern="1200" dirty="0" smtClean="0">
                <a:cs typeface="Times"/>
              </a:rPr>
              <a:t>intestine and binding to adhesion molecules (MADCAM-1)</a:t>
            </a:r>
            <a:endParaRPr lang="en-US" sz="2600" dirty="0" smtClean="0">
              <a:cs typeface="Times"/>
            </a:endParaRPr>
          </a:p>
          <a:p>
            <a:pPr lvl="1"/>
            <a:r>
              <a:rPr lang="en-US" sz="2600" dirty="0" smtClean="0">
                <a:cs typeface="Times"/>
              </a:rPr>
              <a:t>FDA-approved anti-VAP-1 therapy for Inflammatory Bowel Disease (2014)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rgbClr val="FFFF00"/>
                </a:solidFill>
                <a:cs typeface="Times"/>
              </a:rPr>
              <a:t>New Phase 3 study in PSC:</a:t>
            </a:r>
          </a:p>
          <a:p>
            <a:pPr lvl="1"/>
            <a:r>
              <a:rPr lang="en-US" sz="2600" dirty="0" smtClean="0">
                <a:cs typeface="Times"/>
              </a:rPr>
              <a:t>Patients with PSC + Ulcerative Colitis</a:t>
            </a:r>
          </a:p>
          <a:p>
            <a:pPr lvl="1"/>
            <a:r>
              <a:rPr lang="en-US" sz="2600" dirty="0" smtClean="0">
                <a:cs typeface="Times"/>
              </a:rPr>
              <a:t>2 year study</a:t>
            </a:r>
          </a:p>
          <a:p>
            <a:pPr lvl="1"/>
            <a:r>
              <a:rPr lang="en-US" sz="2600" dirty="0" smtClean="0">
                <a:cs typeface="Times"/>
              </a:rPr>
              <a:t>Measure of effect: </a:t>
            </a:r>
            <a:r>
              <a:rPr lang="en-US" sz="2600" dirty="0" smtClean="0">
                <a:solidFill>
                  <a:schemeClr val="tx2"/>
                </a:solidFill>
                <a:cs typeface="Times"/>
              </a:rPr>
              <a:t>alkaline phosphatase, histology</a:t>
            </a:r>
            <a:endParaRPr lang="en-US" sz="2600" dirty="0">
              <a:cs typeface="Time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Vancomycin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0" y="6550025"/>
            <a:ext cx="3914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latin typeface="Times" charset="0"/>
              </a:rPr>
              <a:t>Abarbanel </a:t>
            </a:r>
            <a:r>
              <a:rPr lang="en-US" sz="1400" dirty="0">
                <a:latin typeface="Times" charset="0"/>
              </a:rPr>
              <a:t>et al. J Clin Immunol</a:t>
            </a:r>
            <a:r>
              <a:rPr lang="de-DE" sz="1400" dirty="0">
                <a:latin typeface="Times" charset="0"/>
              </a:rPr>
              <a:t>. 2013;33:397-406.</a:t>
            </a:r>
            <a:endParaRPr lang="en-US" sz="1400" dirty="0">
              <a:latin typeface="Times" charset="0"/>
            </a:endParaRPr>
          </a:p>
        </p:txBody>
      </p:sp>
      <p:sp>
        <p:nvSpPr>
          <p:cNvPr id="37892" name="Content Placeholder 2"/>
          <p:cNvSpPr txBox="1">
            <a:spLocks/>
          </p:cNvSpPr>
          <p:nvPr/>
        </p:nvSpPr>
        <p:spPr bwMode="auto">
          <a:xfrm>
            <a:off x="533400" y="17541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Pediatrics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/>
              <a:t>PSC and </a:t>
            </a:r>
            <a:r>
              <a:rPr lang="en-US" dirty="0" smtClean="0"/>
              <a:t>Inflammatory Bowel Disease</a:t>
            </a:r>
            <a:endParaRPr lang="en-US" dirty="0"/>
          </a:p>
        </p:txBody>
      </p:sp>
      <p:pic>
        <p:nvPicPr>
          <p:cNvPr id="3789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971800"/>
            <a:ext cx="7864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Vancomycin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Ongoing 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Phase </a:t>
            </a:r>
            <a:r>
              <a:rPr lang="en-US" dirty="0">
                <a:solidFill>
                  <a:srgbClr val="FFFF00"/>
                </a:solidFill>
                <a:latin typeface="Times New Roman" charset="0"/>
                <a:ea typeface="MS PGothic" charset="0"/>
              </a:rPr>
              <a:t>3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 study in PSC:</a:t>
            </a:r>
            <a:endParaRPr lang="en-US" dirty="0">
              <a:solidFill>
                <a:srgbClr val="FFFF00"/>
              </a:solidFill>
              <a:latin typeface="Times New Roman" charset="0"/>
              <a:ea typeface="MS PGothic" charset="0"/>
            </a:endParaRP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Children and </a:t>
            </a:r>
            <a:r>
              <a:rPr lang="en-US" dirty="0" smtClean="0">
                <a:latin typeface="Times New Roman" charset="0"/>
                <a:ea typeface="MS PGothic" charset="0"/>
              </a:rPr>
              <a:t>adults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/>
            <a:r>
              <a:rPr lang="en-US" dirty="0">
                <a:latin typeface="Times New Roman" charset="0"/>
                <a:ea typeface="MS PGothic" charset="0"/>
              </a:rPr>
              <a:t>Three months of </a:t>
            </a:r>
            <a:r>
              <a:rPr lang="en-US" dirty="0" smtClean="0">
                <a:latin typeface="Times New Roman" charset="0"/>
                <a:ea typeface="MS PGothic" charset="0"/>
              </a:rPr>
              <a:t>therapy</a:t>
            </a:r>
            <a:endParaRPr lang="en-US" dirty="0">
              <a:latin typeface="Times New Roman" charset="0"/>
              <a:ea typeface="MS PGothic" charset="0"/>
            </a:endParaRP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40 subjects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Measure </a:t>
            </a:r>
            <a:r>
              <a:rPr lang="en-US" dirty="0">
                <a:latin typeface="Times New Roman" charset="0"/>
                <a:ea typeface="MS PGothic" charset="0"/>
              </a:rPr>
              <a:t>of effect: 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GGT, ALT, liver biopsy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Times New Roman" charset="0"/>
                <a:ea typeface="MS PGothic" charset="0"/>
              </a:rPr>
              <a:t>S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alivary </a:t>
            </a:r>
            <a:r>
              <a:rPr lang="en-US" dirty="0">
                <a:solidFill>
                  <a:srgbClr val="FFFF00"/>
                </a:solidFill>
                <a:latin typeface="Times New Roman" charset="0"/>
                <a:ea typeface="MS PGothic" charset="0"/>
              </a:rPr>
              <a:t>and fecal </a:t>
            </a:r>
            <a:r>
              <a:rPr lang="en-US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microbiome changes</a:t>
            </a:r>
          </a:p>
          <a:p>
            <a:pPr marL="0" indent="0">
              <a:buFontTx/>
              <a:buNone/>
            </a:pPr>
            <a:endParaRPr lang="en-US" sz="2800" dirty="0">
              <a:latin typeface="Times New Roman" charset="0"/>
              <a:ea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81000" y="6522260"/>
            <a:ext cx="1316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/>
              <a:t>NCT 01802073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Value Based Medicine in PSC?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8" y="1676400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Healthcare Value = Outcome 				 				Cost</a:t>
            </a:r>
          </a:p>
          <a:p>
            <a:endParaRPr lang="en-US" sz="2400" dirty="0" smtClean="0"/>
          </a:p>
          <a:p>
            <a:r>
              <a:rPr lang="en-US" sz="2400" dirty="0" smtClean="0"/>
              <a:t>Expert Consensus (Delphi Method)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Outcomes of Interest: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Annual rate of acute cholangitis (bile duct infections)</a:t>
            </a:r>
            <a:endParaRPr lang="en-US" sz="2400" dirty="0"/>
          </a:p>
          <a:p>
            <a:pPr marL="914400" lvl="1" indent="-457200">
              <a:buAutoNum type="arabicPeriod"/>
            </a:pPr>
            <a:r>
              <a:rPr lang="en-US" sz="2400" dirty="0" smtClean="0"/>
              <a:t>Mortality rate for those not yet listed for transplant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Rate of improvement in quality of life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Number patients who died of cancer (bile duct, colon)</a:t>
            </a:r>
          </a:p>
          <a:p>
            <a:pPr marL="914400" lvl="1" indent="-457200">
              <a:buAutoNum type="arabicPeriod"/>
            </a:pPr>
            <a:r>
              <a:rPr lang="en-US" sz="2400" dirty="0" smtClean="0"/>
              <a:t>Incidence and worsening of osteoporosis (bone disease)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51957" y="2224918"/>
            <a:ext cx="1606816" cy="12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1771878" y="1676400"/>
            <a:ext cx="5105400" cy="1066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550025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 smtClean="0"/>
              <a:t>Fabris </a:t>
            </a:r>
            <a:r>
              <a:rPr lang="en-US" sz="1400" dirty="0"/>
              <a:t>et al. </a:t>
            </a:r>
            <a:r>
              <a:rPr lang="en-US" sz="1400" dirty="0" smtClean="0"/>
              <a:t>EASL 2015 [Abstract #1169].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886678" y="2819400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 smtClean="0"/>
              <a:t>Porter. N </a:t>
            </a:r>
            <a:r>
              <a:rPr lang="da-DK" sz="1400" dirty="0"/>
              <a:t>Engl J Med 2010; 363:2477-</a:t>
            </a:r>
            <a:r>
              <a:rPr lang="da-DK" sz="1400" dirty="0" smtClean="0"/>
              <a:t>2481.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143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Major New Initiatives in PSC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PSC Partners Patient Registry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Great opportunity for data collection and sharing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International PSC Study Group (IPSCSG)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Cutting edge research collaboration on clinical and basic science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North American Autoimmune Liver Disease Consortium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Prospective data collection on variables of disease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Pending Study on African Americans and Hispanics with PSC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charset="0"/>
                <a:ea typeface="MS PGothic" charset="0"/>
              </a:rPr>
              <a:t>FDA Meeting on Defining Clinical Trial Endpoints</a:t>
            </a:r>
          </a:p>
          <a:p>
            <a:pPr lvl="1"/>
            <a:r>
              <a:rPr lang="en-US" sz="2400" i="1" dirty="0" smtClean="0">
                <a:solidFill>
                  <a:srgbClr val="FFFFFF"/>
                </a:solidFill>
                <a:latin typeface="Times New Roman" charset="0"/>
                <a:ea typeface="MS PGothic" charset="0"/>
              </a:rPr>
              <a:t>August 27 and 28, 2015</a:t>
            </a:r>
          </a:p>
        </p:txBody>
      </p:sp>
    </p:spTree>
    <p:extLst>
      <p:ext uri="{BB962C8B-B14F-4D97-AF65-F5344CB8AC3E}">
        <p14:creationId xmlns:p14="http://schemas.microsoft.com/office/powerpoint/2010/main" val="82668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Conclusions (1)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MS PGothic" charset="0"/>
              </a:rPr>
              <a:t>There are critical unmet needs: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Understanding the mechanisms of PSC</a:t>
            </a:r>
          </a:p>
          <a:p>
            <a:pPr lvl="1"/>
            <a:r>
              <a:rPr lang="en-US" sz="2400" dirty="0">
                <a:latin typeface="Times New Roman" charset="0"/>
                <a:ea typeface="MS PGothic" charset="0"/>
              </a:rPr>
              <a:t>I</a:t>
            </a:r>
            <a:r>
              <a:rPr lang="en-US" sz="2400" dirty="0" smtClean="0">
                <a:latin typeface="Times New Roman" charset="0"/>
                <a:ea typeface="MS PGothic" charset="0"/>
              </a:rPr>
              <a:t>mproving clinical care of PSC</a:t>
            </a:r>
          </a:p>
          <a:p>
            <a:r>
              <a:rPr lang="en-US" sz="2800" dirty="0" smtClean="0">
                <a:latin typeface="Times New Roman" charset="0"/>
                <a:ea typeface="MS PGothic" charset="0"/>
              </a:rPr>
              <a:t>We are moving toward optimizing how we measure the status of PSC and predict its future course for patients</a:t>
            </a:r>
            <a:r>
              <a:rPr lang="en-US" sz="2800" dirty="0">
                <a:latin typeface="Times New Roman" charset="0"/>
                <a:ea typeface="MS PGothic" charset="0"/>
              </a:rPr>
              <a:t>	</a:t>
            </a:r>
            <a:endParaRPr lang="en-US" sz="2800" dirty="0" smtClean="0">
              <a:latin typeface="Times New Roman" charset="0"/>
              <a:ea typeface="MS PGothic" charset="0"/>
            </a:endParaRP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Blood tests of inflammation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Blood tests of fibrosis (scars)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Imaging tests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Conclusions (2)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MS PGothic" charset="0"/>
              </a:rPr>
              <a:t>Several potential new </a:t>
            </a:r>
            <a:r>
              <a:rPr lang="en-US" sz="2800" dirty="0">
                <a:latin typeface="Times New Roman" charset="0"/>
                <a:ea typeface="MS PGothic" charset="0"/>
              </a:rPr>
              <a:t>therapies </a:t>
            </a:r>
            <a:r>
              <a:rPr lang="en-US" sz="2800" dirty="0" smtClean="0">
                <a:latin typeface="Times New Roman" charset="0"/>
                <a:ea typeface="MS PGothic" charset="0"/>
              </a:rPr>
              <a:t>are attempting to treat PSC from different aspects based on different mechanisms</a:t>
            </a:r>
            <a:endParaRPr lang="en-US" sz="2800" dirty="0">
              <a:latin typeface="Times New Roman" charset="0"/>
              <a:ea typeface="MS PGothic" charset="0"/>
            </a:endParaRPr>
          </a:p>
          <a:p>
            <a:r>
              <a:rPr lang="en-US" sz="2800" dirty="0">
                <a:latin typeface="Times New Roman" charset="0"/>
                <a:ea typeface="MS PGothic" charset="0"/>
              </a:rPr>
              <a:t>C</a:t>
            </a:r>
            <a:r>
              <a:rPr lang="en-US" sz="2800" dirty="0" smtClean="0">
                <a:latin typeface="Times New Roman" charset="0"/>
                <a:ea typeface="MS PGothic" charset="0"/>
              </a:rPr>
              <a:t>ombination </a:t>
            </a:r>
            <a:r>
              <a:rPr lang="en-US" sz="2800" dirty="0">
                <a:latin typeface="Times New Roman" charset="0"/>
                <a:ea typeface="MS PGothic" charset="0"/>
              </a:rPr>
              <a:t>therapy may be needed to yield better </a:t>
            </a:r>
            <a:r>
              <a:rPr lang="en-US" sz="2800" dirty="0" smtClean="0">
                <a:latin typeface="Times New Roman" charset="0"/>
                <a:ea typeface="MS PGothic" charset="0"/>
              </a:rPr>
              <a:t>outcomes</a:t>
            </a:r>
          </a:p>
          <a:p>
            <a:r>
              <a:rPr lang="en-US" sz="2800" dirty="0" smtClean="0">
                <a:latin typeface="Times New Roman" charset="0"/>
                <a:ea typeface="MS PGothic" charset="0"/>
              </a:rPr>
              <a:t>We must remember to define </a:t>
            </a:r>
            <a:r>
              <a:rPr lang="en-US" sz="2800" i="1" dirty="0" smtClean="0">
                <a:latin typeface="Times New Roman" charset="0"/>
                <a:ea typeface="MS PGothic" charset="0"/>
              </a:rPr>
              <a:t>Value</a:t>
            </a:r>
            <a:r>
              <a:rPr lang="en-US" sz="2800" dirty="0" smtClean="0">
                <a:latin typeface="Times New Roman" charset="0"/>
                <a:ea typeface="MS PGothic" charset="0"/>
              </a:rPr>
              <a:t> in PSC care</a:t>
            </a:r>
          </a:p>
          <a:p>
            <a:r>
              <a:rPr lang="en-US" sz="2800" dirty="0" smtClean="0">
                <a:latin typeface="Times New Roman" charset="0"/>
                <a:ea typeface="MS PGothic" charset="0"/>
              </a:rPr>
              <a:t>Collaborative efforts will help us to get the answers to urgent questions.</a:t>
            </a:r>
            <a:endParaRPr lang="en-US" sz="2800" dirty="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Wall is a Door.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52" r="5652"/>
          <a:stretch>
            <a:fillRect/>
          </a:stretch>
        </p:blipFill>
        <p:spPr>
          <a:xfrm>
            <a:off x="152400" y="2057400"/>
            <a:ext cx="8729132" cy="4572000"/>
          </a:xfrm>
        </p:spPr>
      </p:pic>
      <p:sp>
        <p:nvSpPr>
          <p:cNvPr id="5" name="TextBox 4"/>
          <p:cNvSpPr txBox="1"/>
          <p:nvPr/>
        </p:nvSpPr>
        <p:spPr>
          <a:xfrm>
            <a:off x="6186039" y="1524000"/>
            <a:ext cx="295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Ralph Waldo Emerson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2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Major Challenges in PSC</a:t>
            </a:r>
          </a:p>
          <a:p>
            <a:pPr>
              <a:defRPr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Research Advances to meet those Challenges</a:t>
            </a:r>
          </a:p>
          <a:p>
            <a:pPr>
              <a:defRPr/>
            </a:pPr>
            <a:r>
              <a:rPr lang="en-US" sz="2800" dirty="0" smtClean="0">
                <a:ea typeface="ＭＳ Ｐゴシック" charset="0"/>
                <a:cs typeface="ＭＳ Ｐゴシック" charset="0"/>
              </a:rPr>
              <a:t>Future Directions</a:t>
            </a:r>
          </a:p>
          <a:p>
            <a:pPr marL="0" indent="0"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2514600"/>
          </a:xfrm>
        </p:spPr>
        <p:txBody>
          <a:bodyPr/>
          <a:lstStyle/>
          <a:p>
            <a:pPr algn="just"/>
            <a:r>
              <a:rPr lang="en-US" sz="2800" dirty="0" smtClean="0">
                <a:latin typeface="Times New Roman" charset="0"/>
                <a:ea typeface="MS PGothic" charset="0"/>
              </a:rPr>
              <a:t>What are the mechanisms that result in PSC?</a:t>
            </a:r>
          </a:p>
          <a:p>
            <a:pPr algn="just"/>
            <a:r>
              <a:rPr lang="en-US" sz="2800" dirty="0" smtClean="0">
                <a:latin typeface="Times New Roman" charset="0"/>
                <a:ea typeface="MS PGothic" charset="0"/>
              </a:rPr>
              <a:t>Do different forms of injury present in the same way?</a:t>
            </a:r>
          </a:p>
          <a:p>
            <a:pPr algn="just"/>
            <a:endParaRPr lang="en-US" sz="2800" dirty="0">
              <a:latin typeface="Times New Roman" charset="0"/>
              <a:ea typeface="MS PGothic" charset="0"/>
            </a:endParaRPr>
          </a:p>
          <a:p>
            <a:pPr algn="just"/>
            <a:endParaRPr lang="en-US" sz="2800" dirty="0" smtClean="0">
              <a:latin typeface="Times New Roman" charset="0"/>
              <a:ea typeface="MS PGothic" charset="0"/>
            </a:endParaRPr>
          </a:p>
          <a:p>
            <a:pPr algn="just"/>
            <a:endParaRPr lang="en-US" sz="2800" dirty="0">
              <a:latin typeface="Times New Roman" charset="0"/>
              <a:ea typeface="MS PGothic" charset="0"/>
            </a:endParaRPr>
          </a:p>
          <a:p>
            <a:pPr algn="just"/>
            <a:endParaRPr lang="en-US" sz="2800" dirty="0" smtClean="0">
              <a:latin typeface="Times New Roman" charset="0"/>
              <a:ea typeface="MS PGothic" charset="0"/>
            </a:endParaRPr>
          </a:p>
          <a:p>
            <a:pPr algn="just"/>
            <a:endParaRPr lang="en-US" sz="2800" dirty="0">
              <a:latin typeface="Times New Roman" charset="0"/>
              <a:ea typeface="MS PGothic" charset="0"/>
            </a:endParaRPr>
          </a:p>
          <a:p>
            <a:pPr algn="just"/>
            <a:endParaRPr lang="en-US" sz="2800" dirty="0" smtClean="0">
              <a:latin typeface="Times New Roman" charset="0"/>
              <a:ea typeface="MS PGothic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charset="0"/>
              <a:ea typeface="MS PGothic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charset="0"/>
              <a:ea typeface="MS PGothic" charset="0"/>
            </a:endParaRPr>
          </a:p>
          <a:p>
            <a:pPr algn="just"/>
            <a:r>
              <a:rPr lang="en-US" sz="2800" dirty="0" smtClean="0">
                <a:latin typeface="Times New Roman" charset="0"/>
                <a:ea typeface="MS PGothic" charset="0"/>
              </a:rPr>
              <a:t>Much is still unknown about PSC itself!</a:t>
            </a:r>
            <a:endParaRPr lang="en-US" sz="2800" dirty="0">
              <a:latin typeface="Times New Roman" charset="0"/>
              <a:ea typeface="MS PGothic" charset="0"/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799846"/>
              </p:ext>
            </p:extLst>
          </p:nvPr>
        </p:nvGraphicFramePr>
        <p:xfrm>
          <a:off x="-36286" y="2405742"/>
          <a:ext cx="9139853" cy="380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Key Basic Science Needs in PSC</a:t>
            </a:r>
            <a:endParaRPr lang="en-US" dirty="0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charset="0"/>
              <a:ea typeface="MS PGothic" charset="0"/>
            </a:endParaRPr>
          </a:p>
          <a:p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7171" name="Content Placeholder 2"/>
          <p:cNvSpPr txBox="1">
            <a:spLocks/>
          </p:cNvSpPr>
          <p:nvPr/>
        </p:nvSpPr>
        <p:spPr bwMode="auto">
          <a:xfrm>
            <a:off x="457200" y="1066800"/>
            <a:ext cx="845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Biomarkers</a:t>
            </a:r>
            <a:r>
              <a:rPr lang="en-US" sz="2800" dirty="0" smtClean="0"/>
              <a:t> </a:t>
            </a:r>
            <a:endParaRPr lang="en-US" sz="28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redict high risk of progression at the time of diagnosis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Predict risk of bile duct cancer (cholangiocarcinoma)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Management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Monitoring for disease </a:t>
            </a:r>
            <a:r>
              <a:rPr lang="en-US" sz="2400" dirty="0" smtClean="0"/>
              <a:t>progression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Standardized </a:t>
            </a:r>
            <a:r>
              <a:rPr lang="en-US" sz="2400" dirty="0"/>
              <a:t>treatments for bile duct </a:t>
            </a:r>
            <a:r>
              <a:rPr lang="en-US" sz="2400" dirty="0" smtClean="0"/>
              <a:t>strictures (blockages)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Screening methods to detect early cancer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Treatment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What approach to take? (immune system, bile acids, scars)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Effective early therapy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Effective late therapy and for recurrence after transplant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Endpoints for clinical trials?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sz="2400" dirty="0" smtClean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359533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+mn-lt"/>
                <a:cs typeface="Times" charset="0"/>
              </a:rPr>
              <a:t>Dyson</a:t>
            </a:r>
            <a:r>
              <a:rPr lang="de-DE" sz="1400" dirty="0" smtClean="0">
                <a:latin typeface="+mn-lt"/>
                <a:cs typeface="Times" charset="0"/>
              </a:rPr>
              <a:t> et al. J Hepatol. </a:t>
            </a:r>
            <a:r>
              <a:rPr lang="de-DE" sz="1400" dirty="0"/>
              <a:t>2015 Jan;62(1):208-18</a:t>
            </a:r>
            <a:r>
              <a:rPr lang="de-DE" sz="1400" dirty="0" smtClean="0"/>
              <a:t>.</a:t>
            </a:r>
            <a:endParaRPr lang="en-US" sz="1400" dirty="0" smtClean="0">
              <a:latin typeface="+mn-lt"/>
              <a:cs typeface="Times" charset="0"/>
            </a:endParaRPr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685800" y="-29029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Key Clinical Needs in PSC</a:t>
            </a:r>
            <a:endParaRPr lang="en-US" dirty="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7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4281070" cy="391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4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3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3200" dirty="0" smtClean="0"/>
              <a:t>Bile Duct </a:t>
            </a:r>
            <a:r>
              <a:rPr lang="en-US" sz="3200" dirty="0" err="1" smtClean="0"/>
              <a:t>Inflammation</a:t>
            </a:r>
            <a:r>
              <a:rPr lang="en-US" sz="32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 err="1" smtClean="0"/>
              <a:t>Alkaline</a:t>
            </a:r>
            <a:r>
              <a:rPr lang="en-US" sz="3200" dirty="0" smtClean="0"/>
              <a:t> Phosphatase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839" r="-31839"/>
          <a:stretch>
            <a:fillRect/>
          </a:stretch>
        </p:blipFill>
        <p:spPr>
          <a:xfrm>
            <a:off x="-457200" y="1600200"/>
            <a:ext cx="10126753" cy="5029200"/>
          </a:xfr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611938"/>
            <a:ext cx="3463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cs typeface="Times New Roman" charset="0"/>
              </a:rPr>
              <a:t>Netter’s Gastroenterology. 2</a:t>
            </a:r>
            <a:r>
              <a:rPr lang="en-US" sz="1400" baseline="30000" dirty="0" smtClean="0">
                <a:cs typeface="Times New Roman" charset="0"/>
              </a:rPr>
              <a:t>nd</a:t>
            </a:r>
            <a:r>
              <a:rPr lang="en-US" sz="1400" dirty="0" smtClean="0">
                <a:cs typeface="Times New Roman" charset="0"/>
              </a:rPr>
              <a:t> Edition. 2010.</a:t>
            </a:r>
            <a:endParaRPr lang="en-US" sz="14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1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Alkaline Phosphatase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 smtClean="0">
                <a:cs typeface="ＭＳ Ｐゴシック" charset="0"/>
              </a:rPr>
              <a:t>Surrogate marker of disease outcomes?</a:t>
            </a:r>
          </a:p>
          <a:p>
            <a:pPr>
              <a:defRPr/>
            </a:pPr>
            <a:endParaRPr lang="en-US" altLang="en-US" sz="2800" dirty="0" smtClean="0">
              <a:cs typeface="ＭＳ Ｐゴシック" charset="0"/>
            </a:endParaRPr>
          </a:p>
          <a:p>
            <a:pPr>
              <a:defRPr/>
            </a:pPr>
            <a:endParaRPr lang="en-US" altLang="en-US" sz="2800" dirty="0" smtClean="0">
              <a:cs typeface="ＭＳ Ｐゴシック" charset="0"/>
            </a:endParaRPr>
          </a:p>
          <a:p>
            <a:pPr>
              <a:defRPr/>
            </a:pPr>
            <a:endParaRPr lang="en-US" altLang="en-US" sz="2800" dirty="0" smtClean="0">
              <a:cs typeface="ＭＳ Ｐゴシック" charset="0"/>
            </a:endParaRPr>
          </a:p>
          <a:p>
            <a:pPr>
              <a:defRPr/>
            </a:pPr>
            <a:endParaRPr lang="en-US" altLang="en-US" sz="2800" dirty="0" smtClean="0">
              <a:cs typeface="ＭＳ Ｐゴシック" charset="0"/>
            </a:endParaRPr>
          </a:p>
          <a:p>
            <a:pPr>
              <a:defRPr/>
            </a:pPr>
            <a:endParaRPr lang="en-US" altLang="en-US" sz="2800" dirty="0" smtClean="0">
              <a:cs typeface="ＭＳ Ｐゴシック" charset="0"/>
            </a:endParaRPr>
          </a:p>
          <a:p>
            <a:pPr>
              <a:defRPr/>
            </a:pPr>
            <a:endParaRPr lang="en-US" altLang="en-US" sz="2800" dirty="0" smtClean="0">
              <a:cs typeface="ＭＳ Ｐゴシック" charset="0"/>
            </a:endParaRPr>
          </a:p>
        </p:txBody>
      </p:sp>
      <p:pic>
        <p:nvPicPr>
          <p:cNvPr id="819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7" r="-7317"/>
          <a:stretch>
            <a:fillRect/>
          </a:stretch>
        </p:blipFill>
        <p:spPr bwMode="auto">
          <a:xfrm>
            <a:off x="381000" y="2286000"/>
            <a:ext cx="8382000" cy="41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0" y="6611938"/>
            <a:ext cx="3155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cs typeface="Times New Roman" charset="0"/>
              </a:rPr>
              <a:t>Mamari</a:t>
            </a:r>
            <a:r>
              <a:rPr lang="de-DE" sz="1400" dirty="0" smtClean="0">
                <a:cs typeface="Times New Roman" charset="0"/>
              </a:rPr>
              <a:t> </a:t>
            </a:r>
            <a:r>
              <a:rPr lang="de-DE" sz="1400" dirty="0">
                <a:cs typeface="Times New Roman" charset="0"/>
              </a:rPr>
              <a:t>et al. J Hepatol 2013;58:329-34.</a:t>
            </a:r>
            <a:endParaRPr lang="en-US" sz="14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0101DB"/>
      </a:dk2>
      <a:lt2>
        <a:srgbClr val="FFFF00"/>
      </a:lt2>
      <a:accent1>
        <a:srgbClr val="00CC99"/>
      </a:accent1>
      <a:accent2>
        <a:srgbClr val="3333CC"/>
      </a:accent2>
      <a:accent3>
        <a:srgbClr val="AAAAE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1256</Words>
  <Application>Microsoft Macintosh PowerPoint</Application>
  <PresentationFormat>On-screen Show (4:3)</PresentationFormat>
  <Paragraphs>242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  Advances in PSC Research and Future Directions </vt:lpstr>
      <vt:lpstr>PowerPoint Presentation</vt:lpstr>
      <vt:lpstr>Outline</vt:lpstr>
      <vt:lpstr>Key Basic Science Needs in PSC</vt:lpstr>
      <vt:lpstr>Key Clinical Needs in PSC</vt:lpstr>
      <vt:lpstr>PowerPoint Presentation</vt:lpstr>
      <vt:lpstr>PowerPoint Presentation</vt:lpstr>
      <vt:lpstr>Bile Duct InflammationAlkaline Phosphatase</vt:lpstr>
      <vt:lpstr>Alkaline Phosphatase</vt:lpstr>
      <vt:lpstr>Alkaline Phosphatase</vt:lpstr>
      <vt:lpstr>Predictors of Progression</vt:lpstr>
      <vt:lpstr>Enhanced Liver Fibrosis Panel (ELF®)</vt:lpstr>
      <vt:lpstr>Transient Elastography (Fibroscan®) </vt:lpstr>
      <vt:lpstr>Transient Elastography (Fibroscan®) </vt:lpstr>
      <vt:lpstr>Transient Elastography (Fibroscan®) </vt:lpstr>
      <vt:lpstr>MR Elastography in PSC?</vt:lpstr>
      <vt:lpstr>Emerging Therapies</vt:lpstr>
      <vt:lpstr>norUDCA (norUrso)</vt:lpstr>
      <vt:lpstr>Obeticholic Acid (OCA)</vt:lpstr>
      <vt:lpstr>Immunomodulators</vt:lpstr>
      <vt:lpstr>PowerPoint Presentation</vt:lpstr>
      <vt:lpstr>Vancomycin</vt:lpstr>
      <vt:lpstr>Vancomycin</vt:lpstr>
      <vt:lpstr>Value Based Medicine in PSC?</vt:lpstr>
      <vt:lpstr>Major New Initiatives in PSC</vt:lpstr>
      <vt:lpstr>Conclusions (1)</vt:lpstr>
      <vt:lpstr>Conclusions (2)</vt:lpstr>
      <vt:lpstr>Every Wall is a Door.</vt:lpstr>
    </vt:vector>
  </TitlesOfParts>
  <Company>Yale Liver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J. Soroka</dc:creator>
  <cp:lastModifiedBy>David Assis</cp:lastModifiedBy>
  <cp:revision>303</cp:revision>
  <dcterms:created xsi:type="dcterms:W3CDTF">2002-05-20T20:37:29Z</dcterms:created>
  <dcterms:modified xsi:type="dcterms:W3CDTF">2015-04-25T12:35:27Z</dcterms:modified>
</cp:coreProperties>
</file>