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7" r:id="rId10"/>
    <p:sldId id="276" r:id="rId11"/>
    <p:sldId id="268" r:id="rId12"/>
    <p:sldId id="263" r:id="rId13"/>
    <p:sldId id="265" r:id="rId14"/>
    <p:sldId id="266" r:id="rId15"/>
    <p:sldId id="269" r:id="rId16"/>
    <p:sldId id="270" r:id="rId17"/>
    <p:sldId id="271" r:id="rId18"/>
    <p:sldId id="272" r:id="rId19"/>
    <p:sldId id="273" r:id="rId20"/>
    <p:sldId id="275" r:id="rId21"/>
    <p:sldId id="274" r:id="rId22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89C92638-E4D0-44D9-A6BD-5F506B1300B6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7E07E2A6-5F66-410F-9255-7E54A5C515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92638-E4D0-44D9-A6BD-5F506B1300B6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E2A6-5F66-410F-9255-7E54A5C515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92638-E4D0-44D9-A6BD-5F506B1300B6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E2A6-5F66-410F-9255-7E54A5C515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92638-E4D0-44D9-A6BD-5F506B1300B6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E2A6-5F66-410F-9255-7E54A5C515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92638-E4D0-44D9-A6BD-5F506B1300B6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E2A6-5F66-410F-9255-7E54A5C515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92638-E4D0-44D9-A6BD-5F506B1300B6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E2A6-5F66-410F-9255-7E54A5C5151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92638-E4D0-44D9-A6BD-5F506B1300B6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E2A6-5F66-410F-9255-7E54A5C5151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92638-E4D0-44D9-A6BD-5F506B1300B6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E2A6-5F66-410F-9255-7E54A5C515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92638-E4D0-44D9-A6BD-5F506B1300B6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E2A6-5F66-410F-9255-7E54A5C515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89C92638-E4D0-44D9-A6BD-5F506B1300B6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7E07E2A6-5F66-410F-9255-7E54A5C515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89C92638-E4D0-44D9-A6BD-5F506B1300B6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7E07E2A6-5F66-410F-9255-7E54A5C515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u="none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89C92638-E4D0-44D9-A6BD-5F506B1300B6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E07E2A6-5F66-410F-9255-7E54A5C5151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Disability Benefits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What to Expect When You Can No Longer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388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6999" y="1066800"/>
            <a:ext cx="3728329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00200" y="5726668"/>
            <a:ext cx="624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</a:t>
            </a:r>
            <a:r>
              <a:rPr lang="en-US" dirty="0"/>
              <a:t>: http://www.ssa.gov/planners/retire/credits3.html</a:t>
            </a:r>
          </a:p>
        </p:txBody>
      </p:sp>
    </p:spTree>
    <p:extLst>
      <p:ext uri="{BB962C8B-B14F-4D97-AF65-F5344CB8AC3E}">
        <p14:creationId xmlns:p14="http://schemas.microsoft.com/office/powerpoint/2010/main" val="3434930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Social Security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Primary Social Security Disability</a:t>
            </a:r>
          </a:p>
          <a:p>
            <a:r>
              <a:rPr lang="en-US" dirty="0" smtClean="0"/>
              <a:t>Dependent/Family Social Security Disability</a:t>
            </a:r>
          </a:p>
          <a:p>
            <a:r>
              <a:rPr lang="en-US" dirty="0" smtClean="0"/>
              <a:t>Supplemental Security Income (SSI)</a:t>
            </a:r>
          </a:p>
          <a:p>
            <a:r>
              <a:rPr lang="en-US" dirty="0" smtClean="0"/>
              <a:t>Widow/Widower Disability Benefits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599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SSDI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Filing Options</a:t>
            </a:r>
          </a:p>
          <a:p>
            <a:r>
              <a:rPr lang="en-US" dirty="0" smtClean="0"/>
              <a:t>In Person – Your Local SS Field Office</a:t>
            </a:r>
          </a:p>
          <a:p>
            <a:r>
              <a:rPr lang="en-US" dirty="0" smtClean="0"/>
              <a:t>By Phone</a:t>
            </a:r>
          </a:p>
          <a:p>
            <a:r>
              <a:rPr lang="en-US" dirty="0" smtClean="0"/>
              <a:t>Online</a:t>
            </a:r>
          </a:p>
          <a:p>
            <a:pPr lvl="1"/>
            <a:r>
              <a:rPr lang="en-US" dirty="0"/>
              <a:t>http://www.socialsecurity.gov/pubs/EN-05-10550.pdf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92576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5 Step Review </a:t>
            </a:r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 1 – Are you working?</a:t>
            </a:r>
          </a:p>
          <a:p>
            <a:pPr lvl="1"/>
            <a:r>
              <a:rPr lang="en-US" dirty="0" smtClean="0"/>
              <a:t>SS Definition of ‘working’ (SGA) = $1090/month</a:t>
            </a:r>
          </a:p>
          <a:p>
            <a:pPr lvl="1"/>
            <a:r>
              <a:rPr lang="en-US" dirty="0" smtClean="0"/>
              <a:t>Determined by the Field Office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385054"/>
              </p:ext>
            </p:extLst>
          </p:nvPr>
        </p:nvGraphicFramePr>
        <p:xfrm>
          <a:off x="1371600" y="4648200"/>
          <a:ext cx="609600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No?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Yes?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Continue</a:t>
                      </a:r>
                      <a:r>
                        <a:rPr lang="en-US" baseline="0" dirty="0" smtClean="0"/>
                        <a:t> to Step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Denial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54864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5486400"/>
            <a:ext cx="3048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7756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Step Review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 2 </a:t>
            </a:r>
            <a:r>
              <a:rPr lang="en-US" dirty="0"/>
              <a:t>– Is your condition ‘severe’</a:t>
            </a:r>
          </a:p>
          <a:p>
            <a:pPr lvl="1"/>
            <a:r>
              <a:rPr lang="en-US" dirty="0"/>
              <a:t>Impairment must interfere with basic work-related activities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0000314"/>
              </p:ext>
            </p:extLst>
          </p:nvPr>
        </p:nvGraphicFramePr>
        <p:xfrm>
          <a:off x="1371600" y="4648200"/>
          <a:ext cx="609600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No?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Yes?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Likely Denial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Continue to Step</a:t>
                      </a:r>
                      <a:r>
                        <a:rPr lang="en-US" baseline="0" dirty="0" smtClean="0"/>
                        <a:t> 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4864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486400"/>
            <a:ext cx="3048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2307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Step Review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 3 </a:t>
            </a:r>
            <a:r>
              <a:rPr lang="en-US" dirty="0"/>
              <a:t>– </a:t>
            </a:r>
            <a:r>
              <a:rPr lang="en-US" dirty="0" smtClean="0"/>
              <a:t>Is </a:t>
            </a:r>
            <a:r>
              <a:rPr lang="en-US" dirty="0"/>
              <a:t>your condition found on the List of Disability Conditions</a:t>
            </a:r>
          </a:p>
          <a:p>
            <a:pPr lvl="1"/>
            <a:r>
              <a:rPr lang="en-US" dirty="0"/>
              <a:t>PSC is not!</a:t>
            </a:r>
          </a:p>
          <a:p>
            <a:pPr lvl="1"/>
            <a:r>
              <a:rPr lang="en-US" dirty="0"/>
              <a:t>Some complications may be</a:t>
            </a:r>
          </a:p>
          <a:p>
            <a:pPr lvl="1"/>
            <a:r>
              <a:rPr lang="en-US" dirty="0"/>
              <a:t>List is available on the SSA Web Site (www.ssa.gov)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700050"/>
              </p:ext>
            </p:extLst>
          </p:nvPr>
        </p:nvGraphicFramePr>
        <p:xfrm>
          <a:off x="1371600" y="4648200"/>
          <a:ext cx="609600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No?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Yes?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Continue to Step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Likely Approval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5562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5562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333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Step Review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 4 – Can you do the work you did previously?</a:t>
            </a:r>
          </a:p>
          <a:p>
            <a:pPr lvl="1"/>
            <a:r>
              <a:rPr lang="en-US" dirty="0" smtClean="0"/>
              <a:t>If you CAN’T you are not necessarily approved</a:t>
            </a:r>
          </a:p>
          <a:p>
            <a:pPr lvl="1"/>
            <a:r>
              <a:rPr lang="en-US" dirty="0" smtClean="0"/>
              <a:t>Most commercial plans WOULD approve at this point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536102"/>
              </p:ext>
            </p:extLst>
          </p:nvPr>
        </p:nvGraphicFramePr>
        <p:xfrm>
          <a:off x="1371600" y="4648200"/>
          <a:ext cx="609600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No?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Yes?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Continue</a:t>
                      </a:r>
                      <a:r>
                        <a:rPr lang="en-US" baseline="0" dirty="0" smtClean="0"/>
                        <a:t> to Step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Denial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5562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562600"/>
            <a:ext cx="3048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4361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 5 - Can you do any other type of work?</a:t>
            </a:r>
          </a:p>
          <a:p>
            <a:pPr lvl="1"/>
            <a:r>
              <a:rPr lang="en-US" dirty="0" smtClean="0"/>
              <a:t>Much stricter definition than most commercial plans</a:t>
            </a:r>
          </a:p>
          <a:p>
            <a:pPr lvl="1"/>
            <a:r>
              <a:rPr lang="en-US" dirty="0" smtClean="0"/>
              <a:t>DOES consider age, education, past work experience, but not as clearly defined as in most commercial plans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5632374"/>
              </p:ext>
            </p:extLst>
          </p:nvPr>
        </p:nvGraphicFramePr>
        <p:xfrm>
          <a:off x="1371600" y="4648200"/>
          <a:ext cx="609600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No?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Yes?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Likely Approval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Denial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5562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584825"/>
            <a:ext cx="3048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4759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 I need an Advocate or Attorney?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Are you covered under a commercial plan?</a:t>
            </a:r>
          </a:p>
          <a:p>
            <a:r>
              <a:rPr lang="en-US" dirty="0" smtClean="0"/>
              <a:t>Most carriers pay for advocacy!</a:t>
            </a:r>
          </a:p>
          <a:p>
            <a:r>
              <a:rPr lang="en-US" dirty="0" smtClean="0"/>
              <a:t>SSDI is generally an offset to the commercial plan</a:t>
            </a:r>
          </a:p>
          <a:p>
            <a:r>
              <a:rPr lang="en-US" dirty="0" smtClean="0"/>
              <a:t>Is you’re the condition that caused you to stop working on the SS List of Impairments?</a:t>
            </a:r>
          </a:p>
          <a:p>
            <a:r>
              <a:rPr lang="en-US" dirty="0" smtClean="0"/>
              <a:t>Were you eligible/Technical Denial?</a:t>
            </a:r>
          </a:p>
          <a:p>
            <a:r>
              <a:rPr lang="en-US" dirty="0" smtClean="0"/>
              <a:t>Attorney’s/Advocates generally work on contingency</a:t>
            </a:r>
          </a:p>
          <a:p>
            <a:r>
              <a:rPr lang="en-US" dirty="0" smtClean="0"/>
              <a:t>25% of past due benefits</a:t>
            </a:r>
          </a:p>
          <a:p>
            <a:r>
              <a:rPr lang="en-US" dirty="0" smtClean="0"/>
              <a:t>Cap of $6000</a:t>
            </a:r>
          </a:p>
          <a:p>
            <a:r>
              <a:rPr lang="en-US" dirty="0" smtClean="0"/>
              <a:t>They can appeal to SSA for additional pay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799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Approximately 2.33 MILLION claims filed per year</a:t>
            </a:r>
          </a:p>
          <a:p>
            <a:r>
              <a:rPr lang="en-US" dirty="0" smtClean="0"/>
              <a:t>31% - Technical Denials</a:t>
            </a:r>
          </a:p>
          <a:p>
            <a:r>
              <a:rPr lang="en-US" dirty="0" smtClean="0"/>
              <a:t>62% of the remaining claims are initial denied</a:t>
            </a:r>
          </a:p>
          <a:p>
            <a:r>
              <a:rPr lang="en-US" dirty="0" smtClean="0"/>
              <a:t>48% of denials are appealed (Request for Reconsideration)</a:t>
            </a:r>
          </a:p>
          <a:p>
            <a:r>
              <a:rPr lang="en-US" dirty="0" smtClean="0"/>
              <a:t>90.3% of appeals are denied</a:t>
            </a:r>
          </a:p>
          <a:p>
            <a:r>
              <a:rPr lang="en-US" dirty="0" smtClean="0"/>
              <a:t>Only 18% continue to the hearing phase!</a:t>
            </a:r>
          </a:p>
          <a:p>
            <a:r>
              <a:rPr lang="en-US" dirty="0" smtClean="0"/>
              <a:t>81.4% of those who continue are eventually approved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142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are the differences between ADA, FMLA, Group Disability, Private Disability and SSDI?</a:t>
            </a:r>
          </a:p>
          <a:p>
            <a:r>
              <a:rPr lang="en-US" dirty="0" smtClean="0"/>
              <a:t>How is disability defined?</a:t>
            </a:r>
          </a:p>
          <a:p>
            <a:r>
              <a:rPr lang="en-US" dirty="0" smtClean="0"/>
              <a:t>When should you stop working?</a:t>
            </a:r>
          </a:p>
          <a:p>
            <a:r>
              <a:rPr lang="en-US" dirty="0" smtClean="0"/>
              <a:t>Overview of the Application Process</a:t>
            </a:r>
          </a:p>
          <a:p>
            <a:r>
              <a:rPr lang="en-US" dirty="0" smtClean="0"/>
              <a:t>Additional Considerations for SSDI</a:t>
            </a:r>
          </a:p>
          <a:p>
            <a:r>
              <a:rPr lang="en-US" dirty="0" smtClean="0"/>
              <a:t>Your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567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Mistakes to avoid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Failing to provide information</a:t>
            </a:r>
          </a:p>
          <a:p>
            <a:r>
              <a:rPr lang="en-US" dirty="0" smtClean="0"/>
              <a:t>Missing deadlines</a:t>
            </a:r>
          </a:p>
          <a:p>
            <a:r>
              <a:rPr lang="en-US" dirty="0" smtClean="0"/>
              <a:t>Discontinuing treatment</a:t>
            </a:r>
          </a:p>
          <a:p>
            <a:r>
              <a:rPr lang="en-US" dirty="0" smtClean="0"/>
              <a:t>Not following through on the appeal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131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for your Questions!</a:t>
            </a:r>
            <a:endParaRPr lang="en-US" dirty="0"/>
          </a:p>
        </p:txBody>
      </p:sp>
      <p:pic>
        <p:nvPicPr>
          <p:cNvPr id="2051" name="Picture 3" descr="C:\Users\a167511\AppData\Local\Microsoft\Windows\Temporary Internet Files\Content.IE5\94MG8YTI\question-mark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8072" y="2286000"/>
            <a:ext cx="3092450" cy="3092450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7290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Life of a Disability Claim – Acute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Well defined beginning – onset of diagnosis concurrent with start of disability</a:t>
            </a:r>
          </a:p>
          <a:p>
            <a:r>
              <a:rPr lang="en-US" dirty="0" smtClean="0"/>
              <a:t>Normal Progression</a:t>
            </a:r>
          </a:p>
          <a:p>
            <a:pPr lvl="1"/>
            <a:r>
              <a:rPr lang="en-US" dirty="0" smtClean="0"/>
              <a:t>Concurrent Short Term Disability and FMLA Protected Leave</a:t>
            </a:r>
          </a:p>
          <a:p>
            <a:pPr lvl="1"/>
            <a:r>
              <a:rPr lang="en-US" dirty="0" smtClean="0"/>
              <a:t>More severe conditions progress into LTD/SSDI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942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Life of a Disability Claim – Chronic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Challenging </a:t>
            </a:r>
            <a:r>
              <a:rPr lang="en-US" dirty="0"/>
              <a:t>to determine a start </a:t>
            </a:r>
            <a:r>
              <a:rPr lang="en-US" dirty="0" smtClean="0"/>
              <a:t>point</a:t>
            </a:r>
          </a:p>
          <a:p>
            <a:pPr lvl="1"/>
            <a:r>
              <a:rPr lang="en-US" dirty="0" smtClean="0"/>
              <a:t>Diagnosis is often months or years prior to disability</a:t>
            </a:r>
          </a:p>
          <a:p>
            <a:pPr lvl="1"/>
            <a:r>
              <a:rPr lang="en-US" dirty="0" smtClean="0"/>
              <a:t>Gradual loss of function</a:t>
            </a:r>
          </a:p>
          <a:p>
            <a:r>
              <a:rPr lang="en-US" dirty="0" smtClean="0"/>
              <a:t>Prior to full disability</a:t>
            </a:r>
          </a:p>
          <a:p>
            <a:pPr lvl="1"/>
            <a:r>
              <a:rPr lang="en-US" dirty="0" smtClean="0"/>
              <a:t>ADA – Reasonable Accommodations</a:t>
            </a:r>
          </a:p>
          <a:p>
            <a:pPr lvl="1"/>
            <a:r>
              <a:rPr lang="en-US" dirty="0" smtClean="0"/>
              <a:t>Federal and State Leave Programs</a:t>
            </a:r>
          </a:p>
          <a:p>
            <a:pPr lvl="1"/>
            <a:r>
              <a:rPr lang="en-US" dirty="0" smtClean="0"/>
              <a:t>Potentially multiple Short Term Disability periods/claims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361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Disability Defined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Based on CAPACITY not DIAGNOSIS</a:t>
            </a:r>
          </a:p>
          <a:p>
            <a:r>
              <a:rPr lang="en-US" dirty="0" smtClean="0"/>
              <a:t>Language normally references physical capacity and earning capacity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“…the inability to perform the material duties of your own occupation due solely to illness or injury…”</a:t>
            </a:r>
          </a:p>
          <a:p>
            <a:pPr lvl="1"/>
            <a:r>
              <a:rPr lang="en-US" dirty="0" smtClean="0"/>
              <a:t>“…You must be unable to perform the regular duties of your occupation due to an illness or injury…”</a:t>
            </a:r>
          </a:p>
          <a:p>
            <a:pPr lvl="1"/>
            <a:r>
              <a:rPr lang="en-US" dirty="0" smtClean="0"/>
              <a:t>“Unable to engage in Substantial Gainful Activity by reason of a medically determinable physical or mental impairment which has lasted or is expected to last at least 12 consecutive months or result in death”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16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Group/Employer Sponsored STD</a:t>
            </a:r>
          </a:p>
          <a:p>
            <a:pPr lvl="1"/>
            <a:r>
              <a:rPr lang="en-US" dirty="0" smtClean="0"/>
              <a:t>Designed to protect income for a limited period</a:t>
            </a:r>
          </a:p>
          <a:p>
            <a:pPr lvl="1"/>
            <a:r>
              <a:rPr lang="en-US" dirty="0" smtClean="0"/>
              <a:t>Closed-ended - generally 3 – 6 months</a:t>
            </a:r>
          </a:p>
          <a:p>
            <a:r>
              <a:rPr lang="en-US" dirty="0" smtClean="0"/>
              <a:t>Group/Employer Sponsored LTD</a:t>
            </a:r>
          </a:p>
          <a:p>
            <a:pPr lvl="1"/>
            <a:r>
              <a:rPr lang="en-US" dirty="0" smtClean="0"/>
              <a:t>Ongoing income protection</a:t>
            </a:r>
          </a:p>
          <a:p>
            <a:pPr lvl="1"/>
            <a:r>
              <a:rPr lang="en-US" dirty="0" smtClean="0"/>
              <a:t>Extended waiting period</a:t>
            </a:r>
          </a:p>
          <a:p>
            <a:pPr lvl="1"/>
            <a:r>
              <a:rPr lang="en-US" dirty="0" smtClean="0"/>
              <a:t>Open-ended – benefits generally end after recovery or normal retirement</a:t>
            </a:r>
          </a:p>
          <a:p>
            <a:r>
              <a:rPr lang="en-US" dirty="0" smtClean="0"/>
              <a:t>Private Plans</a:t>
            </a:r>
          </a:p>
          <a:p>
            <a:r>
              <a:rPr lang="en-US" dirty="0" smtClean="0"/>
              <a:t>Social Security Disability Insurance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683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to Apply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Know your plan!</a:t>
            </a:r>
          </a:p>
          <a:p>
            <a:pPr lvl="1"/>
            <a:r>
              <a:rPr lang="en-US" dirty="0" smtClean="0"/>
              <a:t>Partial versus total disability</a:t>
            </a:r>
          </a:p>
          <a:p>
            <a:pPr lvl="1"/>
            <a:r>
              <a:rPr lang="en-US" dirty="0" smtClean="0"/>
              <a:t>Filing Deadlines</a:t>
            </a:r>
          </a:p>
          <a:p>
            <a:pPr lvl="1"/>
            <a:r>
              <a:rPr lang="en-US" dirty="0" smtClean="0"/>
              <a:t>Impact of medical leave</a:t>
            </a:r>
          </a:p>
          <a:p>
            <a:r>
              <a:rPr lang="en-US" dirty="0" smtClean="0"/>
              <a:t>Consult with your provider!</a:t>
            </a:r>
            <a:endParaRPr lang="en-US" dirty="0"/>
          </a:p>
          <a:p>
            <a:r>
              <a:rPr lang="en-US" dirty="0" smtClean="0"/>
              <a:t>Generally do not file prior to stopping work</a:t>
            </a:r>
          </a:p>
          <a:p>
            <a:pPr lvl="1"/>
            <a:r>
              <a:rPr lang="en-US" dirty="0" smtClean="0"/>
              <a:t>Exception – planned surgeries!</a:t>
            </a:r>
          </a:p>
        </p:txBody>
      </p:sp>
    </p:spTree>
    <p:extLst>
      <p:ext uri="{BB962C8B-B14F-4D97-AF65-F5344CB8AC3E}">
        <p14:creationId xmlns:p14="http://schemas.microsoft.com/office/powerpoint/2010/main" val="1436110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Security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Federal/State Program</a:t>
            </a:r>
          </a:p>
          <a:p>
            <a:r>
              <a:rPr lang="en-US" dirty="0" smtClean="0"/>
              <a:t>State DDS Reviews Claims</a:t>
            </a:r>
          </a:p>
          <a:p>
            <a:r>
              <a:rPr lang="en-US" dirty="0" smtClean="0"/>
              <a:t>Paid under Federal Social Security program</a:t>
            </a:r>
          </a:p>
          <a:p>
            <a:r>
              <a:rPr lang="en-US" dirty="0" smtClean="0"/>
              <a:t>Dates to 1956</a:t>
            </a:r>
          </a:p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Retirement Earnings Freeze</a:t>
            </a:r>
          </a:p>
          <a:p>
            <a:pPr lvl="1"/>
            <a:r>
              <a:rPr lang="en-US" dirty="0" smtClean="0"/>
              <a:t>Medicare Eligibility after 24 months</a:t>
            </a:r>
          </a:p>
          <a:p>
            <a:pPr lvl="1"/>
            <a:r>
              <a:rPr lang="en-US" dirty="0" smtClean="0"/>
              <a:t>Trial Return to Work program</a:t>
            </a:r>
          </a:p>
          <a:p>
            <a:pPr lvl="1"/>
            <a:r>
              <a:rPr lang="en-US" dirty="0" smtClean="0"/>
              <a:t>Family SSDI Benefits</a:t>
            </a:r>
          </a:p>
          <a:p>
            <a:pPr lvl="1"/>
            <a:r>
              <a:rPr lang="en-US" dirty="0" smtClean="0"/>
              <a:t>Access to Vocational Rehab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7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SSDI Eligibility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Eligibility based on credits</a:t>
            </a:r>
          </a:p>
          <a:p>
            <a:r>
              <a:rPr lang="en-US" dirty="0" smtClean="0"/>
              <a:t>For 2015, 1 Credit = $1220 in wages</a:t>
            </a:r>
          </a:p>
          <a:p>
            <a:r>
              <a:rPr lang="en-US" dirty="0" smtClean="0"/>
              <a:t>Maximum of 4 per year</a:t>
            </a:r>
          </a:p>
          <a:p>
            <a:r>
              <a:rPr lang="en-US" dirty="0" smtClean="0"/>
              <a:t>General guideline is 40 credits are needed</a:t>
            </a:r>
          </a:p>
          <a:p>
            <a:r>
              <a:rPr lang="en-US" dirty="0" smtClean="0"/>
              <a:t>Special Rules apply to younger workers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02269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Disability Benefits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Our mission&amp;quot;&quot;/&gt;&lt;property id=&quot;20307&quot; value=&quot;257&quot;/&gt;&lt;/object&gt;&lt;object type=&quot;3&quot; unique_id=&quot;10005&quot;&gt;&lt;property id=&quot;20148&quot; value=&quot;5&quot;/&gt;&lt;property id=&quot;20300&quot; value=&quot;Slide 3 - &amp;quot;Life of a Disability Claim – Acute Conditions&amp;quot;&quot;/&gt;&lt;property id=&quot;20307&quot; value=&quot;258&quot;/&gt;&lt;/object&gt;&lt;object type=&quot;3&quot; unique_id=&quot;10006&quot;&gt;&lt;property id=&quot;20148&quot; value=&quot;5&quot;/&gt;&lt;property id=&quot;20300&quot; value=&quot;Slide 4 - &amp;quot;Life of a Disability Claim – Chronic Conditions&amp;quot;&quot;/&gt;&lt;property id=&quot;20307&quot; value=&quot;259&quot;/&gt;&lt;/object&gt;&lt;object type=&quot;3&quot; unique_id=&quot;10007&quot;&gt;&lt;property id=&quot;20148&quot; value=&quot;5&quot;/&gt;&lt;property id=&quot;20300&quot; value=&quot;Slide 5 - &amp;quot;Disability Defined&amp;quot;&quot;/&gt;&lt;property id=&quot;20307&quot; value=&quot;260&quot;/&gt;&lt;/object&gt;&lt;object type=&quot;3&quot; unique_id=&quot;10008&quot;&gt;&lt;property id=&quot;20148&quot; value=&quot;5&quot;/&gt;&lt;property id=&quot;20300&quot; value=&quot;Slide 6 - &amp;quot;Types of Coverage&amp;quot;&quot;/&gt;&lt;property id=&quot;20307&quot; value=&quot;261&quot;/&gt;&lt;/object&gt;&lt;object type=&quot;3&quot; unique_id=&quot;10009&quot;&gt;&lt;property id=&quot;20148&quot; value=&quot;5&quot;/&gt;&lt;property id=&quot;20300&quot; value=&quot;Slide 7 - &amp;quot;When to Apply&amp;quot;&quot;/&gt;&lt;property id=&quot;20307&quot; value=&quot;262&quot;/&gt;&lt;/object&gt;&lt;object type=&quot;3&quot; unique_id=&quot;10010&quot;&gt;&lt;property id=&quot;20148&quot; value=&quot;5&quot;/&gt;&lt;property id=&quot;20300&quot; value=&quot;Slide 8 - &amp;quot;Social Security Basics&amp;quot;&quot;/&gt;&lt;property id=&quot;20307&quot; value=&quot;264&quot;/&gt;&lt;/object&gt;&lt;object type=&quot;3&quot; unique_id=&quot;10011&quot;&gt;&lt;property id=&quot;20148&quot; value=&quot;5&quot;/&gt;&lt;property id=&quot;20300&quot; value=&quot;Slide 9 - &amp;quot;SSDI Eligibility&amp;quot;&quot;/&gt;&lt;property id=&quot;20307&quot; value=&quot;267&quot;/&gt;&lt;/object&gt;&lt;object type=&quot;3&quot; unique_id=&quot;10012&quot;&gt;&lt;property id=&quot;20148&quot; value=&quot;5&quot;/&gt;&lt;property id=&quot;20300&quot; value=&quot;Slide 10&quot;/&gt;&lt;property id=&quot;20307&quot; value=&quot;276&quot;/&gt;&lt;/object&gt;&lt;object type=&quot;3&quot; unique_id=&quot;10013&quot;&gt;&lt;property id=&quot;20148&quot; value=&quot;5&quot;/&gt;&lt;property id=&quot;20300&quot; value=&quot;Slide 11 - &amp;quot;Types of Social Security Benefits&amp;quot;&quot;/&gt;&lt;property id=&quot;20307&quot; value=&quot;268&quot;/&gt;&lt;/object&gt;&lt;object type=&quot;3&quot; unique_id=&quot;10014&quot;&gt;&lt;property id=&quot;20148&quot; value=&quot;5&quot;/&gt;&lt;property id=&quot;20300&quot; value=&quot;Slide 12 - &amp;quot;Dealing with SSDI&amp;quot;&quot;/&gt;&lt;property id=&quot;20307&quot; value=&quot;263&quot;/&gt;&lt;/object&gt;&lt;object type=&quot;3&quot; unique_id=&quot;10015&quot;&gt;&lt;property id=&quot;20148&quot; value=&quot;5&quot;/&gt;&lt;property id=&quot;20300&quot; value=&quot;Slide 13 - &amp;quot;5 Step Review Process&amp;quot;&quot;/&gt;&lt;property id=&quot;20307&quot; value=&quot;265&quot;/&gt;&lt;/object&gt;&lt;object type=&quot;3&quot; unique_id=&quot;10016&quot;&gt;&lt;property id=&quot;20148&quot; value=&quot;5&quot;/&gt;&lt;property id=&quot;20300&quot; value=&quot;Slide 14 - &amp;quot;5 Step Review Process&amp;quot;&quot;/&gt;&lt;property id=&quot;20307&quot; value=&quot;266&quot;/&gt;&lt;/object&gt;&lt;object type=&quot;3&quot; unique_id=&quot;10017&quot;&gt;&lt;property id=&quot;20148&quot; value=&quot;5&quot;/&gt;&lt;property id=&quot;20300&quot; value=&quot;Slide 15 - &amp;quot;5 Step Review Process&amp;quot;&quot;/&gt;&lt;property id=&quot;20307&quot; value=&quot;269&quot;/&gt;&lt;/object&gt;&lt;object type=&quot;3&quot; unique_id=&quot;10018&quot;&gt;&lt;property id=&quot;20148&quot; value=&quot;5&quot;/&gt;&lt;property id=&quot;20300&quot; value=&quot;Slide 16 - &amp;quot;5 Step Review Process&amp;quot;&quot;/&gt;&lt;property id=&quot;20307&quot; value=&quot;270&quot;/&gt;&lt;/object&gt;&lt;object type=&quot;3&quot; unique_id=&quot;10019&quot;&gt;&lt;property id=&quot;20148&quot; value=&quot;5&quot;/&gt;&lt;property id=&quot;20300&quot; value=&quot;Slide 17 - &amp;quot;Process&amp;quot;&quot;/&gt;&lt;property id=&quot;20307&quot; value=&quot;271&quot;/&gt;&lt;/object&gt;&lt;object type=&quot;3&quot; unique_id=&quot;10020&quot;&gt;&lt;property id=&quot;20148&quot; value=&quot;5&quot;/&gt;&lt;property id=&quot;20300&quot; value=&quot;Slide 18 - &amp;quot;Do I need an Advocate or Attorney?&amp;quot;&quot;/&gt;&lt;property id=&quot;20307&quot; value=&quot;272&quot;/&gt;&lt;/object&gt;&lt;object type=&quot;3&quot; unique_id=&quot;10021&quot;&gt;&lt;property id=&quot;20148&quot; value=&quot;5&quot;/&gt;&lt;property id=&quot;20300&quot; value=&quot;Slide 19 - &amp;quot;Some Facts&amp;quot;&quot;/&gt;&lt;property id=&quot;20307&quot; value=&quot;273&quot;/&gt;&lt;/object&gt;&lt;object type=&quot;3&quot; unique_id=&quot;10022&quot;&gt;&lt;property id=&quot;20148&quot; value=&quot;5&quot;/&gt;&lt;property id=&quot;20300&quot; value=&quot;Slide 20 - &amp;quot;Mistakes to avoid&amp;quot;&quot;/&gt;&lt;property id=&quot;20307&quot; value=&quot;275&quot;/&gt;&lt;/object&gt;&lt;object type=&quot;3&quot; unique_id=&quot;10023&quot;&gt;&lt;property id=&quot;20148&quot; value=&quot;5&quot;/&gt;&lt;property id=&quot;20300&quot; value=&quot;Slide 21 - &amp;quot;Time for your Questions!&amp;quot;&quot;/&gt;&lt;property id=&quot;20307&quot; value=&quot;274&quot;/&gt;&lt;/object&gt;&lt;/object&gt;&lt;object type=&quot;8&quot; unique_id=&quot;10046&quot;&gt;&lt;/object&gt;&lt;/object&gt;&lt;/database&gt;"/>
  <p:tag name="MMPROD_NEXTUNIQUEID" val="10009"/>
  <p:tag name="SECTOMILLISECCONVERTED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566</TotalTime>
  <Words>784</Words>
  <Application>Microsoft Office PowerPoint</Application>
  <PresentationFormat>On-screen Show (4:3)</PresentationFormat>
  <Paragraphs>140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Brush Script MT</vt:lpstr>
      <vt:lpstr>Constantia</vt:lpstr>
      <vt:lpstr>Franklin Gothic Book</vt:lpstr>
      <vt:lpstr>Rage Italic</vt:lpstr>
      <vt:lpstr>Pushpin</vt:lpstr>
      <vt:lpstr>Disability Benefits</vt:lpstr>
      <vt:lpstr>Our mission</vt:lpstr>
      <vt:lpstr>Life of a Disability Claim – Acute Conditions</vt:lpstr>
      <vt:lpstr>Life of a Disability Claim – Chronic Conditions</vt:lpstr>
      <vt:lpstr>Disability Defined</vt:lpstr>
      <vt:lpstr>Types of Coverage</vt:lpstr>
      <vt:lpstr>When to Apply</vt:lpstr>
      <vt:lpstr>Social Security Basics</vt:lpstr>
      <vt:lpstr>SSDI Eligibility</vt:lpstr>
      <vt:lpstr>PowerPoint Presentation</vt:lpstr>
      <vt:lpstr>Types of Social Security Benefits</vt:lpstr>
      <vt:lpstr>Dealing with SSDI</vt:lpstr>
      <vt:lpstr>5 Step Review Process</vt:lpstr>
      <vt:lpstr>5 Step Review Process</vt:lpstr>
      <vt:lpstr>5 Step Review Process</vt:lpstr>
      <vt:lpstr>5 Step Review Process</vt:lpstr>
      <vt:lpstr>Process</vt:lpstr>
      <vt:lpstr>Do I need an Advocate or Attorney?</vt:lpstr>
      <vt:lpstr>Some Facts</vt:lpstr>
      <vt:lpstr>Mistakes to avoid</vt:lpstr>
      <vt:lpstr>Time for your Questions!</vt:lpstr>
    </vt:vector>
  </TitlesOfParts>
  <Company>Aetna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Disability Benefits</dc:title>
  <dc:creator>Jeremy Burke</dc:creator>
  <cp:lastModifiedBy>Jeremy</cp:lastModifiedBy>
  <cp:revision>5</cp:revision>
  <dcterms:created xsi:type="dcterms:W3CDTF">2015-04-23T15:58:09Z</dcterms:created>
  <dcterms:modified xsi:type="dcterms:W3CDTF">2015-04-25T12:04:24Z</dcterms:modified>
</cp:coreProperties>
</file>